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56"/>
  </p:notesMasterIdLst>
  <p:sldIdLst>
    <p:sldId id="295" r:id="rId2"/>
    <p:sldId id="257" r:id="rId3"/>
    <p:sldId id="262" r:id="rId4"/>
    <p:sldId id="258" r:id="rId5"/>
    <p:sldId id="260" r:id="rId6"/>
    <p:sldId id="269" r:id="rId7"/>
    <p:sldId id="275" r:id="rId8"/>
    <p:sldId id="272" r:id="rId9"/>
    <p:sldId id="316" r:id="rId10"/>
    <p:sldId id="261" r:id="rId11"/>
    <p:sldId id="284" r:id="rId12"/>
    <p:sldId id="289" r:id="rId13"/>
    <p:sldId id="300" r:id="rId14"/>
    <p:sldId id="307" r:id="rId15"/>
    <p:sldId id="318" r:id="rId16"/>
    <p:sldId id="263" r:id="rId17"/>
    <p:sldId id="309" r:id="rId18"/>
    <p:sldId id="310" r:id="rId19"/>
    <p:sldId id="290" r:id="rId20"/>
    <p:sldId id="291" r:id="rId21"/>
    <p:sldId id="264" r:id="rId22"/>
    <p:sldId id="285" r:id="rId23"/>
    <p:sldId id="296" r:id="rId24"/>
    <p:sldId id="297" r:id="rId25"/>
    <p:sldId id="286" r:id="rId26"/>
    <p:sldId id="287" r:id="rId27"/>
    <p:sldId id="319" r:id="rId28"/>
    <p:sldId id="265" r:id="rId29"/>
    <p:sldId id="298" r:id="rId30"/>
    <p:sldId id="276" r:id="rId31"/>
    <p:sldId id="311" r:id="rId32"/>
    <p:sldId id="277" r:id="rId33"/>
    <p:sldId id="266" r:id="rId34"/>
    <p:sldId id="278" r:id="rId35"/>
    <p:sldId id="279" r:id="rId36"/>
    <p:sldId id="288" r:id="rId37"/>
    <p:sldId id="303" r:id="rId38"/>
    <p:sldId id="320" r:id="rId39"/>
    <p:sldId id="304" r:id="rId40"/>
    <p:sldId id="305" r:id="rId41"/>
    <p:sldId id="280" r:id="rId42"/>
    <p:sldId id="281" r:id="rId43"/>
    <p:sldId id="292" r:id="rId44"/>
    <p:sldId id="267" r:id="rId45"/>
    <p:sldId id="321" r:id="rId46"/>
    <p:sldId id="322" r:id="rId47"/>
    <p:sldId id="312" r:id="rId48"/>
    <p:sldId id="299" r:id="rId49"/>
    <p:sldId id="293" r:id="rId50"/>
    <p:sldId id="325" r:id="rId51"/>
    <p:sldId id="317" r:id="rId52"/>
    <p:sldId id="294" r:id="rId53"/>
    <p:sldId id="323" r:id="rId54"/>
    <p:sldId id="315" r:id="rId5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A3A3"/>
    <a:srgbClr val="0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718" autoAdjust="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21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AF1A4-6C79-434C-BF6F-FC53BC67DECA}" type="datetimeFigureOut">
              <a:rPr lang="en-GB" smtClean="0"/>
              <a:pPr/>
              <a:t>05/02/2015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2594C-FA21-403D-AB7B-18DCDF87607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904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2594C-FA21-403D-AB7B-18DCDF876073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272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0156B-46FB-4C6B-8F26-E2530345D52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752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96B1B-C7B9-49DC-B8B2-852515197C5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838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E7F8-64B3-4781-B230-9F02D27E05A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724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A7B7-5C40-4A88-9572-060186ECF62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857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A5915-7B85-4F7E-851A-39880F0B248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883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8473-A04E-444E-B00E-B8749C779FF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231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16D29-81F5-4B72-AF31-6E2FA682588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8672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3538F-B916-431F-BE3E-4FC462D29ED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26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3FB1A-2690-4543-9363-FA09D8549B0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588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78DA-C1E3-47C3-A832-9B7C8949BE9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4661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78DA-C1E3-47C3-A832-9B7C8949BE9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6628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78DA-C1E3-47C3-A832-9B7C8949BE9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730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78DA-C1E3-47C3-A832-9B7C8949BE9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5386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78DA-C1E3-47C3-A832-9B7C8949BE9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7395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7F91-0241-4232-B63C-C0F007B5585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855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7CF-8A67-4E20-8614-3DC37C4F993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834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CB878DA-C1E3-47C3-A832-9B7C8949BE9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458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6831710" cy="4104456"/>
          </a:xfrm>
        </p:spPr>
        <p:txBody>
          <a:bodyPr/>
          <a:lstStyle/>
          <a:p>
            <a:pPr algn="ctr"/>
            <a:r>
              <a:rPr lang="en-GB" sz="4800" dirty="0" smtClean="0"/>
              <a:t>Welcome to the</a:t>
            </a:r>
            <a:br>
              <a:rPr lang="en-GB" sz="4800" dirty="0" smtClean="0"/>
            </a:br>
            <a:r>
              <a:rPr lang="en-GB" sz="4800" dirty="0" smtClean="0"/>
              <a:t>5</a:t>
            </a:r>
            <a:r>
              <a:rPr lang="en-GB" sz="4800" baseline="30000" dirty="0" smtClean="0"/>
              <a:t>th</a:t>
            </a:r>
            <a:r>
              <a:rPr lang="en-GB" sz="4800" dirty="0" smtClean="0"/>
              <a:t> Tennis Sussex Awards 2014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94268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599" y="548680"/>
            <a:ext cx="7418785" cy="1381720"/>
          </a:xfrm>
        </p:spPr>
        <p:txBody>
          <a:bodyPr/>
          <a:lstStyle/>
          <a:p>
            <a:pPr algn="ctr"/>
            <a:r>
              <a:rPr lang="en-US" altLang="en-US" dirty="0" smtClean="0"/>
              <a:t>Tennis Sussex Awards 2014</a:t>
            </a:r>
            <a:endParaRPr lang="en-US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00808"/>
            <a:ext cx="8138866" cy="3908507"/>
          </a:xfrm>
        </p:spPr>
        <p:txBody>
          <a:bodyPr/>
          <a:lstStyle/>
          <a:p>
            <a:r>
              <a:rPr lang="en-US" altLang="en-US" sz="3200" dirty="0" smtClean="0"/>
              <a:t>Celebrating achievements all over </a:t>
            </a:r>
          </a:p>
          <a:p>
            <a:pPr>
              <a:buNone/>
            </a:pPr>
            <a:r>
              <a:rPr lang="en-US" altLang="en-US" sz="3200" dirty="0" smtClean="0"/>
              <a:t>   Sussex in 2014</a:t>
            </a:r>
          </a:p>
          <a:p>
            <a:r>
              <a:rPr lang="en-US" altLang="en-US" sz="3200" dirty="0" smtClean="0"/>
              <a:t>All ages</a:t>
            </a:r>
          </a:p>
          <a:p>
            <a:r>
              <a:rPr lang="en-US" altLang="en-US" sz="3200" dirty="0" smtClean="0"/>
              <a:t>All abilities</a:t>
            </a:r>
          </a:p>
          <a:p>
            <a:r>
              <a:rPr lang="en-US" altLang="en-US" sz="3200" dirty="0" smtClean="0"/>
              <a:t>Clubs, Parks, Schools, Players, Teams</a:t>
            </a:r>
          </a:p>
          <a:p>
            <a:pPr>
              <a:buNone/>
            </a:pPr>
            <a:r>
              <a:rPr lang="en-US" altLang="en-US" sz="3200" dirty="0" smtClean="0"/>
              <a:t>   Coaches, Referees, Volunteers …….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December 2013</a:t>
            </a:r>
            <a:br>
              <a:rPr lang="en-GB" dirty="0"/>
            </a:br>
            <a:r>
              <a:rPr lang="en-GB" dirty="0"/>
              <a:t>Baby Ben </a:t>
            </a:r>
            <a:r>
              <a:rPr lang="en-GB" dirty="0" smtClean="0"/>
              <a:t>Bartlett </a:t>
            </a:r>
            <a:r>
              <a:rPr lang="en-GB" dirty="0"/>
              <a:t>born</a:t>
            </a:r>
            <a:r>
              <a:rPr lang="en-GB" sz="3100" dirty="0"/>
              <a:t/>
            </a:r>
            <a:br>
              <a:rPr lang="en-GB" sz="3100" dirty="0"/>
            </a:br>
            <a:r>
              <a:rPr lang="en-GB" sz="3100" dirty="0"/>
              <a:t/>
            </a:r>
            <a:br>
              <a:rPr lang="en-GB" sz="3100" dirty="0"/>
            </a:br>
            <a:endParaRPr lang="en-GB" sz="31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396" y="2160588"/>
            <a:ext cx="2570821" cy="3881437"/>
          </a:xfrm>
        </p:spPr>
      </p:pic>
    </p:spTree>
    <p:extLst>
      <p:ext uri="{BB962C8B-B14F-4D97-AF65-F5344CB8AC3E}">
        <p14:creationId xmlns:p14="http://schemas.microsoft.com/office/powerpoint/2010/main" val="116772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59" y="260648"/>
            <a:ext cx="7344817" cy="1080120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 smtClean="0"/>
              <a:t>January &amp; February 2014</a:t>
            </a:r>
            <a:endParaRPr lang="en-US" altLang="en-US" sz="4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340768"/>
            <a:ext cx="7272808" cy="4608512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altLang="en-US" sz="2800" dirty="0" smtClean="0"/>
              <a:t>Virgin Active Open - 150 players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altLang="en-US" sz="2800" dirty="0" smtClean="0"/>
              <a:t>AGM hosted by Singing Hills, Golf Club</a:t>
            </a:r>
          </a:p>
          <a:p>
            <a:pPr marL="914400" lvl="1" indent="-514350">
              <a:buFont typeface="Wingdings" pitchFamily="2" charset="2"/>
              <a:buChar char="Ø"/>
            </a:pPr>
            <a:r>
              <a:rPr lang="en-US" altLang="en-US" sz="2600" dirty="0" smtClean="0"/>
              <a:t>Tennis Sussex Summer League trophies awarded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altLang="en-US" sz="2800" dirty="0" smtClean="0"/>
              <a:t>Tennis Sussex moves into the AMEX Community Stadium saying goodbye to 12 years at </a:t>
            </a:r>
            <a:r>
              <a:rPr lang="en-US" altLang="en-US" sz="2800" dirty="0" err="1" smtClean="0"/>
              <a:t>Tongdean</a:t>
            </a:r>
            <a:r>
              <a:rPr lang="en-US" altLang="en-US" sz="2800" dirty="0" smtClean="0"/>
              <a:t> Lane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altLang="en-US" sz="2800" dirty="0" smtClean="0"/>
              <a:t>LTA releases the new </a:t>
            </a:r>
            <a:r>
              <a:rPr lang="en-US" altLang="en-US" sz="2800" dirty="0" err="1" smtClean="0"/>
              <a:t>organisation</a:t>
            </a:r>
            <a:r>
              <a:rPr lang="en-US" altLang="en-US" sz="2800" dirty="0" smtClean="0"/>
              <a:t> structure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altLang="en-US" sz="2800" dirty="0" smtClean="0"/>
              <a:t>West Worthing Tennis &amp; Squash Club host Basic Referee Course  </a:t>
            </a:r>
          </a:p>
          <a:p>
            <a:pPr marL="914400" lvl="1" indent="-514350">
              <a:buFont typeface="Wingdings" pitchFamily="2" charset="2"/>
              <a:buChar char="Ø"/>
            </a:pPr>
            <a:r>
              <a:rPr lang="en-US" altLang="en-US" sz="2600" dirty="0" smtClean="0"/>
              <a:t>20 </a:t>
            </a:r>
            <a:r>
              <a:rPr lang="en-US" altLang="en-US" sz="2600" dirty="0" err="1" smtClean="0"/>
              <a:t>organisers</a:t>
            </a:r>
            <a:r>
              <a:rPr lang="en-US" altLang="en-US" sz="2600" dirty="0" smtClean="0"/>
              <a:t> receive competition training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altLang="en-US" sz="2800" dirty="0" err="1" smtClean="0"/>
              <a:t>Pav</a:t>
            </a:r>
            <a:r>
              <a:rPr lang="en-US" altLang="en-US" sz="2800" dirty="0" smtClean="0"/>
              <a:t> &amp; Ave Junior Open 2014 -174 players</a:t>
            </a:r>
          </a:p>
          <a:p>
            <a:pPr marL="514350" indent="-514350">
              <a:buFont typeface="+mj-lt"/>
              <a:buAutoNum type="arabicPeriod"/>
            </a:pPr>
            <a:endParaRPr lang="en-US" altLang="en-US" sz="1600" dirty="0" smtClean="0"/>
          </a:p>
          <a:p>
            <a:pPr marL="514350" indent="-514350">
              <a:buFont typeface="+mj-lt"/>
              <a:buAutoNum type="arabicPeriod"/>
            </a:pPr>
            <a:endParaRPr lang="en-US" altLang="en-US" sz="1200" dirty="0" smtClean="0"/>
          </a:p>
          <a:p>
            <a:pPr marL="514350" indent="-514350">
              <a:buFont typeface="+mj-lt"/>
              <a:buAutoNum type="arabicPeriod"/>
            </a:pPr>
            <a:endParaRPr lang="en-US" altLang="en-US" sz="1200" dirty="0" smtClean="0"/>
          </a:p>
          <a:p>
            <a:endParaRPr lang="en-US" altLang="en-US" sz="1200" dirty="0"/>
          </a:p>
          <a:p>
            <a:endParaRPr lang="en-US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 smtClean="0"/>
              <a:t>March 2014</a:t>
            </a:r>
            <a:endParaRPr lang="en-US" altLang="en-US" b="1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12776"/>
            <a:ext cx="7996810" cy="47525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18U Boys </a:t>
            </a:r>
            <a:r>
              <a:rPr lang="en-US" altLang="en-US" dirty="0" err="1" smtClean="0"/>
              <a:t>Aegon</a:t>
            </a:r>
            <a:r>
              <a:rPr lang="en-US" altLang="en-US" dirty="0" smtClean="0"/>
              <a:t> County Cup-played in Birmingham-winning Group 2</a:t>
            </a:r>
          </a:p>
          <a:p>
            <a:pPr marL="0" indent="0">
              <a:buNone/>
            </a:pPr>
            <a:endParaRPr lang="en-US" alt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18U Girls </a:t>
            </a:r>
            <a:r>
              <a:rPr lang="en-US" altLang="en-US" dirty="0" err="1" smtClean="0"/>
              <a:t>Aegon</a:t>
            </a:r>
            <a:r>
              <a:rPr lang="en-US" altLang="en-US" dirty="0" smtClean="0"/>
              <a:t> County Cup-played in Bath- Girls lost in Group 1 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Andy Trott working with Albion in the Community-delivered training to 25 football coaches to deliver tennis in schools.</a:t>
            </a:r>
          </a:p>
          <a:p>
            <a:pPr marL="0" indent="0">
              <a:buNone/>
            </a:pPr>
            <a:endParaRPr lang="en-US" alt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Club Forums-West Worthing Tennis &amp; Squash Club </a:t>
            </a:r>
            <a:r>
              <a:rPr lang="en-GB" dirty="0"/>
              <a:t>and </a:t>
            </a:r>
            <a:r>
              <a:rPr lang="en-GB" dirty="0" smtClean="0"/>
              <a:t>Virgin Active Brighton host forums -25 </a:t>
            </a:r>
            <a:r>
              <a:rPr lang="en-GB" dirty="0"/>
              <a:t>Coaches and 40 </a:t>
            </a:r>
            <a:r>
              <a:rPr lang="en-GB" dirty="0" smtClean="0"/>
              <a:t>Clubs are informed about the LTA restructure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200800" cy="1728192"/>
          </a:xfrm>
        </p:spPr>
        <p:txBody>
          <a:bodyPr>
            <a:normAutofit fontScale="90000"/>
          </a:bodyPr>
          <a:lstStyle/>
          <a:p>
            <a:r>
              <a:rPr lang="en-GB" sz="3100" b="1" dirty="0" smtClean="0"/>
              <a:t>Aegon 18U County Cup-</a:t>
            </a:r>
            <a:r>
              <a:rPr lang="en-GB" sz="3100" b="1" dirty="0"/>
              <a:t>Girls Group 1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200" dirty="0" smtClean="0">
                <a:solidFill>
                  <a:schemeClr val="tx1"/>
                </a:solidFill>
              </a:rPr>
              <a:t>Captain; Matt Edwards; Assistant Hollie Gosden </a:t>
            </a:r>
            <a:br>
              <a:rPr lang="en-GB" sz="2200" dirty="0" smtClean="0">
                <a:solidFill>
                  <a:schemeClr val="tx1"/>
                </a:solidFill>
              </a:rPr>
            </a:br>
            <a:r>
              <a:rPr lang="en-GB" sz="2200" dirty="0" smtClean="0">
                <a:solidFill>
                  <a:schemeClr val="tx1"/>
                </a:solidFill>
              </a:rPr>
              <a:t>Team; </a:t>
            </a:r>
            <a:r>
              <a:rPr lang="en-GB" sz="2200" dirty="0" err="1">
                <a:solidFill>
                  <a:schemeClr val="tx1"/>
                </a:solidFill>
              </a:rPr>
              <a:t>Tsvetomira</a:t>
            </a:r>
            <a:r>
              <a:rPr lang="en-GB" sz="2200" dirty="0">
                <a:solidFill>
                  <a:schemeClr val="tx1"/>
                </a:solidFill>
              </a:rPr>
              <a:t> Arsenova,</a:t>
            </a:r>
            <a:r>
              <a:rPr lang="en-GB" sz="2200" dirty="0" smtClean="0">
                <a:solidFill>
                  <a:schemeClr val="tx1"/>
                </a:solidFill>
              </a:rPr>
              <a:t> Lauren Bishop, Mariella Blackwell, Anna </a:t>
            </a:r>
            <a:r>
              <a:rPr lang="en-GB" sz="2200" dirty="0">
                <a:solidFill>
                  <a:schemeClr val="tx1"/>
                </a:solidFill>
              </a:rPr>
              <a:t>Kilsby,</a:t>
            </a:r>
            <a:r>
              <a:rPr lang="en-GB" sz="2200" dirty="0" smtClean="0">
                <a:solidFill>
                  <a:schemeClr val="tx1"/>
                </a:solidFill>
              </a:rPr>
              <a:t> Lisa Phillips, Naomi Jackson, Holly Thompson, </a:t>
            </a:r>
            <a:r>
              <a:rPr lang="en-GB" sz="2200" dirty="0">
                <a:solidFill>
                  <a:schemeClr val="tx1"/>
                </a:solidFill>
              </a:rPr>
              <a:t>E</a:t>
            </a:r>
            <a:r>
              <a:rPr lang="en-GB" sz="2200" dirty="0" smtClean="0">
                <a:solidFill>
                  <a:schemeClr val="tx1"/>
                </a:solidFill>
              </a:rPr>
              <a:t>lise Van Heuvelen, </a:t>
            </a:r>
            <a:r>
              <a:rPr lang="en-GB" sz="2200" dirty="0">
                <a:solidFill>
                  <a:schemeClr val="tx1"/>
                </a:solidFill>
              </a:rPr>
              <a:t>Anastasia </a:t>
            </a:r>
            <a:r>
              <a:rPr lang="en-GB" sz="2200" dirty="0" smtClean="0">
                <a:solidFill>
                  <a:schemeClr val="tx1"/>
                </a:solidFill>
              </a:rPr>
              <a:t>Reimchen.</a:t>
            </a:r>
            <a:endParaRPr lang="en-GB" sz="22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20888"/>
            <a:ext cx="5616624" cy="4210460"/>
          </a:xfrm>
        </p:spPr>
      </p:pic>
    </p:spTree>
    <p:extLst>
      <p:ext uri="{BB962C8B-B14F-4D97-AF65-F5344CB8AC3E}">
        <p14:creationId xmlns:p14="http://schemas.microsoft.com/office/powerpoint/2010/main" val="318999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848872" cy="13208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Aegon 18U County Cup-Group 2B</a:t>
            </a:r>
            <a:r>
              <a:rPr lang="en-GB" sz="2200" b="1" dirty="0" smtClean="0"/>
              <a:t/>
            </a:r>
            <a:br>
              <a:rPr lang="en-GB" sz="2200" b="1" dirty="0" smtClean="0"/>
            </a:br>
            <a:r>
              <a:rPr lang="en-GB" sz="2700" b="1" dirty="0" smtClean="0"/>
              <a:t>Div1 in 2015</a:t>
            </a:r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n-GB" sz="2700" dirty="0" smtClean="0">
                <a:solidFill>
                  <a:schemeClr val="tx1"/>
                </a:solidFill>
              </a:rPr>
              <a:t>Coach Captain; Andrew Cook, Assistant; </a:t>
            </a:r>
            <a:r>
              <a:rPr lang="en-GB" sz="2700" dirty="0" err="1" smtClean="0">
                <a:solidFill>
                  <a:schemeClr val="tx1"/>
                </a:solidFill>
              </a:rPr>
              <a:t>Keelan</a:t>
            </a:r>
            <a:r>
              <a:rPr lang="en-GB" sz="2700" dirty="0" smtClean="0">
                <a:solidFill>
                  <a:schemeClr val="tx1"/>
                </a:solidFill>
              </a:rPr>
              <a:t> Oakley 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Team: </a:t>
            </a:r>
            <a:r>
              <a:rPr lang="en-GB" sz="2700" dirty="0">
                <a:solidFill>
                  <a:schemeClr val="tx1"/>
                </a:solidFill>
              </a:rPr>
              <a:t>Logan Burgess </a:t>
            </a:r>
            <a:r>
              <a:rPr lang="en-GB" sz="2700" dirty="0" smtClean="0">
                <a:solidFill>
                  <a:schemeClr val="tx1"/>
                </a:solidFill>
              </a:rPr>
              <a:t>Hayes, </a:t>
            </a:r>
            <a:r>
              <a:rPr lang="en-GB" sz="2700" dirty="0">
                <a:solidFill>
                  <a:schemeClr val="tx1"/>
                </a:solidFill>
              </a:rPr>
              <a:t>Jack </a:t>
            </a:r>
            <a:r>
              <a:rPr lang="en-GB" sz="2700" dirty="0" smtClean="0">
                <a:solidFill>
                  <a:schemeClr val="tx1"/>
                </a:solidFill>
              </a:rPr>
              <a:t>Burkill, </a:t>
            </a:r>
            <a:r>
              <a:rPr lang="en-GB" sz="2700" dirty="0">
                <a:solidFill>
                  <a:schemeClr val="tx1"/>
                </a:solidFill>
              </a:rPr>
              <a:t>Julian Cash, Ben </a:t>
            </a:r>
            <a:r>
              <a:rPr lang="en-GB" sz="2700" dirty="0" smtClean="0">
                <a:solidFill>
                  <a:schemeClr val="tx1"/>
                </a:solidFill>
              </a:rPr>
              <a:t>Horton, </a:t>
            </a:r>
            <a:r>
              <a:rPr lang="en-GB" sz="2700" dirty="0">
                <a:solidFill>
                  <a:schemeClr val="tx1"/>
                </a:solidFill>
              </a:rPr>
              <a:t>Daniel Little, </a:t>
            </a:r>
            <a:r>
              <a:rPr lang="en-GB" sz="2700" dirty="0" smtClean="0">
                <a:solidFill>
                  <a:schemeClr val="tx1"/>
                </a:solidFill>
              </a:rPr>
              <a:t>Peter Molloy</a:t>
            </a:r>
            <a:r>
              <a:rPr lang="en-GB" sz="2700" dirty="0">
                <a:solidFill>
                  <a:schemeClr val="tx1"/>
                </a:solidFill>
              </a:rPr>
              <a:t>, William Matthews &amp; Sam </a:t>
            </a:r>
            <a:r>
              <a:rPr lang="en-GB" sz="2700" dirty="0" smtClean="0">
                <a:solidFill>
                  <a:schemeClr val="tx1"/>
                </a:solidFill>
              </a:rPr>
              <a:t>Rice </a:t>
            </a:r>
            <a:endParaRPr lang="en-GB" sz="27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08920"/>
            <a:ext cx="5544616" cy="3942438"/>
          </a:xfrm>
        </p:spPr>
      </p:pic>
    </p:spTree>
    <p:extLst>
      <p:ext uri="{BB962C8B-B14F-4D97-AF65-F5344CB8AC3E}">
        <p14:creationId xmlns:p14="http://schemas.microsoft.com/office/powerpoint/2010/main" val="406926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347714" cy="2099320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March/April- Andy starts working with Albion in the Community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>
                <a:solidFill>
                  <a:schemeClr val="tx1"/>
                </a:solidFill>
              </a:rPr>
              <a:t>25 Football coaches now delivering tennis in 10 schools across Sussex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99384"/>
            <a:ext cx="5544616" cy="4758616"/>
          </a:xfrm>
        </p:spPr>
      </p:pic>
    </p:spTree>
    <p:extLst>
      <p:ext uri="{BB962C8B-B14F-4D97-AF65-F5344CB8AC3E}">
        <p14:creationId xmlns:p14="http://schemas.microsoft.com/office/powerpoint/2010/main" val="362587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9552" y="404664"/>
            <a:ext cx="6347714" cy="1320800"/>
          </a:xfrm>
        </p:spPr>
        <p:txBody>
          <a:bodyPr/>
          <a:lstStyle/>
          <a:p>
            <a:r>
              <a:rPr lang="en-GB" b="1" dirty="0" smtClean="0"/>
              <a:t>Albion in the Community</a:t>
            </a:r>
            <a:endParaRPr lang="en-GB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4113596" cy="3140617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573016"/>
            <a:ext cx="4429206" cy="2945421"/>
          </a:xfrm>
        </p:spPr>
      </p:pic>
    </p:spTree>
    <p:extLst>
      <p:ext uri="{BB962C8B-B14F-4D97-AF65-F5344CB8AC3E}">
        <p14:creationId xmlns:p14="http://schemas.microsoft.com/office/powerpoint/2010/main" val="106950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6347713" cy="1320800"/>
          </a:xfrm>
        </p:spPr>
        <p:txBody>
          <a:bodyPr/>
          <a:lstStyle/>
          <a:p>
            <a:pPr algn="ctr"/>
            <a:r>
              <a:rPr lang="en-US" altLang="en-US" b="1" dirty="0" smtClean="0"/>
              <a:t>April 2014</a:t>
            </a:r>
            <a:endParaRPr lang="en-US" altLang="en-US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196752"/>
            <a:ext cx="7488832" cy="4824536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West Worthing Tennis &amp; Squash Club host a Basic Referee course –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200" dirty="0" smtClean="0"/>
              <a:t>18 </a:t>
            </a:r>
            <a:r>
              <a:rPr lang="en-US" altLang="en-US" sz="2200" dirty="0" err="1" smtClean="0"/>
              <a:t>orgainsers</a:t>
            </a:r>
            <a:r>
              <a:rPr lang="en-US" altLang="en-US" sz="2200" dirty="0" smtClean="0"/>
              <a:t> receive competition training</a:t>
            </a:r>
          </a:p>
          <a:p>
            <a:r>
              <a:rPr lang="en-US" altLang="en-US" sz="2400" dirty="0" smtClean="0"/>
              <a:t>Road to Wimbledon - Stage 1 starts</a:t>
            </a:r>
          </a:p>
          <a:p>
            <a:r>
              <a:rPr lang="en-GB" altLang="en-US" sz="2400" dirty="0"/>
              <a:t>Tennis Crawley Easter Junior Open </a:t>
            </a:r>
            <a:r>
              <a:rPr lang="en-GB" altLang="en-US" sz="2400" dirty="0" smtClean="0"/>
              <a:t>- </a:t>
            </a:r>
            <a:r>
              <a:rPr lang="en-US" altLang="en-US" sz="2400" dirty="0" smtClean="0"/>
              <a:t>212 players</a:t>
            </a:r>
          </a:p>
          <a:p>
            <a:r>
              <a:rPr lang="en-US" altLang="en-US" sz="2400" dirty="0" smtClean="0"/>
              <a:t>Road 2 </a:t>
            </a:r>
            <a:r>
              <a:rPr lang="en-US" altLang="en-US" sz="2400" dirty="0" err="1" smtClean="0"/>
              <a:t>Eastbourne</a:t>
            </a:r>
            <a:r>
              <a:rPr lang="en-US" altLang="en-US" sz="2400" dirty="0" smtClean="0"/>
              <a:t> starts</a:t>
            </a:r>
          </a:p>
          <a:p>
            <a:r>
              <a:rPr lang="en-US" altLang="en-US" sz="2400" dirty="0" smtClean="0"/>
              <a:t>National Inter-Club Championships start - </a:t>
            </a:r>
            <a:r>
              <a:rPr lang="en-US" altLang="en-US" sz="2400" dirty="0" err="1" smtClean="0"/>
              <a:t>Mens</a:t>
            </a:r>
            <a:r>
              <a:rPr lang="en-US" altLang="en-US" sz="2400" dirty="0" smtClean="0"/>
              <a:t> 45 Crawley LTC entered</a:t>
            </a:r>
          </a:p>
          <a:p>
            <a:r>
              <a:rPr lang="en-GB" sz="2400" dirty="0"/>
              <a:t>National Inter-County </a:t>
            </a:r>
            <a:r>
              <a:rPr lang="en-GB" sz="2400" dirty="0" smtClean="0"/>
              <a:t>Championships start</a:t>
            </a:r>
          </a:p>
          <a:p>
            <a:r>
              <a:rPr lang="en-GB" altLang="en-US" sz="2400" dirty="0" smtClean="0"/>
              <a:t>Sussex Inter-Club Senior Leagues start 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956" y="620688"/>
            <a:ext cx="6263958" cy="1320800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/>
              <a:t>Tennis Crawley Easter Junior </a:t>
            </a:r>
            <a:r>
              <a:rPr lang="en-GB" sz="2800" b="1" dirty="0" smtClean="0"/>
              <a:t>Open</a:t>
            </a:r>
            <a:endParaRPr lang="en-GB" sz="2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3168352" cy="422447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204864"/>
            <a:ext cx="3096344" cy="4032449"/>
          </a:xfrm>
        </p:spPr>
      </p:pic>
    </p:spTree>
    <p:extLst>
      <p:ext uri="{BB962C8B-B14F-4D97-AF65-F5344CB8AC3E}">
        <p14:creationId xmlns:p14="http://schemas.microsoft.com/office/powerpoint/2010/main" val="154699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136904" cy="720080"/>
          </a:xfrm>
        </p:spPr>
        <p:txBody>
          <a:bodyPr/>
          <a:lstStyle/>
          <a:p>
            <a:pPr algn="ctr"/>
            <a:r>
              <a:rPr lang="en-GB" b="1" dirty="0" err="1" smtClean="0"/>
              <a:t>Aegon</a:t>
            </a:r>
            <a:r>
              <a:rPr lang="en-GB" b="1" dirty="0" smtClean="0"/>
              <a:t> Team Tennis-Results</a:t>
            </a:r>
            <a:endParaRPr lang="en-GB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014777"/>
              </p:ext>
            </p:extLst>
          </p:nvPr>
        </p:nvGraphicFramePr>
        <p:xfrm>
          <a:off x="323528" y="836714"/>
          <a:ext cx="8496944" cy="5904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549"/>
                <a:gridCol w="2570250"/>
                <a:gridCol w="994502"/>
                <a:gridCol w="806353"/>
                <a:gridCol w="2620647"/>
                <a:gridCol w="631643"/>
              </a:tblGrid>
              <a:tr h="50480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Age &amp; Gender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Winning Place to Play (Full name)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Age &amp; Gender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Winning Place to Play (Full name)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8&amp;U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 err="1">
                          <a:effectLst/>
                        </a:rPr>
                        <a:t>Pavillion</a:t>
                      </a:r>
                      <a:r>
                        <a:rPr lang="en-GB" sz="1000" u="none" strike="noStrike" dirty="0">
                          <a:effectLst/>
                        </a:rPr>
                        <a:t> &amp; Avenue Lawn Tennis Club A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 err="1">
                          <a:effectLst/>
                        </a:rPr>
                        <a:t>Div</a:t>
                      </a:r>
                      <a:r>
                        <a:rPr lang="en-GB" sz="1000" u="none" strike="noStrike" dirty="0">
                          <a:effectLst/>
                        </a:rPr>
                        <a:t> 1 Group  A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12&amp;U Girls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Pavillion &amp; Avenue Lawn Tennis Club 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8&amp;U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Pavillion &amp; Avenue Lawn Tennis Club 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 err="1">
                          <a:effectLst/>
                        </a:rPr>
                        <a:t>Div</a:t>
                      </a:r>
                      <a:r>
                        <a:rPr lang="en-GB" sz="1000" u="none" strike="noStrike" dirty="0">
                          <a:effectLst/>
                        </a:rPr>
                        <a:t> 1 Group  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12&amp;U Girls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Storrington Lawn Tennis Club 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8&amp;U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Chichester Lawn Tennis &amp; Squash Club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C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14&amp;U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 err="1">
                          <a:effectLst/>
                        </a:rPr>
                        <a:t>Pavillion</a:t>
                      </a:r>
                      <a:r>
                        <a:rPr lang="en-GB" sz="1000" u="none" strike="noStrike" dirty="0">
                          <a:effectLst/>
                        </a:rPr>
                        <a:t> &amp; Avenue TC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8&amp;U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David Lloyd Eastbourne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14&amp;U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Preston Lawn Tennis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8&amp;U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Horsham Lawn Tennis Club 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E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14&amp;U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The Holbrook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9&amp;U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Virgin Active Brighton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14&amp;U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Crawley Lawn Tennis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9&amp;U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Le Tennis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14&amp;U Girls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 err="1">
                          <a:effectLst/>
                        </a:rPr>
                        <a:t>Pavillion</a:t>
                      </a:r>
                      <a:r>
                        <a:rPr lang="en-GB" sz="1000" u="none" strike="noStrike" dirty="0">
                          <a:effectLst/>
                        </a:rPr>
                        <a:t> &amp; Avenue Lawn Tennis Club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9&amp;U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Chichester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C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16&amp;U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Preston Lawn Tennis &amp; Croquet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9&amp;U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East Hoathly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16&amp;U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Seaford &amp; </a:t>
                      </a:r>
                      <a:r>
                        <a:rPr lang="en-GB" sz="1000" u="none" strike="noStrike" dirty="0" err="1">
                          <a:effectLst/>
                        </a:rPr>
                        <a:t>Blatchington</a:t>
                      </a:r>
                      <a:r>
                        <a:rPr lang="en-GB" sz="1000" u="none" strike="noStrike" dirty="0">
                          <a:effectLst/>
                        </a:rPr>
                        <a:t> Lawn Tennis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10&amp;U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West Worthing Club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16&amp;U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Crawley Lawn Tennis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10&amp;U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Southdown Sports Club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16&amp;U Girls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Weald Lawn Tennis &amp; Squash Rackets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10&amp;U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Billingshurst Tennis Club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C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18&amp;U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 err="1">
                          <a:effectLst/>
                        </a:rPr>
                        <a:t>Angmering</a:t>
                      </a:r>
                      <a:r>
                        <a:rPr lang="en-GB" sz="1000" u="none" strike="noStrike" dirty="0">
                          <a:effectLst/>
                        </a:rPr>
                        <a:t>-On-Sea Lawn Tennis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10&amp;U Mixed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Comptons Tennis Club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 Group  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18&amp;U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Seaford &amp; </a:t>
                      </a:r>
                      <a:r>
                        <a:rPr lang="en-GB" sz="1000" u="none" strike="noStrike" dirty="0" err="1">
                          <a:effectLst/>
                        </a:rPr>
                        <a:t>Blatchington</a:t>
                      </a:r>
                      <a:r>
                        <a:rPr lang="en-GB" sz="1000" u="none" strike="noStrike" dirty="0">
                          <a:effectLst/>
                        </a:rPr>
                        <a:t> Lawn Tennis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12&amp;U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Pavillion &amp; Avenue Lawn Tennis Club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Open Men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Southdown Sports Club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0480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12&amp;U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Weald Lawn Tennis &amp; Squash Rackets Club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Open Ladies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 err="1">
                          <a:effectLst/>
                        </a:rPr>
                        <a:t>Storrington</a:t>
                      </a:r>
                      <a:r>
                        <a:rPr lang="en-GB" sz="1000" u="none" strike="noStrike" dirty="0">
                          <a:effectLst/>
                        </a:rPr>
                        <a:t> Lawn Tennis Club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Division 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12&amp;U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Preston Lawn Tennis &amp; Croquet Club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59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12&amp;U Boys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Horsham Lawn Tennis Club 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Div 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8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912768" cy="1080120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APRIL - 2014  ITF Seniors World Team Championships in Florida</a:t>
            </a:r>
            <a:endParaRPr lang="en-GB" sz="2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5536" y="1340769"/>
            <a:ext cx="7776864" cy="936104"/>
          </a:xfrm>
        </p:spPr>
        <p:txBody>
          <a:bodyPr>
            <a:normAutofit fontScale="25000" lnSpcReduction="20000"/>
          </a:bodyPr>
          <a:lstStyle/>
          <a:p>
            <a:r>
              <a:rPr lang="en-GB" sz="9600" dirty="0" smtClean="0"/>
              <a:t>Sussex participants;</a:t>
            </a:r>
          </a:p>
          <a:p>
            <a:pPr lvl="1" algn="just"/>
            <a:r>
              <a:rPr lang="en-GB" sz="9400" dirty="0" err="1" smtClean="0"/>
              <a:t>Jheni</a:t>
            </a:r>
            <a:r>
              <a:rPr lang="en-GB" sz="9400" dirty="0" smtClean="0"/>
              <a:t> </a:t>
            </a:r>
            <a:r>
              <a:rPr lang="en-GB" sz="9400" dirty="0" err="1" smtClean="0"/>
              <a:t>Osman</a:t>
            </a:r>
            <a:r>
              <a:rPr lang="en-GB" sz="9400" dirty="0" smtClean="0"/>
              <a:t> (35s)	Jenny Hughes (50s) </a:t>
            </a:r>
          </a:p>
          <a:p>
            <a:pPr lvl="1"/>
            <a:r>
              <a:rPr lang="en-GB" sz="9400" dirty="0" smtClean="0"/>
              <a:t>Clare Wood and Julie Salmon (45s) – won bronze </a:t>
            </a:r>
          </a:p>
        </p:txBody>
      </p:sp>
      <p:pic>
        <p:nvPicPr>
          <p:cNvPr id="6" name="B4A51151-08E1-46C2-8628-50887736D16D" descr="image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" t="39009" r="2386" b="-10923"/>
          <a:stretch/>
        </p:blipFill>
        <p:spPr bwMode="auto">
          <a:xfrm>
            <a:off x="1259632" y="2636912"/>
            <a:ext cx="5256584" cy="457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00800" cy="1320800"/>
          </a:xfrm>
        </p:spPr>
        <p:txBody>
          <a:bodyPr>
            <a:noAutofit/>
          </a:bodyPr>
          <a:lstStyle/>
          <a:p>
            <a:r>
              <a:rPr lang="en-GB" sz="2400" dirty="0" smtClean="0"/>
              <a:t>Clare Wood and Julie Salmon - Over </a:t>
            </a:r>
            <a:r>
              <a:rPr lang="en-GB" sz="2400" dirty="0"/>
              <a:t>45s Margaret Court Cup. </a:t>
            </a:r>
            <a:r>
              <a:rPr lang="en-GB" sz="2400" dirty="0" smtClean="0"/>
              <a:t>Win group beating South </a:t>
            </a:r>
            <a:r>
              <a:rPr lang="en-GB" sz="2400" dirty="0"/>
              <a:t>Africa, Mexico and </a:t>
            </a:r>
            <a:r>
              <a:rPr lang="en-GB" sz="2400" dirty="0" smtClean="0"/>
              <a:t>Argentina. </a:t>
            </a:r>
            <a:r>
              <a:rPr lang="en-GB" sz="2400" dirty="0"/>
              <a:t>L</a:t>
            </a:r>
            <a:r>
              <a:rPr lang="en-GB" sz="2400" dirty="0" smtClean="0"/>
              <a:t>ost </a:t>
            </a:r>
            <a:r>
              <a:rPr lang="en-GB" sz="2400" dirty="0"/>
              <a:t>to France </a:t>
            </a:r>
            <a:r>
              <a:rPr lang="en-GB" sz="2400" dirty="0" smtClean="0"/>
              <a:t>in </a:t>
            </a:r>
            <a:r>
              <a:rPr lang="en-GB" sz="2400" dirty="0"/>
              <a:t>the semi </a:t>
            </a:r>
            <a:r>
              <a:rPr lang="en-GB" sz="2400" dirty="0" smtClean="0"/>
              <a:t>finals, beat </a:t>
            </a:r>
            <a:r>
              <a:rPr lang="en-GB" sz="2400" dirty="0"/>
              <a:t>Brazil 2-0 in the play off for 3rd/ 4th place.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35" y="4237017"/>
            <a:ext cx="6092558" cy="314847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074" name="7BAB5735-902D-4856-BEB0-AEB6BBDE23DE" descr="imag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5976664" cy="445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02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12768" cy="1080120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APRIL - 2014  ITF Seniors World Team Championships in Florida</a:t>
            </a:r>
            <a:endParaRPr lang="en-GB" sz="2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1340768"/>
            <a:ext cx="8424936" cy="936104"/>
          </a:xfrm>
        </p:spPr>
        <p:txBody>
          <a:bodyPr>
            <a:normAutofit fontScale="25000" lnSpcReduction="20000"/>
          </a:bodyPr>
          <a:lstStyle/>
          <a:p>
            <a:r>
              <a:rPr lang="en-GB" sz="9600" dirty="0" smtClean="0"/>
              <a:t>Sussex participants;</a:t>
            </a:r>
            <a:endParaRPr lang="en-GB" sz="9400" dirty="0" smtClean="0"/>
          </a:p>
          <a:p>
            <a:pPr lvl="1"/>
            <a:r>
              <a:rPr lang="en-GB" sz="9400" dirty="0" smtClean="0"/>
              <a:t>Anne Clark (55s) – won silver in Maureen Connolly Cup</a:t>
            </a:r>
          </a:p>
          <a:p>
            <a:endParaRPr lang="en-GB" dirty="0"/>
          </a:p>
        </p:txBody>
      </p:sp>
      <p:pic>
        <p:nvPicPr>
          <p:cNvPr id="7" name="D2047EAD-38F9-4E77-92E7-5EA4F6703946" descr="D2047EAD-38F9-4E77-92E7-5EA4F67039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6347713" cy="423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274769" cy="720080"/>
          </a:xfrm>
        </p:spPr>
        <p:txBody>
          <a:bodyPr/>
          <a:lstStyle/>
          <a:p>
            <a:pPr algn="ctr"/>
            <a:r>
              <a:rPr lang="en-GB" b="1" dirty="0" smtClean="0"/>
              <a:t>May 2014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136904" cy="5184576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Aegon 14U County Cup</a:t>
            </a:r>
          </a:p>
          <a:p>
            <a:pPr marL="0" indent="0">
              <a:buNone/>
            </a:pPr>
            <a:r>
              <a:rPr lang="en-GB" sz="2000" dirty="0" smtClean="0"/>
              <a:t>Girls won qualifying event hosted by NTC - Surrey</a:t>
            </a:r>
          </a:p>
          <a:p>
            <a:pPr marL="0" indent="0">
              <a:buNone/>
            </a:pPr>
            <a:r>
              <a:rPr lang="en-GB" sz="2000" b="1" dirty="0" smtClean="0"/>
              <a:t>Girls finish 3</a:t>
            </a:r>
            <a:r>
              <a:rPr lang="en-GB" sz="2000" b="1" baseline="30000" dirty="0" smtClean="0"/>
              <a:t>rd</a:t>
            </a:r>
            <a:r>
              <a:rPr lang="en-GB" sz="2000" b="1" dirty="0" smtClean="0"/>
              <a:t> in the National Finals hosted in Nottingham</a:t>
            </a:r>
          </a:p>
          <a:p>
            <a:pPr marL="0" indent="0">
              <a:buNone/>
            </a:pPr>
            <a:r>
              <a:rPr lang="en-GB" sz="2000" dirty="0" smtClean="0"/>
              <a:t>Boys </a:t>
            </a:r>
            <a:r>
              <a:rPr lang="en-GB" sz="2000" dirty="0"/>
              <a:t>won qualifying event hosted by </a:t>
            </a:r>
            <a:r>
              <a:rPr lang="en-GB" sz="2000" dirty="0" smtClean="0"/>
              <a:t>Sutton - </a:t>
            </a:r>
            <a:r>
              <a:rPr lang="en-GB" sz="2000" dirty="0"/>
              <a:t>Surrey</a:t>
            </a:r>
          </a:p>
          <a:p>
            <a:pPr marL="0" indent="0">
              <a:buNone/>
            </a:pPr>
            <a:r>
              <a:rPr lang="en-GB" sz="2000" b="1" dirty="0" smtClean="0"/>
              <a:t>Boys finish 8</a:t>
            </a:r>
            <a:r>
              <a:rPr lang="en-GB" sz="2000" b="1" baseline="30000" dirty="0" smtClean="0"/>
              <a:t>th</a:t>
            </a:r>
            <a:r>
              <a:rPr lang="en-GB" sz="2000" b="1" dirty="0" smtClean="0"/>
              <a:t> in the National </a:t>
            </a:r>
            <a:r>
              <a:rPr lang="en-GB" sz="2000" b="1" dirty="0"/>
              <a:t>Finals </a:t>
            </a:r>
            <a:r>
              <a:rPr lang="en-GB" sz="2000" b="1" dirty="0" smtClean="0"/>
              <a:t>hosted </a:t>
            </a:r>
            <a:r>
              <a:rPr lang="en-GB" sz="2000" b="1" dirty="0"/>
              <a:t>in </a:t>
            </a:r>
            <a:r>
              <a:rPr lang="en-GB" sz="2000" b="1" dirty="0" smtClean="0"/>
              <a:t>Nottingham</a:t>
            </a:r>
          </a:p>
          <a:p>
            <a:pPr marL="0" indent="0">
              <a:buNone/>
            </a:pPr>
            <a:endParaRPr lang="en-GB" sz="800" b="1" dirty="0" smtClean="0"/>
          </a:p>
          <a:p>
            <a:r>
              <a:rPr lang="en-GB" sz="2000" b="1" dirty="0" smtClean="0"/>
              <a:t>GBTW-clubs</a:t>
            </a:r>
            <a:r>
              <a:rPr lang="en-GB" sz="2000" dirty="0" smtClean="0"/>
              <a:t> run open days offering Free Tennis sessions</a:t>
            </a:r>
          </a:p>
          <a:p>
            <a:r>
              <a:rPr lang="en-GB" sz="2000" dirty="0" smtClean="0"/>
              <a:t>Aegon Team Tennis continues</a:t>
            </a:r>
          </a:p>
          <a:p>
            <a:r>
              <a:rPr lang="en-GB" sz="2000" b="1" dirty="0" smtClean="0"/>
              <a:t>Aegon 10U County Cup</a:t>
            </a:r>
          </a:p>
          <a:p>
            <a:pPr marL="0" indent="0">
              <a:buNone/>
            </a:pPr>
            <a:r>
              <a:rPr lang="en-GB" sz="2000" dirty="0" smtClean="0"/>
              <a:t>Girls 5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in qualifying event hosted by Pavilion &amp; Avenue</a:t>
            </a:r>
          </a:p>
          <a:p>
            <a:pPr marL="0" indent="0">
              <a:buNone/>
            </a:pPr>
            <a:r>
              <a:rPr lang="en-GB" sz="2000" dirty="0" smtClean="0"/>
              <a:t>Boys 2</a:t>
            </a:r>
            <a:r>
              <a:rPr lang="en-GB" sz="2000" baseline="30000" dirty="0" smtClean="0"/>
              <a:t>nd</a:t>
            </a:r>
            <a:r>
              <a:rPr lang="en-GB" sz="2000" dirty="0" smtClean="0"/>
              <a:t> in qualifying event hosted by Bromley Kent</a:t>
            </a:r>
          </a:p>
          <a:p>
            <a:pPr marL="0" indent="0">
              <a:buNone/>
            </a:pPr>
            <a:endParaRPr lang="en-GB" sz="800" dirty="0" smtClean="0"/>
          </a:p>
          <a:p>
            <a:r>
              <a:rPr lang="en-GB" sz="2000" dirty="0"/>
              <a:t>Collins Honda Seaford </a:t>
            </a:r>
            <a:r>
              <a:rPr lang="en-GB" sz="2000" dirty="0" smtClean="0"/>
              <a:t>Open - 91 players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1810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992888" cy="152573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err="1" smtClean="0"/>
              <a:t>Aegon</a:t>
            </a:r>
            <a:r>
              <a:rPr lang="en-GB" b="1" dirty="0" smtClean="0"/>
              <a:t> 14U County Cup Girls</a:t>
            </a:r>
            <a:br>
              <a:rPr lang="en-GB" b="1" dirty="0" smtClean="0"/>
            </a:br>
            <a:r>
              <a:rPr lang="en-GB" sz="2700" dirty="0" smtClean="0">
                <a:solidFill>
                  <a:schemeClr val="tx1"/>
                </a:solidFill>
              </a:rPr>
              <a:t>Team Captain; Tim </a:t>
            </a:r>
            <a:r>
              <a:rPr lang="en-GB" sz="2700" dirty="0" err="1" smtClean="0">
                <a:solidFill>
                  <a:schemeClr val="tx1"/>
                </a:solidFill>
              </a:rPr>
              <a:t>Cottingham</a:t>
            </a:r>
            <a:r>
              <a:rPr lang="en-GB" sz="2700" dirty="0" smtClean="0">
                <a:solidFill>
                  <a:schemeClr val="tx1"/>
                </a:solidFill>
              </a:rPr>
              <a:t>, Assistant; </a:t>
            </a:r>
            <a:r>
              <a:rPr lang="en-GB" sz="2700" dirty="0" err="1" smtClean="0">
                <a:solidFill>
                  <a:schemeClr val="tx1"/>
                </a:solidFill>
              </a:rPr>
              <a:t>Kyria</a:t>
            </a:r>
            <a:r>
              <a:rPr lang="en-GB" sz="2700" dirty="0" smtClean="0">
                <a:solidFill>
                  <a:schemeClr val="tx1"/>
                </a:solidFill>
              </a:rPr>
              <a:t> </a:t>
            </a:r>
            <a:r>
              <a:rPr lang="en-GB" sz="2700" dirty="0" err="1" smtClean="0">
                <a:solidFill>
                  <a:schemeClr val="tx1"/>
                </a:solidFill>
              </a:rPr>
              <a:t>Dunford</a:t>
            </a:r>
            <a:r>
              <a:rPr lang="en-GB" sz="2700" dirty="0" smtClean="0">
                <a:solidFill>
                  <a:schemeClr val="tx1"/>
                </a:solidFill>
              </a:rPr>
              <a:t/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Team Players; </a:t>
            </a:r>
            <a:r>
              <a:rPr lang="en-GB" sz="2700" dirty="0">
                <a:solidFill>
                  <a:schemeClr val="tx1"/>
                </a:solidFill>
              </a:rPr>
              <a:t>Eleanor </a:t>
            </a:r>
            <a:r>
              <a:rPr lang="en-GB" sz="2700" dirty="0" smtClean="0">
                <a:solidFill>
                  <a:schemeClr val="tx1"/>
                </a:solidFill>
              </a:rPr>
              <a:t>Chapman, </a:t>
            </a:r>
            <a:r>
              <a:rPr lang="en-GB" sz="2700" dirty="0">
                <a:solidFill>
                  <a:schemeClr val="tx1"/>
                </a:solidFill>
              </a:rPr>
              <a:t>Ellie </a:t>
            </a:r>
            <a:r>
              <a:rPr lang="en-GB" sz="2700" dirty="0" err="1" smtClean="0">
                <a:solidFill>
                  <a:schemeClr val="tx1"/>
                </a:solidFill>
              </a:rPr>
              <a:t>Dasent</a:t>
            </a:r>
            <a:r>
              <a:rPr lang="en-GB" sz="2700" dirty="0" smtClean="0">
                <a:solidFill>
                  <a:schemeClr val="tx1"/>
                </a:solidFill>
              </a:rPr>
              <a:t>, </a:t>
            </a:r>
            <a:r>
              <a:rPr lang="en-GB" sz="2700" dirty="0">
                <a:solidFill>
                  <a:schemeClr val="tx1"/>
                </a:solidFill>
              </a:rPr>
              <a:t>Gemma </a:t>
            </a:r>
            <a:r>
              <a:rPr lang="en-GB" sz="2700" dirty="0" smtClean="0">
                <a:solidFill>
                  <a:schemeClr val="tx1"/>
                </a:solidFill>
              </a:rPr>
              <a:t>Poland, </a:t>
            </a:r>
            <a:r>
              <a:rPr lang="en-GB" sz="2700" dirty="0">
                <a:solidFill>
                  <a:schemeClr val="tx1"/>
                </a:solidFill>
              </a:rPr>
              <a:t>Hollie </a:t>
            </a:r>
            <a:r>
              <a:rPr lang="en-GB" sz="2700" dirty="0" smtClean="0">
                <a:solidFill>
                  <a:schemeClr val="tx1"/>
                </a:solidFill>
              </a:rPr>
              <a:t>Irwin, </a:t>
            </a:r>
            <a:r>
              <a:rPr lang="en-GB" sz="2700" dirty="0" err="1">
                <a:solidFill>
                  <a:schemeClr val="tx1"/>
                </a:solidFill>
              </a:rPr>
              <a:t>Sonay</a:t>
            </a:r>
            <a:r>
              <a:rPr lang="en-GB" sz="2700" dirty="0">
                <a:solidFill>
                  <a:schemeClr val="tx1"/>
                </a:solidFill>
              </a:rPr>
              <a:t> </a:t>
            </a:r>
            <a:r>
              <a:rPr lang="en-GB" sz="2700" dirty="0" smtClean="0">
                <a:solidFill>
                  <a:schemeClr val="tx1"/>
                </a:solidFill>
              </a:rPr>
              <a:t>Kartal, </a:t>
            </a:r>
            <a:r>
              <a:rPr lang="en-GB" sz="2700" dirty="0">
                <a:solidFill>
                  <a:schemeClr val="tx1"/>
                </a:solidFill>
              </a:rPr>
              <a:t>Saffron Dowse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132856"/>
            <a:ext cx="5536057" cy="4152043"/>
          </a:xfrm>
        </p:spPr>
      </p:pic>
    </p:spTree>
    <p:extLst>
      <p:ext uri="{BB962C8B-B14F-4D97-AF65-F5344CB8AC3E}">
        <p14:creationId xmlns:p14="http://schemas.microsoft.com/office/powerpoint/2010/main" val="303891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138865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b="1" dirty="0" err="1" smtClean="0"/>
              <a:t>Aegon</a:t>
            </a:r>
            <a:r>
              <a:rPr lang="en-GB" sz="3100" b="1" dirty="0" smtClean="0"/>
              <a:t> 14U County Cup-Both </a:t>
            </a:r>
            <a:r>
              <a:rPr lang="en-GB" sz="3100" b="1" dirty="0"/>
              <a:t>T</a:t>
            </a:r>
            <a:r>
              <a:rPr lang="en-GB" sz="3100" b="1" dirty="0" smtClean="0"/>
              <a:t>eams play in </a:t>
            </a:r>
            <a:r>
              <a:rPr lang="en-GB" sz="3100" b="1" dirty="0"/>
              <a:t>N</a:t>
            </a:r>
            <a:r>
              <a:rPr lang="en-GB" sz="3100" b="1" dirty="0" smtClean="0"/>
              <a:t>ottingham</a:t>
            </a: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dirty="0" smtClean="0">
                <a:solidFill>
                  <a:schemeClr val="tx1"/>
                </a:solidFill>
              </a:rPr>
              <a:t>Boys Team - 8</a:t>
            </a:r>
            <a:r>
              <a:rPr lang="en-GB" sz="2000" baseline="30000" dirty="0" smtClean="0">
                <a:solidFill>
                  <a:schemeClr val="tx1"/>
                </a:solidFill>
              </a:rPr>
              <a:t>th</a:t>
            </a:r>
            <a:r>
              <a:rPr lang="en-GB" sz="2000" dirty="0" smtClean="0">
                <a:solidFill>
                  <a:schemeClr val="tx1"/>
                </a:solidFill>
              </a:rPr>
              <a:t> Nationally</a:t>
            </a:r>
            <a:br>
              <a:rPr lang="en-GB" sz="2000" dirty="0" smtClean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T</a:t>
            </a:r>
            <a:r>
              <a:rPr lang="en-GB" sz="2000" dirty="0" smtClean="0">
                <a:solidFill>
                  <a:schemeClr val="tx1"/>
                </a:solidFill>
              </a:rPr>
              <a:t>eam Captain; Brett MacDonald, Assistant Joshua Wilson</a:t>
            </a:r>
            <a:br>
              <a:rPr lang="en-GB" sz="2000" dirty="0" smtClean="0">
                <a:solidFill>
                  <a:schemeClr val="tx1"/>
                </a:solidFill>
              </a:rPr>
            </a:br>
            <a:r>
              <a:rPr lang="en-GB" sz="2000" dirty="0" smtClean="0">
                <a:solidFill>
                  <a:schemeClr val="tx1"/>
                </a:solidFill>
              </a:rPr>
              <a:t>Team Players Boys; </a:t>
            </a:r>
            <a:r>
              <a:rPr lang="en-GB" sz="2000" dirty="0">
                <a:solidFill>
                  <a:schemeClr val="tx1"/>
                </a:solidFill>
              </a:rPr>
              <a:t>Kai </a:t>
            </a:r>
            <a:r>
              <a:rPr lang="en-GB" sz="2000" dirty="0" smtClean="0">
                <a:solidFill>
                  <a:schemeClr val="tx1"/>
                </a:solidFill>
              </a:rPr>
              <a:t>Maxted, </a:t>
            </a:r>
            <a:r>
              <a:rPr lang="en-GB" sz="2000" dirty="0">
                <a:solidFill>
                  <a:schemeClr val="tx1"/>
                </a:solidFill>
              </a:rPr>
              <a:t>Andre </a:t>
            </a:r>
            <a:r>
              <a:rPr lang="en-GB" sz="2000" dirty="0" smtClean="0">
                <a:solidFill>
                  <a:schemeClr val="tx1"/>
                </a:solidFill>
              </a:rPr>
              <a:t>Bennett, </a:t>
            </a:r>
            <a:r>
              <a:rPr lang="en-GB" sz="2000" dirty="0">
                <a:solidFill>
                  <a:schemeClr val="tx1"/>
                </a:solidFill>
              </a:rPr>
              <a:t>Ethan </a:t>
            </a:r>
            <a:r>
              <a:rPr lang="en-GB" sz="2000" dirty="0" smtClean="0">
                <a:solidFill>
                  <a:schemeClr val="tx1"/>
                </a:solidFill>
              </a:rPr>
              <a:t>Parker, </a:t>
            </a:r>
            <a:r>
              <a:rPr lang="en-GB" sz="2000" dirty="0">
                <a:solidFill>
                  <a:schemeClr val="tx1"/>
                </a:solidFill>
              </a:rPr>
              <a:t>Alex </a:t>
            </a:r>
            <a:r>
              <a:rPr lang="en-GB" sz="2000" dirty="0" smtClean="0">
                <a:solidFill>
                  <a:schemeClr val="tx1"/>
                </a:solidFill>
              </a:rPr>
              <a:t>Targett, </a:t>
            </a:r>
            <a:r>
              <a:rPr lang="en-GB" sz="2000" dirty="0">
                <a:solidFill>
                  <a:schemeClr val="tx1"/>
                </a:solidFill>
              </a:rPr>
              <a:t>Gregor </a:t>
            </a:r>
            <a:r>
              <a:rPr lang="en-GB" sz="2000" dirty="0" smtClean="0">
                <a:solidFill>
                  <a:schemeClr val="tx1"/>
                </a:solidFill>
              </a:rPr>
              <a:t>Shaw, </a:t>
            </a:r>
            <a:r>
              <a:rPr lang="en-GB" sz="2000" dirty="0">
                <a:solidFill>
                  <a:schemeClr val="tx1"/>
                </a:solidFill>
              </a:rPr>
              <a:t>Henry H</a:t>
            </a:r>
            <a:r>
              <a:rPr lang="en-GB" sz="2000" dirty="0" smtClean="0">
                <a:solidFill>
                  <a:schemeClr val="tx1"/>
                </a:solidFill>
              </a:rPr>
              <a:t>ughes</a:t>
            </a:r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6552728" cy="4392537"/>
          </a:xfrm>
        </p:spPr>
      </p:pic>
    </p:spTree>
    <p:extLst>
      <p:ext uri="{BB962C8B-B14F-4D97-AF65-F5344CB8AC3E}">
        <p14:creationId xmlns:p14="http://schemas.microsoft.com/office/powerpoint/2010/main" val="176169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7848872" cy="13817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b="1" dirty="0"/>
              <a:t>AEGON 10U </a:t>
            </a:r>
            <a:r>
              <a:rPr lang="en-GB" sz="3100" b="1" dirty="0" smtClean="0"/>
              <a:t>County Cup </a:t>
            </a:r>
            <a:r>
              <a:rPr lang="en-GB" sz="3100" b="1" dirty="0"/>
              <a:t>2014</a:t>
            </a:r>
            <a:r>
              <a:rPr lang="en-GB" sz="2200" b="1" dirty="0"/>
              <a:t/>
            </a:r>
            <a:br>
              <a:rPr lang="en-GB" sz="2200" b="1" dirty="0"/>
            </a:br>
            <a:r>
              <a:rPr lang="en-GB" sz="2700" b="1" dirty="0">
                <a:solidFill>
                  <a:schemeClr val="tx1"/>
                </a:solidFill>
              </a:rPr>
              <a:t>Girls Team Tennis Coach </a:t>
            </a:r>
            <a:r>
              <a:rPr lang="en-GB" sz="2700" b="1" dirty="0" smtClean="0">
                <a:solidFill>
                  <a:schemeClr val="tx1"/>
                </a:solidFill>
              </a:rPr>
              <a:t>Captain; </a:t>
            </a:r>
            <a:r>
              <a:rPr lang="en-GB" sz="2700" dirty="0">
                <a:solidFill>
                  <a:schemeClr val="tx1"/>
                </a:solidFill>
              </a:rPr>
              <a:t>Julie </a:t>
            </a:r>
            <a:r>
              <a:rPr lang="en-GB" sz="2700" dirty="0" smtClean="0">
                <a:solidFill>
                  <a:schemeClr val="tx1"/>
                </a:solidFill>
              </a:rPr>
              <a:t>Hobbs </a:t>
            </a:r>
            <a:r>
              <a:rPr lang="en-GB" sz="2700" b="1" dirty="0">
                <a:solidFill>
                  <a:schemeClr val="tx1"/>
                </a:solidFill>
              </a:rPr>
              <a:t/>
            </a:r>
            <a:br>
              <a:rPr lang="en-GB" sz="2700" b="1" dirty="0">
                <a:solidFill>
                  <a:schemeClr val="tx1"/>
                </a:solidFill>
              </a:rPr>
            </a:br>
            <a:r>
              <a:rPr lang="en-GB" sz="2700" b="1" dirty="0" smtClean="0">
                <a:solidFill>
                  <a:schemeClr val="tx1"/>
                </a:solidFill>
              </a:rPr>
              <a:t>Team; </a:t>
            </a:r>
            <a:r>
              <a:rPr lang="en-GB" sz="2700" dirty="0">
                <a:solidFill>
                  <a:schemeClr val="tx1"/>
                </a:solidFill>
              </a:rPr>
              <a:t>Madison Broadbent, Cara </a:t>
            </a:r>
            <a:r>
              <a:rPr lang="en-GB" sz="2700" dirty="0" err="1">
                <a:solidFill>
                  <a:schemeClr val="tx1"/>
                </a:solidFill>
              </a:rPr>
              <a:t>McCully</a:t>
            </a:r>
            <a:r>
              <a:rPr lang="en-GB" sz="2700" dirty="0">
                <a:solidFill>
                  <a:schemeClr val="tx1"/>
                </a:solidFill>
              </a:rPr>
              <a:t>, Evelyn Thoms, </a:t>
            </a:r>
            <a:r>
              <a:rPr lang="en-GB" sz="2700" dirty="0" smtClean="0">
                <a:solidFill>
                  <a:schemeClr val="tx1"/>
                </a:solidFill>
              </a:rPr>
              <a:t/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Olivia </a:t>
            </a:r>
            <a:r>
              <a:rPr lang="en-GB" sz="2700" dirty="0" err="1" smtClean="0">
                <a:solidFill>
                  <a:schemeClr val="tx1"/>
                </a:solidFill>
              </a:rPr>
              <a:t>Venditto</a:t>
            </a:r>
            <a:r>
              <a:rPr lang="en-GB" sz="2700" dirty="0" smtClean="0">
                <a:solidFill>
                  <a:schemeClr val="tx1"/>
                </a:solidFill>
              </a:rPr>
              <a:t> </a:t>
            </a:r>
            <a:r>
              <a:rPr lang="en-GB" sz="2200" dirty="0"/>
              <a:t/>
            </a:r>
            <a:br>
              <a:rPr lang="en-GB" sz="2200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2088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213259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992888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b="1" dirty="0"/>
              <a:t>AEGON 10U </a:t>
            </a:r>
            <a:r>
              <a:rPr lang="en-GB" sz="3100" b="1" dirty="0" smtClean="0"/>
              <a:t>County Cup 2014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en-GB" sz="2700" dirty="0">
                <a:solidFill>
                  <a:schemeClr val="tx1"/>
                </a:solidFill>
              </a:rPr>
              <a:t>Boys Team Tennis Coach </a:t>
            </a:r>
            <a:r>
              <a:rPr lang="en-GB" sz="2700" dirty="0" smtClean="0">
                <a:solidFill>
                  <a:schemeClr val="tx1"/>
                </a:solidFill>
              </a:rPr>
              <a:t>Captain; </a:t>
            </a:r>
            <a:r>
              <a:rPr lang="en-GB" sz="2700" dirty="0">
                <a:solidFill>
                  <a:schemeClr val="tx1"/>
                </a:solidFill>
              </a:rPr>
              <a:t>Chris Colvin</a:t>
            </a:r>
            <a:br>
              <a:rPr lang="en-GB" sz="2700" dirty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Team; </a:t>
            </a:r>
            <a:r>
              <a:rPr lang="en-GB" sz="2700" dirty="0" err="1">
                <a:solidFill>
                  <a:schemeClr val="tx1"/>
                </a:solidFill>
              </a:rPr>
              <a:t>Lui</a:t>
            </a:r>
            <a:r>
              <a:rPr lang="en-GB" sz="2700" dirty="0">
                <a:solidFill>
                  <a:schemeClr val="tx1"/>
                </a:solidFill>
              </a:rPr>
              <a:t> Maxted, </a:t>
            </a:r>
            <a:r>
              <a:rPr lang="en-GB" sz="2700" dirty="0" err="1">
                <a:solidFill>
                  <a:schemeClr val="tx1"/>
                </a:solidFill>
              </a:rPr>
              <a:t>Lemuel</a:t>
            </a:r>
            <a:r>
              <a:rPr lang="en-GB" sz="2700" dirty="0">
                <a:solidFill>
                  <a:schemeClr val="tx1"/>
                </a:solidFill>
              </a:rPr>
              <a:t> Cassidy, Callum Harvey, Thomas Pollard, Ben </a:t>
            </a:r>
            <a:r>
              <a:rPr lang="en-GB" sz="2700" dirty="0" smtClean="0">
                <a:solidFill>
                  <a:schemeClr val="tx1"/>
                </a:solidFill>
              </a:rPr>
              <a:t>Goodwin</a:t>
            </a:r>
            <a:r>
              <a:rPr lang="en-GB" sz="1800" dirty="0">
                <a:solidFill>
                  <a:schemeClr val="tx1"/>
                </a:solidFill>
              </a:rPr>
              <a:t/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/>
            </a:r>
            <a:br>
              <a:rPr lang="en-GB" sz="1600" dirty="0" smtClean="0"/>
            </a:br>
            <a:endParaRPr lang="en-GB" sz="1600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70836"/>
            <a:ext cx="5904656" cy="4428494"/>
          </a:xfrm>
        </p:spPr>
      </p:pic>
    </p:spTree>
    <p:extLst>
      <p:ext uri="{BB962C8B-B14F-4D97-AF65-F5344CB8AC3E}">
        <p14:creationId xmlns:p14="http://schemas.microsoft.com/office/powerpoint/2010/main" val="13550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88832" cy="1019200"/>
          </a:xfrm>
        </p:spPr>
        <p:txBody>
          <a:bodyPr/>
          <a:lstStyle/>
          <a:p>
            <a:pPr algn="ctr"/>
            <a:r>
              <a:rPr lang="en-GB" b="1" dirty="0" smtClean="0"/>
              <a:t>June 2014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08720"/>
            <a:ext cx="8136904" cy="5195664"/>
          </a:xfrm>
        </p:spPr>
        <p:txBody>
          <a:bodyPr>
            <a:noAutofit/>
          </a:bodyPr>
          <a:lstStyle/>
          <a:p>
            <a:r>
              <a:rPr lang="en-GB" sz="2200" dirty="0" smtClean="0"/>
              <a:t>Aegon International Play Tennis Zone - 1,000 school children visit the tennis for free</a:t>
            </a:r>
          </a:p>
          <a:p>
            <a:r>
              <a:rPr lang="en-GB" sz="2200" dirty="0" smtClean="0"/>
              <a:t>Road to Eastbourne - 100 schools </a:t>
            </a:r>
            <a:r>
              <a:rPr lang="en-GB" sz="2200" dirty="0" err="1" smtClean="0"/>
              <a:t>takepart</a:t>
            </a:r>
            <a:r>
              <a:rPr lang="en-GB" sz="2200" dirty="0" smtClean="0"/>
              <a:t> across Sussex</a:t>
            </a:r>
          </a:p>
          <a:p>
            <a:r>
              <a:rPr lang="en-GB" sz="2200" dirty="0" smtClean="0"/>
              <a:t>GBTW – 35 </a:t>
            </a:r>
            <a:r>
              <a:rPr lang="en-GB" sz="2200" dirty="0"/>
              <a:t>S</a:t>
            </a:r>
            <a:r>
              <a:rPr lang="en-GB" sz="2200" dirty="0" smtClean="0"/>
              <a:t>ussex venues took part offering free tennis sessions</a:t>
            </a:r>
          </a:p>
          <a:p>
            <a:r>
              <a:rPr lang="en-GB" sz="2200" dirty="0" err="1"/>
              <a:t>T</a:t>
            </a:r>
            <a:r>
              <a:rPr lang="en-GB" sz="2200" dirty="0" err="1" smtClean="0"/>
              <a:t>akepart</a:t>
            </a:r>
            <a:r>
              <a:rPr lang="en-GB" sz="2200" dirty="0" smtClean="0"/>
              <a:t> in Preston Park - 300 people played tennis for free</a:t>
            </a:r>
          </a:p>
          <a:p>
            <a:r>
              <a:rPr lang="en-GB" sz="2200" dirty="0" smtClean="0"/>
              <a:t>12U Aegon County Cup</a:t>
            </a:r>
          </a:p>
          <a:p>
            <a:r>
              <a:rPr lang="en-GB" sz="2200" dirty="0" smtClean="0"/>
              <a:t>Schools Championship - 21 schools took part, organised by Jane Nash</a:t>
            </a:r>
          </a:p>
          <a:p>
            <a:r>
              <a:rPr lang="en-GB" sz="2200" dirty="0" smtClean="0"/>
              <a:t>Hollie Gosden starts her new role with LTA – South East Team - </a:t>
            </a:r>
            <a:r>
              <a:rPr lang="en-GB" sz="2200" dirty="0"/>
              <a:t>Regional Tennis Competition Coordinator</a:t>
            </a:r>
            <a:endParaRPr lang="en-GB" sz="2200" dirty="0" smtClean="0"/>
          </a:p>
          <a:p>
            <a:r>
              <a:rPr lang="en-GB" sz="2200" dirty="0" smtClean="0"/>
              <a:t>Martin Reeves - leaves LTA- we welcome him back as a coach in Sussex</a:t>
            </a:r>
          </a:p>
        </p:txBody>
      </p:sp>
    </p:spTree>
    <p:extLst>
      <p:ext uri="{BB962C8B-B14F-4D97-AF65-F5344CB8AC3E}">
        <p14:creationId xmlns:p14="http://schemas.microsoft.com/office/powerpoint/2010/main" val="204629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34771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err="1" smtClean="0"/>
              <a:t>Aegon</a:t>
            </a:r>
            <a:r>
              <a:rPr lang="en-GB" dirty="0" smtClean="0"/>
              <a:t> International</a:t>
            </a:r>
            <a:br>
              <a:rPr lang="en-GB" dirty="0" smtClean="0"/>
            </a:br>
            <a:r>
              <a:rPr lang="en-GB" dirty="0" smtClean="0"/>
              <a:t>Play Tennis Zone-School Photo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3753072" cy="2958820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01008"/>
            <a:ext cx="3744416" cy="2808312"/>
          </a:xfrm>
        </p:spPr>
      </p:pic>
    </p:spTree>
    <p:extLst>
      <p:ext uri="{BB962C8B-B14F-4D97-AF65-F5344CB8AC3E}">
        <p14:creationId xmlns:p14="http://schemas.microsoft.com/office/powerpoint/2010/main" val="42858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Martina </a:t>
            </a:r>
            <a:r>
              <a:rPr lang="en-GB" b="1" dirty="0" smtClean="0"/>
              <a:t>Navratilova</a:t>
            </a:r>
            <a:br>
              <a:rPr lang="en-GB" b="1" dirty="0" smtClean="0"/>
            </a:br>
            <a:r>
              <a:rPr lang="en-GB" dirty="0" smtClean="0"/>
              <a:t>Visits</a:t>
            </a:r>
            <a:r>
              <a:rPr lang="en-GB" dirty="0"/>
              <a:t> </a:t>
            </a:r>
            <a:r>
              <a:rPr lang="en-GB" dirty="0" smtClean="0"/>
              <a:t>Play Tennis Zone</a:t>
            </a:r>
            <a:endParaRPr lang="en-GB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800"/>
            <a:ext cx="6197203" cy="4628776"/>
          </a:xfrm>
        </p:spPr>
      </p:pic>
    </p:spTree>
    <p:extLst>
      <p:ext uri="{BB962C8B-B14F-4D97-AF65-F5344CB8AC3E}">
        <p14:creationId xmlns:p14="http://schemas.microsoft.com/office/powerpoint/2010/main" val="421430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346777" cy="1453728"/>
          </a:xfrm>
        </p:spPr>
        <p:txBody>
          <a:bodyPr/>
          <a:lstStyle/>
          <a:p>
            <a:pPr algn="ctr"/>
            <a:r>
              <a:rPr lang="en-GB" dirty="0" smtClean="0"/>
              <a:t>Staff at the Play Tennis Zone</a:t>
            </a:r>
            <a:br>
              <a:rPr lang="en-GB" dirty="0" smtClean="0"/>
            </a:br>
            <a:r>
              <a:rPr lang="en-GB" dirty="0" err="1" smtClean="0"/>
              <a:t>Aegon</a:t>
            </a:r>
            <a:r>
              <a:rPr lang="en-GB" dirty="0" smtClean="0"/>
              <a:t> International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6627116" cy="4949883"/>
          </a:xfrm>
        </p:spPr>
      </p:pic>
    </p:spTree>
    <p:extLst>
      <p:ext uri="{BB962C8B-B14F-4D97-AF65-F5344CB8AC3E}">
        <p14:creationId xmlns:p14="http://schemas.microsoft.com/office/powerpoint/2010/main" val="84270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778825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Road to Eastbourne - 100 schools took part across Sussex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dirty="0" smtClean="0">
                <a:solidFill>
                  <a:schemeClr val="tx1"/>
                </a:solidFill>
              </a:rPr>
              <a:t>The winner - Vale School</a:t>
            </a:r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36812"/>
            <a:ext cx="6480720" cy="4860540"/>
          </a:xfrm>
        </p:spPr>
      </p:pic>
    </p:spTree>
    <p:extLst>
      <p:ext uri="{BB962C8B-B14F-4D97-AF65-F5344CB8AC3E}">
        <p14:creationId xmlns:p14="http://schemas.microsoft.com/office/powerpoint/2010/main" val="425690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08912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800" b="1" dirty="0"/>
              <a:t>Sussex </a:t>
            </a:r>
            <a:r>
              <a:rPr lang="en-GB" sz="2800" b="1" dirty="0" smtClean="0"/>
              <a:t>Schools </a:t>
            </a:r>
            <a:r>
              <a:rPr lang="en-GB" sz="2800" b="1" dirty="0"/>
              <a:t>Tennis Championships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700" dirty="0" smtClean="0">
                <a:solidFill>
                  <a:schemeClr val="tx1"/>
                </a:solidFill>
              </a:rPr>
              <a:t>March to June- Organiser-Jane Nash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Hosted by Bede’s School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7562801" cy="2448272"/>
          </a:xfrm>
        </p:spPr>
        <p:txBody>
          <a:bodyPr>
            <a:noAutofit/>
          </a:bodyPr>
          <a:lstStyle/>
          <a:p>
            <a:r>
              <a:rPr lang="en-GB" sz="2200" dirty="0"/>
              <a:t>Over  800 young Sussex tennis players competed for their schools </a:t>
            </a:r>
            <a:r>
              <a:rPr lang="en-GB" sz="2200" dirty="0" smtClean="0"/>
              <a:t>  </a:t>
            </a:r>
            <a:endParaRPr lang="en-GB" sz="2200" dirty="0"/>
          </a:p>
          <a:p>
            <a:r>
              <a:rPr lang="en-GB" sz="2200" dirty="0" smtClean="0"/>
              <a:t>Teams </a:t>
            </a:r>
            <a:r>
              <a:rPr lang="en-GB" sz="2200" dirty="0"/>
              <a:t>made up of four </a:t>
            </a:r>
            <a:r>
              <a:rPr lang="en-GB" sz="2200" dirty="0" smtClean="0"/>
              <a:t>players competing </a:t>
            </a:r>
            <a:r>
              <a:rPr lang="en-GB" sz="2200" dirty="0"/>
              <a:t>in the Boys or Girls events, both singles and </a:t>
            </a:r>
            <a:r>
              <a:rPr lang="en-GB" sz="2200" dirty="0" smtClean="0"/>
              <a:t>doubles</a:t>
            </a:r>
            <a:endParaRPr lang="en-GB" sz="2200" dirty="0"/>
          </a:p>
          <a:p>
            <a:pPr marL="0" indent="0">
              <a:buNone/>
            </a:pPr>
            <a:r>
              <a:rPr lang="en-GB" sz="2200" b="1" dirty="0" smtClean="0"/>
              <a:t>Results</a:t>
            </a:r>
          </a:p>
          <a:p>
            <a:r>
              <a:rPr lang="en-GB" sz="2200" dirty="0" smtClean="0"/>
              <a:t>7</a:t>
            </a:r>
            <a:r>
              <a:rPr lang="en-GB" sz="2200" baseline="30000" dirty="0" smtClean="0"/>
              <a:t>th</a:t>
            </a:r>
            <a:r>
              <a:rPr lang="en-GB" sz="2200" dirty="0" smtClean="0"/>
              <a:t> March - U7 &amp; U8 </a:t>
            </a:r>
            <a:r>
              <a:rPr lang="en-GB" sz="2200" dirty="0"/>
              <a:t>Events. </a:t>
            </a:r>
            <a:r>
              <a:rPr lang="en-GB" sz="2200" dirty="0" smtClean="0"/>
              <a:t>Winners Boys </a:t>
            </a:r>
            <a:r>
              <a:rPr lang="en-GB" sz="2200" dirty="0"/>
              <a:t>e</a:t>
            </a:r>
            <a:r>
              <a:rPr lang="en-GB" sz="2200" dirty="0" smtClean="0"/>
              <a:t>vent - Bede’s beat Lancing. Girls</a:t>
            </a:r>
            <a:r>
              <a:rPr lang="en-GB" sz="2200" dirty="0"/>
              <a:t>’ </a:t>
            </a:r>
            <a:r>
              <a:rPr lang="en-GB" sz="2200" dirty="0" smtClean="0"/>
              <a:t>Event - Bede’s beat </a:t>
            </a:r>
            <a:r>
              <a:rPr lang="en-GB" sz="2200" dirty="0"/>
              <a:t>Moira </a:t>
            </a:r>
            <a:r>
              <a:rPr lang="en-GB" sz="2200" dirty="0" smtClean="0"/>
              <a:t>House </a:t>
            </a:r>
            <a:endParaRPr lang="en-GB" sz="2200" dirty="0"/>
          </a:p>
          <a:p>
            <a:r>
              <a:rPr lang="en-GB" sz="2200" dirty="0"/>
              <a:t>April 24</a:t>
            </a:r>
            <a:r>
              <a:rPr lang="en-GB" sz="2200" baseline="30000" dirty="0"/>
              <a:t>th</a:t>
            </a:r>
            <a:r>
              <a:rPr lang="en-GB" sz="2200" dirty="0"/>
              <a:t> </a:t>
            </a:r>
            <a:r>
              <a:rPr lang="en-GB" sz="2200" dirty="0" smtClean="0"/>
              <a:t>- U16 - Winners Boys event - </a:t>
            </a:r>
            <a:r>
              <a:rPr lang="en-GB" sz="2200" dirty="0"/>
              <a:t>Bede's </a:t>
            </a:r>
            <a:r>
              <a:rPr lang="en-GB" sz="2200" dirty="0" smtClean="0"/>
              <a:t>beat </a:t>
            </a:r>
            <a:r>
              <a:rPr lang="en-GB" sz="2200" dirty="0"/>
              <a:t>Cardinal </a:t>
            </a:r>
            <a:r>
              <a:rPr lang="en-GB" sz="2200" dirty="0" smtClean="0"/>
              <a:t>Newman. Girls’ event - Burgess </a:t>
            </a:r>
            <a:r>
              <a:rPr lang="en-GB" sz="2200" dirty="0"/>
              <a:t>Hill beat Eastbourne </a:t>
            </a:r>
            <a:r>
              <a:rPr lang="en-GB" sz="2200" dirty="0" smtClean="0"/>
              <a:t>College</a:t>
            </a:r>
          </a:p>
          <a:p>
            <a:r>
              <a:rPr lang="en-GB" sz="2200" dirty="0" smtClean="0"/>
              <a:t>1</a:t>
            </a:r>
            <a:r>
              <a:rPr lang="en-GB" sz="2200" baseline="30000" dirty="0" smtClean="0"/>
              <a:t>st</a:t>
            </a:r>
            <a:r>
              <a:rPr lang="en-GB" sz="2200" dirty="0" smtClean="0"/>
              <a:t> May U18 - Boys </a:t>
            </a:r>
            <a:r>
              <a:rPr lang="en-GB" sz="2200" dirty="0"/>
              <a:t>event Bede’s A beat Bede’s </a:t>
            </a:r>
            <a:r>
              <a:rPr lang="en-GB" sz="2200" dirty="0" smtClean="0"/>
              <a:t>B. </a:t>
            </a:r>
            <a:r>
              <a:rPr lang="en-GB" sz="2200" dirty="0"/>
              <a:t>G</a:t>
            </a:r>
            <a:r>
              <a:rPr lang="en-GB" sz="2200" dirty="0" smtClean="0"/>
              <a:t>irls</a:t>
            </a:r>
            <a:r>
              <a:rPr lang="en-GB" sz="2200" dirty="0"/>
              <a:t>’ event </a:t>
            </a:r>
            <a:r>
              <a:rPr lang="en-GB" sz="2200" dirty="0" smtClean="0"/>
              <a:t>- Bede’s </a:t>
            </a:r>
            <a:r>
              <a:rPr lang="en-GB" sz="2200" dirty="0"/>
              <a:t>beat Moira </a:t>
            </a:r>
            <a:r>
              <a:rPr lang="en-GB" sz="2200" dirty="0" smtClean="0"/>
              <a:t>House</a:t>
            </a:r>
          </a:p>
        </p:txBody>
      </p:sp>
    </p:spTree>
    <p:extLst>
      <p:ext uri="{BB962C8B-B14F-4D97-AF65-F5344CB8AC3E}">
        <p14:creationId xmlns:p14="http://schemas.microsoft.com/office/powerpoint/2010/main" val="389338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7920880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b="1" dirty="0" smtClean="0"/>
              <a:t>Results </a:t>
            </a:r>
            <a:r>
              <a:rPr lang="en-GB" b="1" dirty="0" smtClean="0"/>
              <a:t>continued</a:t>
            </a:r>
          </a:p>
          <a:p>
            <a:r>
              <a:rPr lang="en-GB" sz="2200" dirty="0" smtClean="0"/>
              <a:t>6th May - U9 – Boys event-Bede's beat Lancing Prep, Girls event - Moira </a:t>
            </a:r>
            <a:r>
              <a:rPr lang="en-GB" sz="2200" dirty="0"/>
              <a:t>House beat </a:t>
            </a:r>
            <a:r>
              <a:rPr lang="en-GB" sz="2200" dirty="0" smtClean="0"/>
              <a:t>Bede’s</a:t>
            </a:r>
            <a:endParaRPr lang="en-GB" sz="2200" dirty="0"/>
          </a:p>
          <a:p>
            <a:r>
              <a:rPr lang="en-GB" sz="2200" dirty="0" smtClean="0"/>
              <a:t>9</a:t>
            </a:r>
            <a:r>
              <a:rPr lang="en-GB" sz="2200" baseline="30000" dirty="0" smtClean="0"/>
              <a:t>th</a:t>
            </a:r>
            <a:r>
              <a:rPr lang="en-GB" sz="2200" dirty="0" smtClean="0"/>
              <a:t> May - U11 – Boys event - Bede's beat Great </a:t>
            </a:r>
            <a:r>
              <a:rPr lang="en-GB" sz="2200" dirty="0" err="1" smtClean="0"/>
              <a:t>Walstead</a:t>
            </a:r>
            <a:r>
              <a:rPr lang="en-GB" sz="2200" dirty="0" smtClean="0"/>
              <a:t>, Girls event - </a:t>
            </a:r>
            <a:r>
              <a:rPr lang="en-GB" sz="2200" dirty="0"/>
              <a:t>Moira House </a:t>
            </a:r>
            <a:r>
              <a:rPr lang="en-GB" sz="2200" dirty="0" smtClean="0"/>
              <a:t>beat Bede’s </a:t>
            </a:r>
            <a:endParaRPr lang="en-GB" sz="2200" dirty="0"/>
          </a:p>
          <a:p>
            <a:r>
              <a:rPr lang="en-GB" sz="2200" dirty="0" smtClean="0"/>
              <a:t>23</a:t>
            </a:r>
            <a:r>
              <a:rPr lang="en-GB" sz="2200" baseline="30000" dirty="0" smtClean="0"/>
              <a:t>rd</a:t>
            </a:r>
            <a:r>
              <a:rPr lang="en-GB" sz="2200" dirty="0" smtClean="0"/>
              <a:t> May - U12/13 event - Boys event - St </a:t>
            </a:r>
            <a:r>
              <a:rPr lang="en-GB" sz="2200" dirty="0"/>
              <a:t>Andrews </a:t>
            </a:r>
            <a:r>
              <a:rPr lang="en-GB" sz="2200" dirty="0" smtClean="0"/>
              <a:t>beat </a:t>
            </a:r>
            <a:r>
              <a:rPr lang="en-GB" sz="2200" dirty="0"/>
              <a:t>Great </a:t>
            </a:r>
            <a:r>
              <a:rPr lang="en-GB" sz="2200" dirty="0" err="1" smtClean="0"/>
              <a:t>Walstead</a:t>
            </a:r>
            <a:r>
              <a:rPr lang="en-GB" sz="2200" dirty="0" smtClean="0"/>
              <a:t>. Girls event - Bede’s beat Millais </a:t>
            </a:r>
            <a:endParaRPr lang="en-GB" sz="2200" dirty="0"/>
          </a:p>
          <a:p>
            <a:r>
              <a:rPr lang="en-GB" sz="2200" dirty="0" smtClean="0"/>
              <a:t>5</a:t>
            </a:r>
            <a:r>
              <a:rPr lang="en-GB" sz="2200" baseline="30000" dirty="0" smtClean="0"/>
              <a:t>th</a:t>
            </a:r>
            <a:r>
              <a:rPr lang="en-GB" sz="2200" dirty="0" smtClean="0"/>
              <a:t> June - U10 – Boys event - Brighton </a:t>
            </a:r>
            <a:r>
              <a:rPr lang="en-GB" sz="2200" dirty="0"/>
              <a:t>College </a:t>
            </a:r>
            <a:r>
              <a:rPr lang="en-GB" sz="2200" dirty="0" smtClean="0"/>
              <a:t>beat their </a:t>
            </a:r>
            <a:r>
              <a:rPr lang="en-GB" sz="2200" dirty="0"/>
              <a:t>B </a:t>
            </a:r>
            <a:r>
              <a:rPr lang="en-GB" sz="2200" dirty="0" smtClean="0"/>
              <a:t>team. Girls event- </a:t>
            </a:r>
            <a:r>
              <a:rPr lang="en-GB" sz="2200" dirty="0"/>
              <a:t>Moira House </a:t>
            </a:r>
            <a:r>
              <a:rPr lang="en-GB" sz="2200" dirty="0" smtClean="0"/>
              <a:t>beat Bede’. </a:t>
            </a:r>
            <a:endParaRPr lang="en-GB" sz="2200" dirty="0"/>
          </a:p>
          <a:p>
            <a:r>
              <a:rPr lang="en-GB" sz="2200" dirty="0" smtClean="0"/>
              <a:t>12</a:t>
            </a:r>
            <a:r>
              <a:rPr lang="en-GB" sz="2200" baseline="30000" dirty="0" smtClean="0"/>
              <a:t>th</a:t>
            </a:r>
            <a:r>
              <a:rPr lang="en-GB" sz="2200" dirty="0" smtClean="0"/>
              <a:t> June - U14 </a:t>
            </a:r>
            <a:r>
              <a:rPr lang="en-GB" sz="2200" dirty="0"/>
              <a:t>Event </a:t>
            </a:r>
            <a:r>
              <a:rPr lang="en-GB" sz="2200" dirty="0" smtClean="0"/>
              <a:t>– Boys event - </a:t>
            </a:r>
            <a:r>
              <a:rPr lang="en-GB" sz="2200" dirty="0"/>
              <a:t>Bede’s beat Cardinal </a:t>
            </a:r>
            <a:r>
              <a:rPr lang="en-GB" sz="2200" dirty="0" smtClean="0"/>
              <a:t>Newman, Girls event - </a:t>
            </a:r>
            <a:r>
              <a:rPr lang="en-GB" sz="2200" dirty="0"/>
              <a:t>Millais beat Brighton College </a:t>
            </a:r>
            <a:endParaRPr lang="en-GB" sz="2200" dirty="0" smtClean="0"/>
          </a:p>
          <a:p>
            <a:r>
              <a:rPr lang="en-GB" sz="2200" dirty="0" smtClean="0"/>
              <a:t>19</a:t>
            </a:r>
            <a:r>
              <a:rPr lang="en-GB" sz="2200" baseline="30000" dirty="0" smtClean="0"/>
              <a:t>th</a:t>
            </a:r>
            <a:r>
              <a:rPr lang="en-GB" sz="2200" dirty="0" smtClean="0"/>
              <a:t> June - U15 Event, Bede’s winning the Boys. Brighton College the Girls </a:t>
            </a:r>
            <a:r>
              <a:rPr lang="en-GB" sz="2200" dirty="0"/>
              <a:t>and the Under 15 </a:t>
            </a:r>
            <a:r>
              <a:rPr lang="en-GB" sz="2200" dirty="0" smtClean="0"/>
              <a:t>title </a:t>
            </a:r>
            <a:endParaRPr lang="en-GB" sz="2200" dirty="0"/>
          </a:p>
          <a:p>
            <a:endParaRPr lang="en-GB" sz="11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188640"/>
            <a:ext cx="8208912" cy="11521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Sussex Schools Tennis Championships</a:t>
            </a:r>
            <a:b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March to June- Organiser-Jane Nash</a:t>
            </a:r>
            <a:b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Hosted by Bede’s School</a:t>
            </a:r>
            <a:endParaRPr kumimoji="0" lang="en-GB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9338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July 2014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7634809" cy="4680520"/>
          </a:xfrm>
        </p:spPr>
        <p:txBody>
          <a:bodyPr>
            <a:normAutofit/>
          </a:bodyPr>
          <a:lstStyle/>
          <a:p>
            <a:r>
              <a:rPr lang="en-GB" sz="2400" dirty="0" err="1" smtClean="0"/>
              <a:t>Crowborough</a:t>
            </a:r>
            <a:r>
              <a:rPr lang="en-GB" sz="2400" dirty="0" smtClean="0"/>
              <a:t> Open - 100 players played</a:t>
            </a:r>
          </a:p>
          <a:p>
            <a:r>
              <a:rPr lang="en-GB" sz="2400" dirty="0" smtClean="0"/>
              <a:t>9U </a:t>
            </a:r>
            <a:r>
              <a:rPr lang="en-GB" sz="2400" dirty="0" err="1" smtClean="0"/>
              <a:t>Aegon</a:t>
            </a:r>
            <a:r>
              <a:rPr lang="en-GB" sz="2400" dirty="0" smtClean="0"/>
              <a:t> Mixed County Cup </a:t>
            </a:r>
          </a:p>
          <a:p>
            <a:r>
              <a:rPr lang="en-GB" sz="2400" dirty="0" smtClean="0"/>
              <a:t>Hollie Gosden and Luke Milligan tie the knot</a:t>
            </a:r>
          </a:p>
          <a:p>
            <a:r>
              <a:rPr lang="en-GB" sz="2400" dirty="0" smtClean="0"/>
              <a:t>Senior Inter County Cup ladies – stay in Div 3</a:t>
            </a:r>
          </a:p>
          <a:p>
            <a:r>
              <a:rPr lang="en-GB" sz="2400" dirty="0" smtClean="0"/>
              <a:t>Senior Inter County Cup men – win Div 5</a:t>
            </a:r>
          </a:p>
          <a:p>
            <a:r>
              <a:rPr lang="en-GB" sz="2400" dirty="0" smtClean="0"/>
              <a:t>12U girls </a:t>
            </a:r>
            <a:r>
              <a:rPr lang="en-GB" sz="2400" dirty="0" err="1" smtClean="0"/>
              <a:t>Aegon</a:t>
            </a:r>
            <a:r>
              <a:rPr lang="en-GB" sz="2400" dirty="0" smtClean="0"/>
              <a:t> County Cup -win National title in Bolton</a:t>
            </a:r>
          </a:p>
          <a:p>
            <a:r>
              <a:rPr lang="en-GB" sz="2400" dirty="0"/>
              <a:t>Wimbledon - Julian Cash receives Wild card </a:t>
            </a:r>
            <a:r>
              <a:rPr lang="en-GB" sz="2400" dirty="0" smtClean="0"/>
              <a:t>to Junior </a:t>
            </a:r>
            <a:r>
              <a:rPr lang="en-GB" sz="2400" dirty="0"/>
              <a:t>Wimbledon </a:t>
            </a:r>
          </a:p>
          <a:p>
            <a:endParaRPr lang="en-GB" sz="24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333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777686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700" b="1" dirty="0"/>
              <a:t>12U Girls win Aegon County Cup </a:t>
            </a:r>
            <a:r>
              <a:rPr lang="en-GB" sz="2700" b="1" dirty="0" smtClean="0"/>
              <a:t>National title</a:t>
            </a:r>
            <a:r>
              <a:rPr lang="en-GB" sz="3100" b="1" dirty="0" smtClean="0"/>
              <a:t/>
            </a:r>
            <a:br>
              <a:rPr lang="en-GB" sz="3100" b="1" dirty="0" smtClean="0"/>
            </a:br>
            <a:r>
              <a:rPr lang="en-GB" sz="2700" dirty="0" smtClean="0">
                <a:solidFill>
                  <a:schemeClr val="tx1"/>
                </a:solidFill>
              </a:rPr>
              <a:t>Team Captain; Lydia Hammond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Team Players</a:t>
            </a:r>
            <a:r>
              <a:rPr lang="en-GB" sz="2700" dirty="0">
                <a:solidFill>
                  <a:schemeClr val="tx1"/>
                </a:solidFill>
              </a:rPr>
              <a:t>;</a:t>
            </a:r>
            <a:r>
              <a:rPr lang="en-GB" sz="2700" dirty="0" smtClean="0">
                <a:solidFill>
                  <a:schemeClr val="tx1"/>
                </a:solidFill>
              </a:rPr>
              <a:t> </a:t>
            </a:r>
            <a:r>
              <a:rPr lang="en-GB" sz="2700" dirty="0" err="1">
                <a:solidFill>
                  <a:schemeClr val="tx1"/>
                </a:solidFill>
              </a:rPr>
              <a:t>Sonay</a:t>
            </a:r>
            <a:r>
              <a:rPr lang="en-GB" sz="2700" dirty="0">
                <a:solidFill>
                  <a:schemeClr val="tx1"/>
                </a:solidFill>
              </a:rPr>
              <a:t> </a:t>
            </a:r>
            <a:r>
              <a:rPr lang="en-GB" sz="2700" dirty="0" err="1">
                <a:solidFill>
                  <a:schemeClr val="tx1"/>
                </a:solidFill>
              </a:rPr>
              <a:t>Kartal</a:t>
            </a:r>
            <a:r>
              <a:rPr lang="en-GB" sz="2700" dirty="0">
                <a:solidFill>
                  <a:schemeClr val="tx1"/>
                </a:solidFill>
              </a:rPr>
              <a:t>, </a:t>
            </a:r>
            <a:r>
              <a:rPr lang="en-GB" sz="2700" dirty="0" err="1">
                <a:solidFill>
                  <a:schemeClr val="tx1"/>
                </a:solidFill>
              </a:rPr>
              <a:t>Issy</a:t>
            </a:r>
            <a:r>
              <a:rPr lang="en-GB" sz="2700" dirty="0">
                <a:solidFill>
                  <a:schemeClr val="tx1"/>
                </a:solidFill>
              </a:rPr>
              <a:t> </a:t>
            </a:r>
            <a:r>
              <a:rPr lang="en-GB" sz="2700" dirty="0" smtClean="0">
                <a:solidFill>
                  <a:schemeClr val="tx1"/>
                </a:solidFill>
              </a:rPr>
              <a:t>Swann</a:t>
            </a:r>
            <a:r>
              <a:rPr lang="en-GB" sz="2700" dirty="0">
                <a:solidFill>
                  <a:schemeClr val="tx1"/>
                </a:solidFill>
              </a:rPr>
              <a:t>, </a:t>
            </a:r>
            <a:r>
              <a:rPr lang="en-GB" sz="2700" dirty="0" smtClean="0">
                <a:solidFill>
                  <a:schemeClr val="tx1"/>
                </a:solidFill>
              </a:rPr>
              <a:t>Saffron </a:t>
            </a:r>
            <a:r>
              <a:rPr lang="en-GB" sz="2700" dirty="0">
                <a:solidFill>
                  <a:schemeClr val="tx1"/>
                </a:solidFill>
              </a:rPr>
              <a:t>Dowse, Tiana Fox, Ella Goldin</a:t>
            </a:r>
            <a:r>
              <a:rPr lang="en-GB" sz="2200" dirty="0" smtClean="0">
                <a:solidFill>
                  <a:schemeClr val="tx1"/>
                </a:solidFill>
              </a:rPr>
              <a:t/>
            </a:r>
            <a:br>
              <a:rPr lang="en-GB" sz="2200" dirty="0" smtClean="0">
                <a:solidFill>
                  <a:schemeClr val="tx1"/>
                </a:solidFill>
              </a:rPr>
            </a:br>
            <a:endParaRPr lang="en-GB" sz="22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60848"/>
            <a:ext cx="3456384" cy="4320481"/>
          </a:xfrm>
        </p:spPr>
      </p:pic>
    </p:spTree>
    <p:extLst>
      <p:ext uri="{BB962C8B-B14F-4D97-AF65-F5344CB8AC3E}">
        <p14:creationId xmlns:p14="http://schemas.microsoft.com/office/powerpoint/2010/main" val="286220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92088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b="1" dirty="0" smtClean="0"/>
              <a:t>Aegon 9U Mixed County Cup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700" dirty="0" smtClean="0">
                <a:solidFill>
                  <a:schemeClr val="tx1"/>
                </a:solidFill>
              </a:rPr>
              <a:t>Coach Captain; Jack Palmer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Team; </a:t>
            </a:r>
            <a:r>
              <a:rPr lang="en-GB" sz="2700" dirty="0">
                <a:solidFill>
                  <a:schemeClr val="tx1"/>
                </a:solidFill>
              </a:rPr>
              <a:t>Grace </a:t>
            </a:r>
            <a:r>
              <a:rPr lang="en-GB" sz="2700" dirty="0" err="1" smtClean="0">
                <a:solidFill>
                  <a:schemeClr val="tx1"/>
                </a:solidFill>
              </a:rPr>
              <a:t>Tuson</a:t>
            </a:r>
            <a:r>
              <a:rPr lang="en-GB" sz="2700" dirty="0" smtClean="0">
                <a:solidFill>
                  <a:schemeClr val="tx1"/>
                </a:solidFill>
              </a:rPr>
              <a:t>, </a:t>
            </a:r>
            <a:r>
              <a:rPr lang="en-GB" sz="2700" dirty="0">
                <a:solidFill>
                  <a:schemeClr val="tx1"/>
                </a:solidFill>
              </a:rPr>
              <a:t>Evelyn </a:t>
            </a:r>
            <a:r>
              <a:rPr lang="en-GB" sz="2700" dirty="0" smtClean="0">
                <a:solidFill>
                  <a:schemeClr val="tx1"/>
                </a:solidFill>
              </a:rPr>
              <a:t>Thoms, </a:t>
            </a:r>
            <a:r>
              <a:rPr lang="en-GB" sz="2700" dirty="0">
                <a:solidFill>
                  <a:schemeClr val="tx1"/>
                </a:solidFill>
              </a:rPr>
              <a:t>Imogen </a:t>
            </a:r>
            <a:r>
              <a:rPr lang="en-GB" sz="2700" dirty="0" err="1" smtClean="0">
                <a:solidFill>
                  <a:schemeClr val="tx1"/>
                </a:solidFill>
              </a:rPr>
              <a:t>Mcnaughton</a:t>
            </a:r>
            <a:r>
              <a:rPr lang="en-GB" sz="2700" dirty="0" smtClean="0">
                <a:solidFill>
                  <a:schemeClr val="tx1"/>
                </a:solidFill>
              </a:rPr>
              <a:t>-Ely, </a:t>
            </a:r>
            <a:r>
              <a:rPr lang="en-GB" sz="2700" dirty="0">
                <a:solidFill>
                  <a:schemeClr val="tx1"/>
                </a:solidFill>
              </a:rPr>
              <a:t>Darcy </a:t>
            </a:r>
            <a:r>
              <a:rPr lang="en-GB" sz="2700" dirty="0" err="1" smtClean="0">
                <a:solidFill>
                  <a:schemeClr val="tx1"/>
                </a:solidFill>
              </a:rPr>
              <a:t>Pycroft</a:t>
            </a:r>
            <a:r>
              <a:rPr lang="en-GB" sz="2700" dirty="0" smtClean="0">
                <a:solidFill>
                  <a:schemeClr val="tx1"/>
                </a:solidFill>
              </a:rPr>
              <a:t>, </a:t>
            </a:r>
            <a:r>
              <a:rPr lang="en-GB" sz="2700" dirty="0">
                <a:solidFill>
                  <a:schemeClr val="tx1"/>
                </a:solidFill>
              </a:rPr>
              <a:t>Charlie </a:t>
            </a:r>
            <a:r>
              <a:rPr lang="en-GB" sz="2700" dirty="0" smtClean="0">
                <a:solidFill>
                  <a:schemeClr val="tx1"/>
                </a:solidFill>
              </a:rPr>
              <a:t>Homes, </a:t>
            </a:r>
            <a:r>
              <a:rPr lang="en-GB" sz="2700" dirty="0">
                <a:solidFill>
                  <a:schemeClr val="tx1"/>
                </a:solidFill>
              </a:rPr>
              <a:t>Finlay </a:t>
            </a:r>
            <a:r>
              <a:rPr lang="en-GB" sz="2700" dirty="0" smtClean="0">
                <a:solidFill>
                  <a:schemeClr val="tx1"/>
                </a:solidFill>
              </a:rPr>
              <a:t>Edwards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>
                <a:solidFill>
                  <a:schemeClr val="tx1"/>
                </a:solidFill>
              </a:rPr>
              <a:t>A fantastic day for all with the team really fighting hard! Happily accepting 3rd place for the </a:t>
            </a:r>
            <a:r>
              <a:rPr lang="en-GB" sz="2700" dirty="0" smtClean="0">
                <a:solidFill>
                  <a:schemeClr val="tx1"/>
                </a:solidFill>
              </a:rPr>
              <a:t>day</a:t>
            </a:r>
            <a:r>
              <a:rPr lang="en-GB" sz="2700" dirty="0">
                <a:solidFill>
                  <a:schemeClr val="tx1"/>
                </a:solidFill>
              </a:rPr>
              <a:t/>
            </a:r>
            <a:br>
              <a:rPr lang="en-GB" sz="2700" dirty="0">
                <a:solidFill>
                  <a:schemeClr val="tx1"/>
                </a:solidFill>
              </a:rPr>
            </a:b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 smtClean="0"/>
              <a:t/>
            </a:r>
            <a:br>
              <a:rPr lang="en-GB" sz="1600" dirty="0" smtClean="0"/>
            </a:br>
            <a:endParaRPr lang="en-GB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64904"/>
            <a:ext cx="5760640" cy="4087566"/>
          </a:xfrm>
        </p:spPr>
      </p:pic>
    </p:spTree>
    <p:extLst>
      <p:ext uri="{BB962C8B-B14F-4D97-AF65-F5344CB8AC3E}">
        <p14:creationId xmlns:p14="http://schemas.microsoft.com/office/powerpoint/2010/main" val="263660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347713" cy="1320800"/>
          </a:xfrm>
        </p:spPr>
        <p:txBody>
          <a:bodyPr/>
          <a:lstStyle/>
          <a:p>
            <a:pPr algn="ctr"/>
            <a:r>
              <a:rPr lang="en-GB" b="1" dirty="0" smtClean="0"/>
              <a:t>Mr &amp; Mrs L Milligan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65" y="1268760"/>
            <a:ext cx="4507271" cy="5016398"/>
          </a:xfrm>
        </p:spPr>
      </p:pic>
    </p:spTree>
    <p:extLst>
      <p:ext uri="{BB962C8B-B14F-4D97-AF65-F5344CB8AC3E}">
        <p14:creationId xmlns:p14="http://schemas.microsoft.com/office/powerpoint/2010/main" val="150439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704856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b="1" dirty="0" smtClean="0"/>
              <a:t>Over 35s Ladies Inter County Cup</a:t>
            </a:r>
            <a:br>
              <a:rPr lang="en-GB" sz="3100" b="1" dirty="0" smtClean="0"/>
            </a:br>
            <a:r>
              <a:rPr lang="en-GB" sz="3100" b="1" dirty="0" smtClean="0"/>
              <a:t>Win National title 4</a:t>
            </a:r>
            <a:r>
              <a:rPr lang="en-GB" sz="3100" b="1" baseline="30000" dirty="0" smtClean="0"/>
              <a:t>th</a:t>
            </a:r>
            <a:r>
              <a:rPr lang="en-GB" sz="3100" b="1" dirty="0" smtClean="0"/>
              <a:t> Year running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700" dirty="0" smtClean="0">
                <a:solidFill>
                  <a:schemeClr val="tx1"/>
                </a:solidFill>
              </a:rPr>
              <a:t>Captain; Julie Hanger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Team; Kate Bloomfield, Julie Hanger, Julie Hobbs, Jenny Hughes, Helen Mitchell, Steph Trill </a:t>
            </a:r>
            <a:endParaRPr lang="en-GB" sz="27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2463494"/>
            <a:ext cx="6912768" cy="3989842"/>
          </a:xfrm>
        </p:spPr>
      </p:pic>
    </p:spTree>
    <p:extLst>
      <p:ext uri="{BB962C8B-B14F-4D97-AF65-F5344CB8AC3E}">
        <p14:creationId xmlns:p14="http://schemas.microsoft.com/office/powerpoint/2010/main" val="424994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6912768" cy="659160"/>
          </a:xfrm>
        </p:spPr>
        <p:txBody>
          <a:bodyPr/>
          <a:lstStyle/>
          <a:p>
            <a:pPr algn="ctr"/>
            <a:r>
              <a:rPr lang="en-GB" b="1" dirty="0" smtClean="0"/>
              <a:t>August 2014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7848872" cy="4556579"/>
          </a:xfrm>
        </p:spPr>
        <p:txBody>
          <a:bodyPr>
            <a:noAutofit/>
          </a:bodyPr>
          <a:lstStyle/>
          <a:p>
            <a:r>
              <a:rPr lang="en-GB" sz="2200" dirty="0"/>
              <a:t>Weald Open in association with Nick </a:t>
            </a:r>
            <a:r>
              <a:rPr lang="en-GB" sz="2200" dirty="0" err="1"/>
              <a:t>Rivett</a:t>
            </a:r>
            <a:r>
              <a:rPr lang="en-GB" sz="2200" dirty="0"/>
              <a:t> Sports </a:t>
            </a:r>
            <a:r>
              <a:rPr lang="en-GB" sz="2200" dirty="0" smtClean="0"/>
              <a:t>– Hove - 198 players</a:t>
            </a:r>
          </a:p>
          <a:p>
            <a:r>
              <a:rPr lang="en-GB" sz="2200" dirty="0" smtClean="0"/>
              <a:t>European Beach Tennis - 22 Countries played in Brighton</a:t>
            </a:r>
          </a:p>
          <a:p>
            <a:r>
              <a:rPr lang="en-GB" sz="2200" dirty="0" smtClean="0"/>
              <a:t>Senior Tennis International event - Devonshire Park</a:t>
            </a:r>
          </a:p>
          <a:p>
            <a:r>
              <a:rPr lang="en-GB" sz="2200" dirty="0"/>
              <a:t>West Worthing Club - Junior </a:t>
            </a:r>
            <a:r>
              <a:rPr lang="en-GB" sz="2200" dirty="0" smtClean="0"/>
              <a:t>Open - 143 players</a:t>
            </a:r>
          </a:p>
          <a:p>
            <a:r>
              <a:rPr lang="en-GB" sz="2200" dirty="0" smtClean="0"/>
              <a:t>Nike Junior Nationals Tennis Championships – Main Draw- Sam Rice, Lauren Bishop, Holly Thompson, Jack Burkill, Kai Maxted, Gemma Poland, </a:t>
            </a:r>
            <a:r>
              <a:rPr lang="en-GB" sz="2200" dirty="0" err="1" smtClean="0"/>
              <a:t>Sonay</a:t>
            </a:r>
            <a:r>
              <a:rPr lang="en-GB" sz="2200" dirty="0" smtClean="0"/>
              <a:t> Kartal, </a:t>
            </a:r>
            <a:r>
              <a:rPr lang="en-GB" sz="2200" dirty="0" err="1" smtClean="0"/>
              <a:t>Safron</a:t>
            </a:r>
            <a:r>
              <a:rPr lang="en-GB" sz="2200" dirty="0" smtClean="0"/>
              <a:t> Dowse</a:t>
            </a:r>
          </a:p>
          <a:p>
            <a:r>
              <a:rPr lang="en-GB" sz="2200" dirty="0" smtClean="0"/>
              <a:t>Pavilion &amp; Avenue open their new clay courts</a:t>
            </a:r>
          </a:p>
          <a:p>
            <a:r>
              <a:rPr lang="en-GB" sz="2200" dirty="0"/>
              <a:t>Devonshire Park </a:t>
            </a:r>
            <a:r>
              <a:rPr lang="en-GB" sz="2200" dirty="0" smtClean="0"/>
              <a:t>Open - 259 players</a:t>
            </a:r>
          </a:p>
          <a:p>
            <a:r>
              <a:rPr lang="en-GB" sz="2200" dirty="0" smtClean="0"/>
              <a:t>Junior County Closed - 177 players</a:t>
            </a:r>
          </a:p>
          <a:p>
            <a:r>
              <a:rPr lang="en-GB" sz="2200" dirty="0" smtClean="0"/>
              <a:t>Road to Wimbledon Finals</a:t>
            </a:r>
          </a:p>
        </p:txBody>
      </p:sp>
    </p:spTree>
    <p:extLst>
      <p:ext uri="{BB962C8B-B14F-4D97-AF65-F5344CB8AC3E}">
        <p14:creationId xmlns:p14="http://schemas.microsoft.com/office/powerpoint/2010/main" val="299619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886700" cy="1983754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 smtClean="0"/>
              <a:t>12U Champion at the Nike Junior Nationals Championships-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err="1" smtClean="0">
                <a:solidFill>
                  <a:schemeClr val="tx1"/>
                </a:solidFill>
              </a:rPr>
              <a:t>Sonay</a:t>
            </a:r>
            <a:r>
              <a:rPr lang="en-GB" sz="3600" dirty="0" smtClean="0">
                <a:solidFill>
                  <a:schemeClr val="tx1"/>
                </a:solidFill>
              </a:rPr>
              <a:t> </a:t>
            </a:r>
            <a:r>
              <a:rPr lang="en-GB" sz="3600" dirty="0" err="1" smtClean="0">
                <a:solidFill>
                  <a:schemeClr val="tx1"/>
                </a:solidFill>
              </a:rPr>
              <a:t>Kartal</a:t>
            </a:r>
            <a:r>
              <a:rPr lang="en-GB" sz="3600" dirty="0" smtClean="0"/>
              <a:t/>
            </a:r>
            <a:br>
              <a:rPr lang="en-GB" sz="3600" dirty="0" smtClean="0"/>
            </a:br>
            <a:endParaRPr lang="en-GB" sz="36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32856"/>
            <a:ext cx="5751313" cy="4313485"/>
          </a:xfrm>
        </p:spPr>
      </p:pic>
    </p:spTree>
    <p:extLst>
      <p:ext uri="{BB962C8B-B14F-4D97-AF65-F5344CB8AC3E}">
        <p14:creationId xmlns:p14="http://schemas.microsoft.com/office/powerpoint/2010/main" val="70027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/>
              <a:t>Weald Open in association with Nick </a:t>
            </a:r>
            <a:r>
              <a:rPr lang="en-GB" sz="3200" b="1" dirty="0" err="1"/>
              <a:t>Rivett</a:t>
            </a:r>
            <a:r>
              <a:rPr lang="en-GB" sz="3200" b="1" dirty="0"/>
              <a:t> Sports – Hove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3551689" cy="2808312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284984"/>
            <a:ext cx="3449291" cy="2771843"/>
          </a:xfrm>
        </p:spPr>
      </p:pic>
    </p:spTree>
    <p:extLst>
      <p:ext uri="{BB962C8B-B14F-4D97-AF65-F5344CB8AC3E}">
        <p14:creationId xmlns:p14="http://schemas.microsoft.com/office/powerpoint/2010/main" val="402265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548680"/>
            <a:ext cx="7562801" cy="1381720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Beach Tennis-European</a:t>
            </a:r>
            <a:r>
              <a:rPr lang="en-GB" sz="2800" b="1" dirty="0"/>
              <a:t>-</a:t>
            </a:r>
            <a:r>
              <a:rPr lang="en-GB" sz="2800" b="1" dirty="0" smtClean="0"/>
              <a:t>Brighton-Yellow wave- 22 Countries compete </a:t>
            </a:r>
            <a:endParaRPr lang="en-GB" sz="2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92896"/>
            <a:ext cx="4953000" cy="2781300"/>
          </a:xfrm>
        </p:spPr>
      </p:pic>
    </p:spTree>
    <p:extLst>
      <p:ext uri="{BB962C8B-B14F-4D97-AF65-F5344CB8AC3E}">
        <p14:creationId xmlns:p14="http://schemas.microsoft.com/office/powerpoint/2010/main" val="233152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08912" cy="720080"/>
          </a:xfrm>
        </p:spPr>
        <p:txBody>
          <a:bodyPr/>
          <a:lstStyle/>
          <a:p>
            <a:pPr algn="ctr"/>
            <a:r>
              <a:rPr lang="en-GB" b="1" dirty="0" smtClean="0"/>
              <a:t>Road to Wimbledon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02897"/>
            <a:ext cx="7920880" cy="5178431"/>
          </a:xfrm>
        </p:spPr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820938"/>
              </p:ext>
            </p:extLst>
          </p:nvPr>
        </p:nvGraphicFramePr>
        <p:xfrm>
          <a:off x="323528" y="980728"/>
          <a:ext cx="7770093" cy="54726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7525"/>
                <a:gridCol w="2520280"/>
                <a:gridCol w="2592288"/>
              </a:tblGrid>
              <a:tr h="505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Club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Boys Winner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Girls Winner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</a:tr>
              <a:tr h="4185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Angmering 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Tom Hesling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52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Chichester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Callum McKitterick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185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Crawley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William Irving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Katie Parkinson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5658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Horsham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Joseph Michael Murphy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185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Hampden Park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Aaron Brown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52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Harbour Way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Oliver De Candole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185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Meads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Max Rust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185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Midhurst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Toby Althaus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185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</a:rPr>
                        <a:t>Pav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&amp; Ave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Toby Bloomfield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Tiana Fox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5658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Preston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Adam Carter-Johnson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Katy Graydon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4185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Seaford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Brodie Sallows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74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08912" cy="720080"/>
          </a:xfrm>
        </p:spPr>
        <p:txBody>
          <a:bodyPr/>
          <a:lstStyle/>
          <a:p>
            <a:pPr algn="ctr"/>
            <a:r>
              <a:rPr lang="en-GB" b="1" dirty="0" smtClean="0"/>
              <a:t>Road to Wimbledon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02897"/>
            <a:ext cx="7920880" cy="5178431"/>
          </a:xfrm>
        </p:spPr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820938"/>
              </p:ext>
            </p:extLst>
          </p:nvPr>
        </p:nvGraphicFramePr>
        <p:xfrm>
          <a:off x="179512" y="980729"/>
          <a:ext cx="8208912" cy="5552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1823"/>
                <a:gridCol w="2635889"/>
                <a:gridCol w="2711200"/>
              </a:tblGrid>
              <a:tr h="612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Club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Boys Winner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Girls Winner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</a:tr>
              <a:tr h="548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Sussex County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Callum Sheldrake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507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VA Brighton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Oliver Dawwas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Roberta Vine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507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Weald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Joel Davis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Annabelle Bower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507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West Worthing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Thomas Hearn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Caitlin O’Brien 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507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Withdean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George Taylor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50714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County Finals winners-All 4 players went on to compete at the National Stage at Wimbledon.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07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Event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Winner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Runner-Up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/>
                </a:tc>
              </a:tr>
              <a:tr h="628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Boys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Alex </a:t>
                      </a:r>
                      <a:r>
                        <a:rPr lang="en-GB" sz="1800" dirty="0" smtClean="0">
                          <a:effectLst/>
                        </a:rPr>
                        <a:t>Fox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Adam Carter-Johnson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  <a:tr h="6398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Girls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Tiana Fox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Sophie </a:t>
                      </a:r>
                      <a:r>
                        <a:rPr lang="en-GB" sz="1800" dirty="0" err="1">
                          <a:effectLst/>
                        </a:rPr>
                        <a:t>Kitson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59" marR="995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74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476672"/>
            <a:ext cx="7848872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Road to Wimbledon –</a:t>
            </a:r>
            <a:br>
              <a:rPr lang="en-GB" dirty="0" smtClean="0"/>
            </a:br>
            <a:r>
              <a:rPr lang="en-GB" sz="2700" dirty="0" smtClean="0">
                <a:solidFill>
                  <a:schemeClr val="tx1"/>
                </a:solidFill>
              </a:rPr>
              <a:t>Sussex Finalists who went onto play the Regional event</a:t>
            </a:r>
            <a:endParaRPr lang="en-GB" sz="2700" dirty="0">
              <a:solidFill>
                <a:schemeClr val="tx1"/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4032448" cy="3024336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47930" y="2828935"/>
            <a:ext cx="4128459" cy="3168352"/>
          </a:xfrm>
        </p:spPr>
      </p:pic>
    </p:spTree>
    <p:extLst>
      <p:ext uri="{BB962C8B-B14F-4D97-AF65-F5344CB8AC3E}">
        <p14:creationId xmlns:p14="http://schemas.microsoft.com/office/powerpoint/2010/main" val="388440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260648"/>
            <a:ext cx="7922840" cy="209932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Regional Finalist</a:t>
            </a:r>
            <a:br>
              <a:rPr lang="en-GB" dirty="0" smtClean="0"/>
            </a:br>
            <a:r>
              <a:rPr lang="en-GB" dirty="0" smtClean="0"/>
              <a:t>Doubles event - </a:t>
            </a:r>
            <a:r>
              <a:rPr lang="en-GB" dirty="0" err="1" smtClean="0"/>
              <a:t>Tiana</a:t>
            </a:r>
            <a:r>
              <a:rPr lang="en-GB" dirty="0" smtClean="0"/>
              <a:t> Fox</a:t>
            </a:r>
            <a:br>
              <a:rPr lang="en-GB" dirty="0" smtClean="0"/>
            </a:br>
            <a:r>
              <a:rPr lang="en-GB" sz="1300" dirty="0"/>
              <a:t> </a:t>
            </a:r>
            <a:br>
              <a:rPr lang="en-GB" sz="1300" dirty="0"/>
            </a:br>
            <a:r>
              <a:rPr lang="en-GB" sz="2400" dirty="0"/>
              <a:t>After </a:t>
            </a:r>
            <a:r>
              <a:rPr lang="en-GB" sz="2400" dirty="0" smtClean="0"/>
              <a:t>3 </a:t>
            </a:r>
            <a:r>
              <a:rPr lang="en-GB" sz="2400" dirty="0"/>
              <a:t>matches </a:t>
            </a:r>
            <a:r>
              <a:rPr lang="en-GB" sz="2400" dirty="0" smtClean="0"/>
              <a:t>Alex </a:t>
            </a:r>
            <a:r>
              <a:rPr lang="en-GB" sz="2400" dirty="0"/>
              <a:t>Fox and Tiana Fox qualified for the main </a:t>
            </a:r>
            <a:r>
              <a:rPr lang="en-GB" sz="2400" dirty="0" smtClean="0"/>
              <a:t>draw </a:t>
            </a:r>
            <a:br>
              <a:rPr lang="en-GB" sz="2400" dirty="0" smtClean="0"/>
            </a:br>
            <a:r>
              <a:rPr lang="en-GB" sz="2400" dirty="0" err="1" smtClean="0"/>
              <a:t>Tiana</a:t>
            </a:r>
            <a:r>
              <a:rPr lang="en-GB" sz="2400" dirty="0" smtClean="0"/>
              <a:t> </a:t>
            </a:r>
            <a:r>
              <a:rPr lang="en-GB" sz="2400" dirty="0"/>
              <a:t>Fox went on to be </a:t>
            </a:r>
            <a:r>
              <a:rPr lang="en-GB" sz="2400" dirty="0" smtClean="0"/>
              <a:t>semi-finalist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 smtClean="0"/>
              <a:t>Doubles</a:t>
            </a:r>
            <a:r>
              <a:rPr lang="en-GB" sz="2400" dirty="0"/>
              <a:t>;</a:t>
            </a:r>
            <a:r>
              <a:rPr lang="en-GB" sz="2400" dirty="0" smtClean="0"/>
              <a:t> </a:t>
            </a:r>
            <a:r>
              <a:rPr lang="en-GB" sz="2400" dirty="0"/>
              <a:t>Tiana Fox partnered Millie-Mae Matthews (Nottinghamshire) and finished as </a:t>
            </a:r>
            <a:r>
              <a:rPr lang="en-GB" sz="2400" dirty="0" smtClean="0"/>
              <a:t>runner-up 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73016"/>
            <a:ext cx="3087688" cy="2228924"/>
          </a:xfrm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3995936" y="3861048"/>
            <a:ext cx="3744416" cy="266429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dirty="0"/>
              <a:t> </a:t>
            </a:r>
          </a:p>
          <a:p>
            <a:pPr>
              <a:buNone/>
            </a:pPr>
            <a:r>
              <a:rPr lang="en-GB" sz="2000" b="1" dirty="0" smtClean="0"/>
              <a:t>     </a:t>
            </a:r>
            <a:r>
              <a:rPr lang="en-GB" sz="2400" b="1" u="sng" dirty="0" smtClean="0"/>
              <a:t>National </a:t>
            </a:r>
            <a:r>
              <a:rPr lang="en-GB" sz="2400" b="1" u="sng" dirty="0"/>
              <a:t>Stage (Regional</a:t>
            </a:r>
            <a:r>
              <a:rPr lang="en-GB" sz="2400" b="1" u="sng" dirty="0" smtClean="0"/>
              <a:t>)</a:t>
            </a:r>
            <a:endParaRPr lang="en-GB" sz="2400" b="1" dirty="0"/>
          </a:p>
          <a:p>
            <a:r>
              <a:rPr lang="en-GB" sz="2400" dirty="0" smtClean="0"/>
              <a:t>Kai </a:t>
            </a:r>
            <a:r>
              <a:rPr lang="en-GB" sz="2400" dirty="0" err="1"/>
              <a:t>Maxted</a:t>
            </a:r>
            <a:r>
              <a:rPr lang="en-GB" sz="2400" dirty="0"/>
              <a:t> was the only Sussex player to compete in this </a:t>
            </a:r>
            <a:r>
              <a:rPr lang="en-GB" sz="2400" dirty="0" smtClean="0"/>
              <a:t>stage</a:t>
            </a:r>
            <a:endParaRPr lang="en-GB" sz="2400" dirty="0"/>
          </a:p>
          <a:p>
            <a:r>
              <a:rPr lang="en-GB" sz="2400" dirty="0"/>
              <a:t>Kai won his qualifying box at Wimbledon to qualify for the main </a:t>
            </a:r>
            <a:r>
              <a:rPr lang="en-GB" sz="2400" dirty="0" smtClean="0"/>
              <a:t>draw</a:t>
            </a:r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3707904" y="3284984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Tiana</a:t>
            </a:r>
            <a:r>
              <a:rPr lang="en-GB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(centre) with Tim </a:t>
            </a:r>
            <a:r>
              <a:rPr lang="en-GB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Henman</a:t>
            </a:r>
            <a:r>
              <a:rPr lang="en-GB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and Millie-Mae</a:t>
            </a:r>
            <a:endParaRPr lang="en-GB" b="1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411760" y="3501008"/>
            <a:ext cx="136815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3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52928" cy="1152128"/>
          </a:xfrm>
        </p:spPr>
        <p:txBody>
          <a:bodyPr>
            <a:normAutofit fontScale="90000"/>
          </a:bodyPr>
          <a:lstStyle/>
          <a:p>
            <a:r>
              <a:rPr lang="en-GB" sz="2700" b="1" dirty="0" smtClean="0"/>
              <a:t>Bede’s school –Bronze-</a:t>
            </a:r>
            <a:r>
              <a:rPr lang="en-GB" sz="2700" b="1" dirty="0"/>
              <a:t> at schools Nationals in Sheffield </a:t>
            </a:r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2700" dirty="0" smtClean="0">
                <a:solidFill>
                  <a:schemeClr val="tx1"/>
                </a:solidFill>
              </a:rPr>
              <a:t>Boys</a:t>
            </a:r>
            <a:r>
              <a:rPr lang="en-GB" sz="2700" dirty="0" smtClean="0"/>
              <a:t> </a:t>
            </a:r>
            <a:r>
              <a:rPr lang="en-GB" sz="2700" dirty="0" smtClean="0">
                <a:solidFill>
                  <a:schemeClr val="tx1"/>
                </a:solidFill>
              </a:rPr>
              <a:t>U19 Bede’s came </a:t>
            </a:r>
            <a:r>
              <a:rPr lang="en-GB" sz="2700" dirty="0">
                <a:solidFill>
                  <a:schemeClr val="tx1"/>
                </a:solidFill>
              </a:rPr>
              <a:t>10th in the </a:t>
            </a:r>
            <a:r>
              <a:rPr lang="en-GB" sz="2700" dirty="0" smtClean="0">
                <a:solidFill>
                  <a:schemeClr val="tx1"/>
                </a:solidFill>
              </a:rPr>
              <a:t>Country</a:t>
            </a:r>
            <a:r>
              <a:rPr lang="en-GB" sz="2700" dirty="0">
                <a:solidFill>
                  <a:schemeClr val="tx1"/>
                </a:solidFill>
              </a:rPr>
              <a:t/>
            </a:r>
            <a:br>
              <a:rPr lang="en-GB" sz="2700" dirty="0">
                <a:solidFill>
                  <a:schemeClr val="tx1"/>
                </a:solidFill>
              </a:rPr>
            </a:br>
            <a:r>
              <a:rPr lang="en-GB" sz="2700" dirty="0">
                <a:solidFill>
                  <a:schemeClr val="tx1"/>
                </a:solidFill>
              </a:rPr>
              <a:t>Boys U15 just beat Sevenoaks now into Nationals last </a:t>
            </a:r>
            <a:r>
              <a:rPr lang="en-GB" sz="2700" dirty="0" smtClean="0">
                <a:solidFill>
                  <a:schemeClr val="tx1"/>
                </a:solidFill>
              </a:rPr>
              <a:t>16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Team; Alex </a:t>
            </a:r>
            <a:r>
              <a:rPr lang="en-GB" sz="2700" dirty="0">
                <a:solidFill>
                  <a:schemeClr val="tx1"/>
                </a:solidFill>
              </a:rPr>
              <a:t>Abaza, Ethan Parker, Andre Bennett, Josh </a:t>
            </a:r>
            <a:r>
              <a:rPr lang="en-GB" sz="2700" dirty="0" smtClean="0">
                <a:solidFill>
                  <a:schemeClr val="tx1"/>
                </a:solidFill>
              </a:rPr>
              <a:t>Goldin, Jack Burkill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803" y="2492896"/>
            <a:ext cx="6256825" cy="612217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098" name="063A3B48-3D31-46B2-BC4E-9FCFB004CDB5" descr="image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0" r="2650"/>
          <a:stretch/>
        </p:blipFill>
        <p:spPr bwMode="auto">
          <a:xfrm>
            <a:off x="539552" y="2204864"/>
            <a:ext cx="6984776" cy="4183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51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926790" cy="471585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Sussex </a:t>
            </a:r>
            <a:r>
              <a:rPr lang="en-GB" sz="3200" b="1" dirty="0" smtClean="0"/>
              <a:t>Junior</a:t>
            </a:r>
            <a:r>
              <a:rPr lang="en-GB" b="1" dirty="0" smtClean="0"/>
              <a:t> Closed Championships</a:t>
            </a:r>
            <a:endParaRPr lang="en-GB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6027269"/>
              </p:ext>
            </p:extLst>
          </p:nvPr>
        </p:nvGraphicFramePr>
        <p:xfrm>
          <a:off x="450454" y="980723"/>
          <a:ext cx="8370018" cy="5616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3069"/>
                <a:gridCol w="2481937"/>
                <a:gridCol w="1710756"/>
                <a:gridCol w="2304256"/>
              </a:tblGrid>
              <a:tr h="438457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Event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Winner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Event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Winner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18U Boys Doubles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Stefan Coney &amp; James Ryan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10U Girls Doubles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Madison Graham &amp; Cara McCully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18U Girls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Holly Thompson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10U Boys Doubles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Lui Maxted &amp; George Naunton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18U Boys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William Matthews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10U Girls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Madison Graham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16U Girls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Sonay Kartal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10U Boys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Lui Maxted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16U Boys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William Matthews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9U Mixed Doubles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William Taunton &amp; Darcy Pycroft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14U Girls Doubles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Tiana Fox &amp; Sonay Kartal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9U Girls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Stephanie Vieira 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14U Boys Doubles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Harvey Kilsby &amp; Emir Pinto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9U Boys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Darcy Pycroft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9360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14U Girls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Sonay Kartal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8U Mixed Doubles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Toby Mullineux &amp; Talitha Mitchell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14U Boys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Gregor Shaw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8U Girls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Emma Videv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12U Girls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Tiana Fox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8U Boys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Toby </a:t>
                      </a:r>
                      <a:r>
                        <a:rPr lang="en-GB" sz="1400" u="none" strike="noStrike" dirty="0" err="1">
                          <a:effectLst/>
                        </a:rPr>
                        <a:t>Mullineux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845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12U Boys Singles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 dirty="0">
                          <a:effectLst/>
                        </a:rPr>
                        <a:t>Sam Nicholson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 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 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29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00800" cy="1392808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Sussex Junior Closed Championships </a:t>
            </a:r>
            <a:r>
              <a:rPr lang="en-GB" dirty="0" smtClean="0"/>
              <a:t>- 3 of the </a:t>
            </a:r>
            <a:r>
              <a:rPr lang="en-GB" dirty="0"/>
              <a:t>Winners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916832"/>
            <a:ext cx="3545011" cy="3168352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420888"/>
            <a:ext cx="3032991" cy="4032786"/>
          </a:xfrm>
        </p:spPr>
      </p:pic>
    </p:spTree>
    <p:extLst>
      <p:ext uri="{BB962C8B-B14F-4D97-AF65-F5344CB8AC3E}">
        <p14:creationId xmlns:p14="http://schemas.microsoft.com/office/powerpoint/2010/main" val="61201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347713" cy="1008112"/>
          </a:xfrm>
        </p:spPr>
        <p:txBody>
          <a:bodyPr/>
          <a:lstStyle/>
          <a:p>
            <a:pPr algn="ctr"/>
            <a:r>
              <a:rPr lang="en-GB" b="1" dirty="0" smtClean="0"/>
              <a:t>September &amp; October 2014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6768752" cy="4968552"/>
          </a:xfrm>
        </p:spPr>
        <p:txBody>
          <a:bodyPr>
            <a:normAutofit fontScale="25000" lnSpcReduction="20000"/>
          </a:bodyPr>
          <a:lstStyle/>
          <a:p>
            <a:r>
              <a:rPr lang="en-GB" sz="7200" dirty="0" smtClean="0"/>
              <a:t>Senior Sussex postal (Veterans)</a:t>
            </a:r>
          </a:p>
          <a:p>
            <a:r>
              <a:rPr lang="en-GB" sz="7200" dirty="0" smtClean="0"/>
              <a:t>Summer Inter club matches completed</a:t>
            </a:r>
          </a:p>
          <a:p>
            <a:r>
              <a:rPr lang="en-GB" sz="7200" dirty="0" smtClean="0"/>
              <a:t>Nikki Palmer leaves LTA….</a:t>
            </a:r>
          </a:p>
          <a:p>
            <a:r>
              <a:rPr lang="en-GB" sz="7200" dirty="0" smtClean="0"/>
              <a:t>Andy Trott moves to the south west team</a:t>
            </a:r>
          </a:p>
          <a:p>
            <a:r>
              <a:rPr lang="en-GB" sz="7200" dirty="0" smtClean="0"/>
              <a:t>Anne Clark-</a:t>
            </a:r>
            <a:r>
              <a:rPr lang="en-GB" sz="7200" dirty="0"/>
              <a:t>Played for the IC (International Club) of GB vs IC of Denmark. </a:t>
            </a:r>
            <a:r>
              <a:rPr lang="en-GB" sz="7200" dirty="0" smtClean="0"/>
              <a:t>Anne won </a:t>
            </a:r>
            <a:r>
              <a:rPr lang="en-GB" sz="7200" dirty="0"/>
              <a:t>4 out of 4 of </a:t>
            </a:r>
            <a:r>
              <a:rPr lang="en-GB" sz="7200" dirty="0" smtClean="0"/>
              <a:t>her </a:t>
            </a:r>
            <a:r>
              <a:rPr lang="en-GB" sz="7200" dirty="0"/>
              <a:t>matches. </a:t>
            </a:r>
            <a:r>
              <a:rPr lang="en-GB" sz="7200" dirty="0" smtClean="0"/>
              <a:t>Team lost overall. </a:t>
            </a:r>
          </a:p>
          <a:p>
            <a:r>
              <a:rPr lang="en-GB" sz="7200" dirty="0" smtClean="0"/>
              <a:t>Anne was </a:t>
            </a:r>
            <a:r>
              <a:rPr lang="en-GB" sz="7200" dirty="0"/>
              <a:t>nominated as an </a:t>
            </a:r>
            <a:r>
              <a:rPr lang="en-GB" sz="7200" dirty="0" smtClean="0"/>
              <a:t>Honorary </a:t>
            </a:r>
            <a:r>
              <a:rPr lang="en-GB" sz="7200" dirty="0"/>
              <a:t>member of the IC of </a:t>
            </a:r>
            <a:r>
              <a:rPr lang="en-GB" sz="7200" dirty="0" smtClean="0"/>
              <a:t>Denmark </a:t>
            </a:r>
            <a:r>
              <a:rPr lang="en-GB" sz="7200" dirty="0"/>
              <a:t/>
            </a:r>
            <a:br>
              <a:rPr lang="en-GB" sz="7200" dirty="0"/>
            </a:br>
            <a:endParaRPr lang="en-GB" sz="7200" dirty="0" smtClean="0"/>
          </a:p>
          <a:p>
            <a:r>
              <a:rPr lang="en-GB" sz="7200" dirty="0" smtClean="0"/>
              <a:t>Nikki Palmer starts her new role-Tennis Sussex Coordinator</a:t>
            </a:r>
          </a:p>
          <a:p>
            <a:endParaRPr lang="en-GB" sz="2000" dirty="0" smtClean="0"/>
          </a:p>
          <a:p>
            <a:r>
              <a:rPr lang="en-GB" sz="7200" dirty="0"/>
              <a:t>Sussex Ladies </a:t>
            </a:r>
            <a:r>
              <a:rPr lang="en-GB" sz="7200" dirty="0" smtClean="0"/>
              <a:t>40’s </a:t>
            </a:r>
            <a:r>
              <a:rPr lang="en-GB" sz="7200" dirty="0"/>
              <a:t>finish unbeaten and runners up in </a:t>
            </a:r>
            <a:r>
              <a:rPr lang="en-GB" sz="7200" dirty="0" err="1"/>
              <a:t>Div</a:t>
            </a:r>
            <a:r>
              <a:rPr lang="en-GB" sz="7200" dirty="0"/>
              <a:t> 1b. Helen Mitchell tops player stats winning all her rubbers without dropping a </a:t>
            </a:r>
            <a:r>
              <a:rPr lang="en-GB" sz="7200" dirty="0" smtClean="0"/>
              <a:t>set</a:t>
            </a:r>
          </a:p>
          <a:p>
            <a:r>
              <a:rPr lang="en-GB" sz="7200" dirty="0" smtClean="0"/>
              <a:t>Club Forums-hosted at Virgin Active Brighton and West Worthing Club-Club volunteers and coaches learn about new LTA structure </a:t>
            </a:r>
          </a:p>
          <a:p>
            <a:endParaRPr lang="en-GB" sz="7200" dirty="0" smtClean="0"/>
          </a:p>
          <a:p>
            <a:endParaRPr lang="en-GB" sz="72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77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056784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/>
              <a:t>Urban Tennis Foundation - </a:t>
            </a:r>
            <a:r>
              <a:rPr lang="en-GB" b="1" dirty="0" err="1" smtClean="0"/>
              <a:t>Uckfield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72564"/>
            <a:ext cx="7704856" cy="4676715"/>
          </a:xfrm>
        </p:spPr>
        <p:txBody>
          <a:bodyPr>
            <a:normAutofit fontScale="25000" lnSpcReduction="20000"/>
          </a:bodyPr>
          <a:lstStyle/>
          <a:p>
            <a:r>
              <a:rPr lang="en-GB" sz="8800" dirty="0" smtClean="0">
                <a:ea typeface="Calibri" panose="020F0502020204030204" pitchFamily="34" charset="0"/>
              </a:rPr>
              <a:t>The Urban Tennis Foundation is a new, not for profit company</a:t>
            </a:r>
          </a:p>
          <a:p>
            <a:r>
              <a:rPr lang="en-GB" sz="8800" dirty="0" smtClean="0">
                <a:ea typeface="Calibri" panose="020F0502020204030204" pitchFamily="34" charset="0"/>
              </a:rPr>
              <a:t>Aims 'to deliver new courts for all' in </a:t>
            </a:r>
            <a:r>
              <a:rPr lang="en-GB" sz="8800" dirty="0" err="1" smtClean="0">
                <a:ea typeface="Calibri" panose="020F0502020204030204" pitchFamily="34" charset="0"/>
              </a:rPr>
              <a:t>Uckfield</a:t>
            </a:r>
            <a:r>
              <a:rPr lang="en-GB" sz="8800" dirty="0" smtClean="0">
                <a:ea typeface="Calibri" panose="020F0502020204030204" pitchFamily="34" charset="0"/>
              </a:rPr>
              <a:t>, a town that has poor tennis facilities, but a great coaching programme of 350 players per week</a:t>
            </a:r>
          </a:p>
          <a:p>
            <a:r>
              <a:rPr lang="en-GB" sz="8800" dirty="0" smtClean="0">
                <a:ea typeface="Calibri" panose="020F0502020204030204" pitchFamily="34" charset="0"/>
              </a:rPr>
              <a:t>Ideas include an integrated schools programme, improved park court facilities and tennis for all ages and abilities</a:t>
            </a:r>
          </a:p>
          <a:p>
            <a:r>
              <a:rPr lang="en-GB" sz="8800" dirty="0" smtClean="0">
                <a:ea typeface="Calibri" panose="020F0502020204030204" pitchFamily="34" charset="0"/>
              </a:rPr>
              <a:t>Partnering with </a:t>
            </a:r>
            <a:r>
              <a:rPr lang="en-GB" sz="8800" dirty="0" err="1" smtClean="0">
                <a:ea typeface="Calibri" panose="020F0502020204030204" pitchFamily="34" charset="0"/>
              </a:rPr>
              <a:t>Chailey</a:t>
            </a:r>
            <a:r>
              <a:rPr lang="en-GB" sz="8800" dirty="0" smtClean="0">
                <a:ea typeface="Calibri" panose="020F0502020204030204" pitchFamily="34" charset="0"/>
              </a:rPr>
              <a:t> Heritage Foundation, East Sussex Adult Learning and the children’s hospice, the Chestnut </a:t>
            </a:r>
            <a:r>
              <a:rPr lang="en-GB" sz="8800" dirty="0" err="1" smtClean="0">
                <a:ea typeface="Calibri" panose="020F0502020204030204" pitchFamily="34" charset="0"/>
              </a:rPr>
              <a:t>Treehouse</a:t>
            </a:r>
            <a:endParaRPr lang="en-GB" sz="8800" dirty="0" smtClean="0">
              <a:ea typeface="Calibri" panose="020F0502020204030204" pitchFamily="34" charset="0"/>
            </a:endParaRPr>
          </a:p>
          <a:p>
            <a:r>
              <a:rPr lang="en-GB" sz="8800" dirty="0" smtClean="0">
                <a:ea typeface="Calibri" panose="020F0502020204030204" pitchFamily="34" charset="0"/>
              </a:rPr>
              <a:t>Great progress in obtaining funding, with works started</a:t>
            </a:r>
          </a:p>
          <a:p>
            <a:endParaRPr lang="en-GB" sz="4400" dirty="0" smtClean="0">
              <a:ea typeface="Calibri" panose="020F0502020204030204" pitchFamily="34" charset="0"/>
            </a:endParaRPr>
          </a:p>
          <a:p>
            <a:endParaRPr lang="en-GB" sz="9600" dirty="0" smtClean="0">
              <a:ea typeface="Calibri" panose="020F0502020204030204" pitchFamily="34" charset="0"/>
            </a:endParaRPr>
          </a:p>
          <a:p>
            <a:endParaRPr lang="en-GB" sz="9600" dirty="0" smtClean="0">
              <a:ea typeface="Calibri" panose="020F0502020204030204" pitchFamily="34" charset="0"/>
            </a:endParaRPr>
          </a:p>
          <a:p>
            <a:endParaRPr lang="en-GB" sz="7400" dirty="0" smtClean="0">
              <a:latin typeface="Trebuchet MS" panose="020B0603020202020204" pitchFamily="34" charset="0"/>
              <a:ea typeface="Calibri" panose="020F0502020204030204" pitchFamily="34" charset="0"/>
            </a:endParaRPr>
          </a:p>
          <a:p>
            <a:endParaRPr lang="en-GB" sz="7400" dirty="0" smtClean="0">
              <a:latin typeface="Trebuchet MS" panose="020B0603020202020204" pitchFamily="34" charset="0"/>
              <a:ea typeface="Calibri" panose="020F0502020204030204" pitchFamily="34" charset="0"/>
            </a:endParaRPr>
          </a:p>
          <a:p>
            <a:endParaRPr lang="en-GB" sz="7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GB" sz="2400" dirty="0" smtClean="0">
              <a:ea typeface="Calibri" panose="020F0502020204030204" pitchFamily="34" charset="0"/>
            </a:endParaRPr>
          </a:p>
          <a:p>
            <a:endParaRPr lang="en-GB" sz="2400" dirty="0" smtClean="0">
              <a:ea typeface="Calibri" panose="020F0502020204030204" pitchFamily="34" charset="0"/>
            </a:endParaRPr>
          </a:p>
          <a:p>
            <a:r>
              <a:rPr lang="en-GB" sz="3400" dirty="0" smtClean="0"/>
              <a:t>Summer Inter club matches completed</a:t>
            </a:r>
          </a:p>
          <a:p>
            <a:pPr>
              <a:buNone/>
            </a:pPr>
            <a:endParaRPr lang="en-GB" sz="3400" dirty="0" smtClean="0"/>
          </a:p>
          <a:p>
            <a:endParaRPr lang="en-GB" sz="20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77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6696744" cy="72008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Tennis Sussex supports Sound Tennis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136904" cy="2736304"/>
          </a:xfrm>
        </p:spPr>
        <p:txBody>
          <a:bodyPr>
            <a:normAutofit/>
          </a:bodyPr>
          <a:lstStyle/>
          <a:p>
            <a:r>
              <a:rPr lang="en-GB" sz="2000" dirty="0" smtClean="0"/>
              <a:t>Chris Dutton player, Keith Turner player,                                Jonathan Dutton volunteer, Christine Laurence player</a:t>
            </a:r>
          </a:p>
          <a:p>
            <a:r>
              <a:rPr lang="en-GB" sz="2000" dirty="0" smtClean="0"/>
              <a:t>Sound Tennis Sussex Award Winners for the 2014 Brighton &amp; Hove Physical Activity Award - 'running for a short time we are delighted with the positive response from our Visually Impaired community who are enjoying playing an accessible and active game</a:t>
            </a:r>
            <a:endParaRPr lang="en-GB" sz="2000" dirty="0" smtClean="0">
              <a:ea typeface="Calibri" panose="020F0502020204030204" pitchFamily="34" charset="0"/>
            </a:endParaRPr>
          </a:p>
          <a:p>
            <a:pPr>
              <a:buNone/>
            </a:pPr>
            <a:endParaRPr lang="en-GB" sz="7400" dirty="0" smtClean="0">
              <a:latin typeface="Trebuchet MS" panose="020B0603020202020204" pitchFamily="34" charset="0"/>
              <a:ea typeface="Calibri" panose="020F0502020204030204" pitchFamily="34" charset="0"/>
            </a:endParaRPr>
          </a:p>
          <a:p>
            <a:endParaRPr lang="en-GB" sz="7400" dirty="0" smtClean="0">
              <a:latin typeface="Trebuchet MS" panose="020B0603020202020204" pitchFamily="34" charset="0"/>
              <a:ea typeface="Calibri" panose="020F0502020204030204" pitchFamily="34" charset="0"/>
            </a:endParaRPr>
          </a:p>
          <a:p>
            <a:endParaRPr lang="en-GB" sz="7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GB" sz="2400" dirty="0" smtClean="0">
              <a:ea typeface="Calibri" panose="020F0502020204030204" pitchFamily="34" charset="0"/>
            </a:endParaRPr>
          </a:p>
          <a:p>
            <a:endParaRPr lang="en-GB" sz="2400" dirty="0" smtClean="0">
              <a:ea typeface="Calibri" panose="020F0502020204030204" pitchFamily="34" charset="0"/>
            </a:endParaRPr>
          </a:p>
          <a:p>
            <a:pPr>
              <a:buNone/>
            </a:pPr>
            <a:endParaRPr lang="en-GB" sz="3400" dirty="0" smtClean="0"/>
          </a:p>
          <a:p>
            <a:endParaRPr lang="en-GB" sz="2000" dirty="0" smtClean="0"/>
          </a:p>
          <a:p>
            <a:endParaRPr lang="en-GB" dirty="0"/>
          </a:p>
        </p:txBody>
      </p:sp>
      <p:pic>
        <p:nvPicPr>
          <p:cNvPr id="4" name="Picture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858527" cy="89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924944"/>
            <a:ext cx="5832648" cy="373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7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840760" cy="1512168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/>
              <a:t>October 2014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>
                <a:solidFill>
                  <a:schemeClr val="tx1"/>
                </a:solidFill>
              </a:rPr>
              <a:t>Girls </a:t>
            </a:r>
            <a:r>
              <a:rPr lang="en-GB" sz="2400" dirty="0">
                <a:solidFill>
                  <a:schemeClr val="tx1"/>
                </a:solidFill>
              </a:rPr>
              <a:t>12U County Cup team win Team of the Year at Brighton &amp; Hove City Council City Sports Activity Awards</a:t>
            </a: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32856"/>
            <a:ext cx="6368106" cy="4241477"/>
          </a:xfrm>
        </p:spPr>
      </p:pic>
    </p:spTree>
    <p:extLst>
      <p:ext uri="{BB962C8B-B14F-4D97-AF65-F5344CB8AC3E}">
        <p14:creationId xmlns:p14="http://schemas.microsoft.com/office/powerpoint/2010/main" val="383012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08912" cy="115212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Super Seniors World Championships, Turkey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dirty="0" smtClean="0">
                <a:solidFill>
                  <a:schemeClr val="tx1"/>
                </a:solidFill>
              </a:rPr>
              <a:t>Frances Candy in the GB team – wins the 60s team event</a:t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en-GB" sz="2700" dirty="0" smtClean="0">
                <a:solidFill>
                  <a:schemeClr val="tx1"/>
                </a:solidFill>
              </a:rPr>
              <a:t>and two bronze medals in the ladies doubles and mixed individual events</a:t>
            </a:r>
            <a:endParaRPr lang="en-GB" sz="27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92896"/>
            <a:ext cx="6192688" cy="2996462"/>
          </a:xfrm>
        </p:spPr>
      </p:pic>
      <p:sp>
        <p:nvSpPr>
          <p:cNvPr id="5" name="Rectangle 4"/>
          <p:cNvSpPr/>
          <p:nvPr/>
        </p:nvSpPr>
        <p:spPr>
          <a:xfrm>
            <a:off x="467544" y="5877272"/>
            <a:ext cx="8499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latin typeface="+mn-lt"/>
              </a:rPr>
              <a:t>+ June Peck was in the GB 65 team and won a bronze medal</a:t>
            </a:r>
            <a:endParaRPr lang="en-GB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034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6347713" cy="1320800"/>
          </a:xfrm>
        </p:spPr>
        <p:txBody>
          <a:bodyPr/>
          <a:lstStyle/>
          <a:p>
            <a:pPr algn="ctr"/>
            <a:r>
              <a:rPr lang="en-GB" b="1" dirty="0" smtClean="0"/>
              <a:t>November 2014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7346777" cy="5256584"/>
          </a:xfrm>
        </p:spPr>
        <p:txBody>
          <a:bodyPr>
            <a:normAutofit fontScale="25000" lnSpcReduction="20000"/>
          </a:bodyPr>
          <a:lstStyle/>
          <a:p>
            <a:r>
              <a:rPr lang="en-GB" sz="7200" dirty="0" smtClean="0"/>
              <a:t>Frances Candy wins - LTA </a:t>
            </a:r>
            <a:r>
              <a:rPr lang="en-GB" sz="7200" dirty="0"/>
              <a:t>Senior player of the </a:t>
            </a:r>
            <a:r>
              <a:rPr lang="en-GB" sz="7200" dirty="0" smtClean="0"/>
              <a:t>year</a:t>
            </a:r>
          </a:p>
          <a:p>
            <a:endParaRPr lang="en-GB" sz="7200" dirty="0"/>
          </a:p>
          <a:p>
            <a:r>
              <a:rPr lang="en-GB" sz="7200" dirty="0" smtClean="0"/>
              <a:t>Greg Rusedski opens </a:t>
            </a:r>
            <a:r>
              <a:rPr lang="en-GB" sz="7200" dirty="0" err="1" smtClean="0"/>
              <a:t>Storrington</a:t>
            </a:r>
            <a:r>
              <a:rPr lang="en-GB" sz="7200" dirty="0" smtClean="0"/>
              <a:t> TC new clay courts</a:t>
            </a:r>
          </a:p>
          <a:p>
            <a:endParaRPr lang="en-GB" sz="7200" dirty="0" smtClean="0"/>
          </a:p>
          <a:p>
            <a:r>
              <a:rPr lang="en-GB" sz="7200" dirty="0" smtClean="0"/>
              <a:t>5</a:t>
            </a:r>
            <a:r>
              <a:rPr lang="en-GB" sz="7200" baseline="30000" dirty="0" smtClean="0"/>
              <a:t>th</a:t>
            </a:r>
            <a:r>
              <a:rPr lang="en-GB" sz="7200" dirty="0" smtClean="0"/>
              <a:t> Tennis Sussex Awards</a:t>
            </a:r>
          </a:p>
          <a:p>
            <a:endParaRPr lang="en-GB" sz="7200" dirty="0" smtClean="0"/>
          </a:p>
          <a:p>
            <a:r>
              <a:rPr lang="en-GB" sz="7200" dirty="0"/>
              <a:t>Barclays ATP Tour Finals 2014 </a:t>
            </a:r>
            <a:r>
              <a:rPr lang="en-GB" sz="7200" dirty="0" smtClean="0"/>
              <a:t>-Alex Targett selected as one of the 30 prestigious Barclays Ball kids</a:t>
            </a:r>
          </a:p>
          <a:p>
            <a:r>
              <a:rPr lang="en-GB" sz="7200" dirty="0" smtClean="0"/>
              <a:t>Sound </a:t>
            </a:r>
            <a:r>
              <a:rPr lang="en-GB" sz="7200" dirty="0"/>
              <a:t>Tennis </a:t>
            </a:r>
            <a:r>
              <a:rPr lang="en-GB" sz="7200" dirty="0" smtClean="0"/>
              <a:t>Sussex </a:t>
            </a:r>
            <a:r>
              <a:rPr lang="en-GB" sz="7200" dirty="0"/>
              <a:t>Award Winners for the 2014 Brighton &amp; Hove </a:t>
            </a:r>
            <a:r>
              <a:rPr lang="en-GB" sz="7200" dirty="0" smtClean="0"/>
              <a:t>Physical Activity Award-Participation Award </a:t>
            </a:r>
          </a:p>
          <a:p>
            <a:endParaRPr lang="en-GB" sz="7200" dirty="0" smtClean="0"/>
          </a:p>
          <a:p>
            <a:r>
              <a:rPr lang="en-GB" sz="7200" dirty="0" smtClean="0"/>
              <a:t>Liz Bartlett leaves the LTA-now spending time with her family</a:t>
            </a:r>
          </a:p>
          <a:p>
            <a:endParaRPr lang="en-GB" sz="7200" dirty="0" smtClean="0"/>
          </a:p>
          <a:p>
            <a:r>
              <a:rPr lang="en-GB" sz="7200" dirty="0"/>
              <a:t>Chairman of Brighton Parks Tennis Association Mike Jenner won the Contribution to Sussex Sport award </a:t>
            </a:r>
            <a:r>
              <a:rPr lang="en-GB" sz="7200" dirty="0" smtClean="0"/>
              <a:t>at</a:t>
            </a:r>
            <a:r>
              <a:rPr lang="en-GB" sz="7200" dirty="0"/>
              <a:t> The Argus Community Stars Awards </a:t>
            </a:r>
            <a:r>
              <a:rPr lang="en-GB" sz="7200" dirty="0" smtClean="0"/>
              <a:t>ceremony</a:t>
            </a:r>
            <a:endParaRPr lang="en-GB" sz="7200" dirty="0"/>
          </a:p>
          <a:p>
            <a:endParaRPr lang="en-GB" sz="72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9571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1" y="404664"/>
            <a:ext cx="6120680" cy="504056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Leaderboard</a:t>
            </a:r>
            <a:r>
              <a:rPr lang="en-GB" dirty="0" smtClean="0"/>
              <a:t> 7 November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0916909"/>
              </p:ext>
            </p:extLst>
          </p:nvPr>
        </p:nvGraphicFramePr>
        <p:xfrm>
          <a:off x="323528" y="980741"/>
          <a:ext cx="8568953" cy="5883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3708"/>
                <a:gridCol w="2085435"/>
                <a:gridCol w="2012901"/>
                <a:gridCol w="2216909"/>
              </a:tblGrid>
              <a:tr h="2631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Winter County Tour 7 Nov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Winter County Tour 7 Nov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SE Regional Tour 7 Nov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Winter National Tour 7 Nov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9U Girls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14U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12U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 </a:t>
                      </a:r>
                      <a:r>
                        <a:rPr lang="en-GB" sz="1000" u="none" strike="noStrike" dirty="0" err="1">
                          <a:effectLst/>
                        </a:rPr>
                        <a:t>Talitha</a:t>
                      </a:r>
                      <a:r>
                        <a:rPr lang="en-GB" sz="1000" u="none" strike="noStrike" dirty="0">
                          <a:effectLst/>
                        </a:rPr>
                        <a:t> Mitchell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 Marielle Bakhtiari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6 Grace Tuson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 Tiana Fox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Emma Videv 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Mia Apps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7 Stephanie Vieira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18U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Lola Dutton 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Olivia Stapley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 Lauren Bishop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4 Mia </a:t>
                      </a:r>
                      <a:r>
                        <a:rPr lang="en-GB" sz="1000" u="none" strike="noStrike" dirty="0" err="1">
                          <a:effectLst/>
                        </a:rPr>
                        <a:t>Faris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4 Katy Graydon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Charlie Holmes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18U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5 Grace Tuson 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Ines Mathiew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10U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 Ryan Green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14U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6 Evelyn Thoms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Aegon British Tour 7 Nov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Charlie Holmes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 1 Cameron Waller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10U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Open Women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William Zlattinger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2 Alex Targett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None in top 10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 Lisa Phillips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Noah Amin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3 Finlay Edwards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12U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16 Kyria Dunford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4 Toby Mullineux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4 Harvey </a:t>
                      </a:r>
                      <a:r>
                        <a:rPr lang="en-GB" sz="1000" u="none" strike="noStrike" dirty="0" err="1">
                          <a:effectLst/>
                        </a:rPr>
                        <a:t>Kilsby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Tiana Fox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Open Men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Evan Graham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Alex Hyman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7 Emily Gordon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 Keelan Oakley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10U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16U Girls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12U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 Evelyn Thoms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 Hollie Irwin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7 Lleyton Edwards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Grace Tuson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2 Fay </a:t>
                      </a:r>
                      <a:r>
                        <a:rPr lang="en-GB" sz="1000" u="none" strike="noStrike" dirty="0" err="1">
                          <a:effectLst/>
                        </a:rPr>
                        <a:t>Brittain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9 Lui Maxted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Imogen Mcnaughton-Ely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16U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14U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10U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 Ethan Parker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None in top 10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 Oliver Tutaj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Luc Coulson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14U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Finlay Edwards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3 </a:t>
                      </a:r>
                      <a:r>
                        <a:rPr lang="en-GB" sz="1000" u="none" strike="noStrike" dirty="0" err="1">
                          <a:effectLst/>
                        </a:rPr>
                        <a:t>Euan</a:t>
                      </a:r>
                      <a:r>
                        <a:rPr lang="en-GB" sz="1000" u="none" strike="noStrike" dirty="0">
                          <a:effectLst/>
                        </a:rPr>
                        <a:t> Rayner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None in top 10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Jonah Bryant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4 Finn McCoy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16U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4 Zak Prawanna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Matthew Roberts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2 Eleanor Chapman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Thomas Large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18U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8 Anna Kilsby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12U Girls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 Kerry-Alice Hartnett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16U Boys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 Evelyn Kilsby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18U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None in top 10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Bette Preece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 Oliver Dixon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18U Girls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 3 Josephine Constable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Louis Shaw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None in top 10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25944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4 Julia-Anne Van den Berg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Alex Watt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18U Boys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Sophia - Lubov Rudko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Ross Price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10 Logan Burgess Hayes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12U Boys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Harrison Smith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1 Lemuel Cassidy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b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2 Lleyton Edwards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b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3 Lui Maxted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b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4 Ben Goodwin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b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5 Toby Bloomfield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b"/>
                </a:tc>
              </a:tr>
              <a:tr h="1574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2" marR="5272" marT="5272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80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36904" cy="1320800"/>
          </a:xfrm>
        </p:spPr>
        <p:txBody>
          <a:bodyPr>
            <a:noAutofit/>
          </a:bodyPr>
          <a:lstStyle/>
          <a:p>
            <a:r>
              <a:rPr lang="en-GB" sz="2800" dirty="0" smtClean="0"/>
              <a:t>Thank you to Mike Comber and Nick Greenwood who are stepping down from the Competitions &amp; Tournaments Committee after 28 and 20 years</a:t>
            </a:r>
            <a:endParaRPr lang="en-GB" sz="2800" dirty="0"/>
          </a:p>
        </p:txBody>
      </p:sp>
      <p:pic>
        <p:nvPicPr>
          <p:cNvPr id="1026" name="Picture 1" descr="TS AGM Jan 2010 Presentation 00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8" t="1124"/>
          <a:stretch/>
        </p:blipFill>
        <p:spPr bwMode="auto">
          <a:xfrm>
            <a:off x="1115616" y="2238233"/>
            <a:ext cx="2243162" cy="293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D:\My Documents\My Pictures\TS AGM Jan 2010 Presentation 001.jpg"/>
          <p:cNvPicPr>
            <a:picLocks noGrp="1"/>
          </p:cNvPicPr>
          <p:nvPr>
            <p:ph idx="1"/>
          </p:nvPr>
        </p:nvPicPr>
        <p:blipFill rotWithShape="1">
          <a:blip r:embed="rId3" cstate="print"/>
          <a:srcRect l="34966" t="14605" r="53461" b="62086"/>
          <a:stretch/>
        </p:blipFill>
        <p:spPr bwMode="auto">
          <a:xfrm>
            <a:off x="4716016" y="2204864"/>
            <a:ext cx="2103481" cy="29691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5648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417647" cy="792088"/>
          </a:xfrm>
        </p:spPr>
        <p:txBody>
          <a:bodyPr/>
          <a:lstStyle/>
          <a:p>
            <a:pPr algn="ctr"/>
            <a:r>
              <a:rPr lang="en-GB" b="1" dirty="0" smtClean="0"/>
              <a:t>Thank You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424936" cy="5327352"/>
          </a:xfrm>
        </p:spPr>
        <p:txBody>
          <a:bodyPr>
            <a:normAutofit fontScale="25000" lnSpcReduction="20000"/>
          </a:bodyPr>
          <a:lstStyle/>
          <a:p>
            <a:r>
              <a:rPr lang="en-US" altLang="en-US" sz="9600" dirty="0"/>
              <a:t>Thank you to our Tennis </a:t>
            </a:r>
            <a:r>
              <a:rPr lang="en-US" altLang="en-US" sz="9600" dirty="0" smtClean="0"/>
              <a:t>Sussex Awards Sponsors:</a:t>
            </a:r>
            <a:endParaRPr lang="en-US" altLang="en-US" sz="9600" dirty="0"/>
          </a:p>
          <a:p>
            <a:pPr lvl="1"/>
            <a:r>
              <a:rPr lang="en-US" altLang="en-US" sz="9400" dirty="0" smtClean="0"/>
              <a:t>RT </a:t>
            </a:r>
            <a:r>
              <a:rPr lang="en-US" altLang="en-US" sz="9400" dirty="0"/>
              <a:t>Williams</a:t>
            </a:r>
          </a:p>
          <a:p>
            <a:pPr lvl="1"/>
            <a:r>
              <a:rPr lang="en-US" altLang="en-US" sz="9400" dirty="0"/>
              <a:t>Packaging Advantage</a:t>
            </a:r>
          </a:p>
          <a:p>
            <a:pPr lvl="1"/>
            <a:r>
              <a:rPr lang="en-US" altLang="en-US" sz="9400" dirty="0"/>
              <a:t>James </a:t>
            </a:r>
            <a:r>
              <a:rPr lang="en-US" altLang="en-US" sz="9400" dirty="0" smtClean="0"/>
              <a:t>Ross </a:t>
            </a:r>
            <a:r>
              <a:rPr lang="en-US" altLang="en-US" sz="9400" dirty="0" err="1" smtClean="0"/>
              <a:t>Jewellers</a:t>
            </a:r>
            <a:r>
              <a:rPr lang="en-US" altLang="en-US" sz="9400" dirty="0" smtClean="0"/>
              <a:t> </a:t>
            </a:r>
          </a:p>
          <a:p>
            <a:endParaRPr lang="en-US" altLang="en-US" sz="3200" dirty="0"/>
          </a:p>
          <a:p>
            <a:r>
              <a:rPr lang="en-US" altLang="en-US" sz="9600" dirty="0" smtClean="0"/>
              <a:t>Thank you to - Jack The Lad from Heart Sussex &amp; Surrey Breakfast Radio show  </a:t>
            </a:r>
          </a:p>
          <a:p>
            <a:endParaRPr lang="en-US" altLang="en-US" sz="3200" dirty="0" smtClean="0"/>
          </a:p>
          <a:p>
            <a:r>
              <a:rPr lang="en-US" altLang="en-US" sz="9600" dirty="0" smtClean="0"/>
              <a:t>Thank you to Keith Pullin</a:t>
            </a:r>
            <a:endParaRPr lang="en-US" altLang="en-US" sz="9600" dirty="0"/>
          </a:p>
          <a:p>
            <a:endParaRPr lang="en-US" altLang="en-US" sz="3200" dirty="0" smtClean="0"/>
          </a:p>
          <a:p>
            <a:r>
              <a:rPr lang="en-US" altLang="en-US" sz="9600" dirty="0" smtClean="0"/>
              <a:t>Thank you to Julie Goldin, Phil Latham, Liz Bartlett, Rob Hempenstall and Chris Stone for all their contributions to get the show on the road</a:t>
            </a:r>
          </a:p>
          <a:p>
            <a:endParaRPr lang="en-US" altLang="en-US" sz="3200" dirty="0"/>
          </a:p>
          <a:p>
            <a:r>
              <a:rPr lang="en-US" altLang="en-US" sz="9600" dirty="0" smtClean="0"/>
              <a:t>Thank you to the Amex for hosting Tennis Sussex Awards</a:t>
            </a:r>
          </a:p>
          <a:p>
            <a:pPr marL="0" indent="0">
              <a:buNone/>
            </a:pPr>
            <a:endParaRPr lang="en-US" altLang="en-US" sz="96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98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417647" cy="792088"/>
          </a:xfrm>
        </p:spPr>
        <p:txBody>
          <a:bodyPr/>
          <a:lstStyle/>
          <a:p>
            <a:pPr algn="ctr"/>
            <a:r>
              <a:rPr lang="en-GB" b="1" dirty="0" smtClean="0"/>
              <a:t>Thank You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424936" cy="532735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altLang="en-US" sz="9600" dirty="0" smtClean="0"/>
          </a:p>
          <a:p>
            <a:pPr algn="ctr">
              <a:buNone/>
            </a:pPr>
            <a:r>
              <a:rPr lang="en-US" altLang="en-US" sz="6000" dirty="0" smtClean="0"/>
              <a:t>Thank you for coming</a:t>
            </a:r>
            <a:endParaRPr lang="en-US" altLang="en-US" sz="6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98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836712"/>
            <a:ext cx="4015425" cy="5731694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347713" cy="1320800"/>
          </a:xfrm>
        </p:spPr>
        <p:txBody>
          <a:bodyPr/>
          <a:lstStyle/>
          <a:p>
            <a:r>
              <a:rPr lang="en-GB" b="1" dirty="0" smtClean="0"/>
              <a:t>Keep playing………..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6126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2420</TotalTime>
  <Words>2365</Words>
  <Application>Microsoft Office PowerPoint</Application>
  <PresentationFormat>On-screen Show (4:3)</PresentationFormat>
  <Paragraphs>560</Paragraphs>
  <Slides>54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Facet</vt:lpstr>
      <vt:lpstr>Welcome to the 5th Tennis Sussex Awards 2014</vt:lpstr>
      <vt:lpstr>Tennis Sussex Awards 2014</vt:lpstr>
      <vt:lpstr>December 2013 Baby Ben Bartlett born  </vt:lpstr>
      <vt:lpstr>January &amp; February 2014</vt:lpstr>
      <vt:lpstr>March 2014</vt:lpstr>
      <vt:lpstr>Aegon 18U County Cup-Girls Group 1 Captain; Matt Edwards; Assistant Hollie Gosden  Team; Tsvetomira Arsenova, Lauren Bishop, Mariella Blackwell, Anna Kilsby, Lisa Phillips, Naomi Jackson, Holly Thompson, Elise Van Heuvelen, Anastasia Reimchen.</vt:lpstr>
      <vt:lpstr>Aegon 18U County Cup-Group 2B Div1 in 2015 Coach Captain; Andrew Cook, Assistant; Keelan Oakley  Team: Logan Burgess Hayes, Jack Burkill, Julian Cash, Ben Horton, Daniel Little, Peter Molloy, William Matthews &amp; Sam Rice </vt:lpstr>
      <vt:lpstr>March/April- Andy starts working with Albion in the Community 25 Football coaches now delivering tennis in 10 schools across Sussex</vt:lpstr>
      <vt:lpstr>Albion in the Community</vt:lpstr>
      <vt:lpstr>April 2014</vt:lpstr>
      <vt:lpstr>Tennis Crawley Easter Junior Open</vt:lpstr>
      <vt:lpstr>Aegon Team Tennis-Results</vt:lpstr>
      <vt:lpstr>APRIL - 2014  ITF Seniors World Team Championships in Florida</vt:lpstr>
      <vt:lpstr>Clare Wood and Julie Salmon - Over 45s Margaret Court Cup. Win group beating South Africa, Mexico and Argentina. Lost to France in the semi finals, beat Brazil 2-0 in the play off for 3rd/ 4th place. </vt:lpstr>
      <vt:lpstr>APRIL - 2014  ITF Seniors World Team Championships in Florida</vt:lpstr>
      <vt:lpstr>May 2014</vt:lpstr>
      <vt:lpstr>Aegon 14U County Cup Girls Team Captain; Tim Cottingham, Assistant; Kyria Dunford Team Players; Eleanor Chapman, Ellie Dasent, Gemma Poland, Hollie Irwin, Sonay Kartal, Saffron Dowse</vt:lpstr>
      <vt:lpstr>Aegon 14U County Cup-Both Teams play in Nottingham Boys Team - 8th Nationally Team Captain; Brett MacDonald, Assistant Joshua Wilson Team Players Boys; Kai Maxted, Andre Bennett, Ethan Parker, Alex Targett, Gregor Shaw, Henry Hughes</vt:lpstr>
      <vt:lpstr>AEGON 10U County Cup 2014 Girls Team Tennis Coach Captain; Julie Hobbs  Team; Madison Broadbent, Cara McCully, Evelyn Thoms,  Olivia Venditto   </vt:lpstr>
      <vt:lpstr>AEGON 10U County Cup 2014 Boys Team Tennis Coach Captain; Chris Colvin Team; Lui Maxted, Lemuel Cassidy, Callum Harvey, Thomas Pollard, Ben Goodwin   </vt:lpstr>
      <vt:lpstr>June 2014</vt:lpstr>
      <vt:lpstr>Aegon International Play Tennis Zone-School Photo</vt:lpstr>
      <vt:lpstr>Martina Navratilova Visits Play Tennis Zone</vt:lpstr>
      <vt:lpstr>Staff at the Play Tennis Zone Aegon International</vt:lpstr>
      <vt:lpstr>Road to Eastbourne - 100 schools took part across Sussex The winner - Vale School</vt:lpstr>
      <vt:lpstr>Sussex Schools Tennis Championships March to June- Organiser-Jane Nash Hosted by Bede’s School</vt:lpstr>
      <vt:lpstr>PowerPoint Presentation</vt:lpstr>
      <vt:lpstr>July 2014</vt:lpstr>
      <vt:lpstr>12U Girls win Aegon County Cup National title Team Captain; Lydia Hammond Team Players; Sonay Kartal, Issy Swann, Saffron Dowse, Tiana Fox, Ella Goldin </vt:lpstr>
      <vt:lpstr>Aegon 9U Mixed County Cup Coach Captain; Jack Palmer Team; Grace Tuson, Evelyn Thoms, Imogen Mcnaughton-Ely, Darcy Pycroft, Charlie Homes, Finlay Edwards A fantastic day for all with the team really fighting hard! Happily accepting 3rd place for the day     </vt:lpstr>
      <vt:lpstr>Mr &amp; Mrs L Milligan</vt:lpstr>
      <vt:lpstr>Over 35s Ladies Inter County Cup Win National title 4th Year running Captain; Julie Hanger Team; Kate Bloomfield, Julie Hanger, Julie Hobbs, Jenny Hughes, Helen Mitchell, Steph Trill </vt:lpstr>
      <vt:lpstr>August 2014</vt:lpstr>
      <vt:lpstr>12U Champion at the Nike Junior Nationals Championships- Sonay Kartal </vt:lpstr>
      <vt:lpstr>Weald Open in association with Nick Rivett Sports – Hove</vt:lpstr>
      <vt:lpstr>Beach Tennis-European-Brighton-Yellow wave- 22 Countries compete </vt:lpstr>
      <vt:lpstr>Road to Wimbledon</vt:lpstr>
      <vt:lpstr>Road to Wimbledon</vt:lpstr>
      <vt:lpstr>Road to Wimbledon – Sussex Finalists who went onto play the Regional event</vt:lpstr>
      <vt:lpstr>Regional Finalist Doubles event - Tiana Fox   After 3 matches Alex Fox and Tiana Fox qualified for the main draw  Tiana Fox went on to be semi-finalist Doubles; Tiana Fox partnered Millie-Mae Matthews (Nottinghamshire) and finished as runner-up   </vt:lpstr>
      <vt:lpstr>Bede’s school –Bronze- at schools Nationals in Sheffield  Boys U19 Bede’s came 10th in the Country Boys U15 just beat Sevenoaks now into Nationals last 16 Team; Alex Abaza, Ethan Parker, Andre Bennett, Josh Goldin, Jack Burkill</vt:lpstr>
      <vt:lpstr>Sussex Junior Closed Championships</vt:lpstr>
      <vt:lpstr>Sussex Junior Closed Championships - 3 of the Winners</vt:lpstr>
      <vt:lpstr>September &amp; October 2014</vt:lpstr>
      <vt:lpstr>Urban Tennis Foundation - Uckfield</vt:lpstr>
      <vt:lpstr>Tennis Sussex supports Sound Tennis</vt:lpstr>
      <vt:lpstr>October 2014 Girls 12U County Cup team win Team of the Year at Brighton &amp; Hove City Council City Sports Activity Awards </vt:lpstr>
      <vt:lpstr>Super Seniors World Championships, Turkey  Frances Candy in the GB team – wins the 60s team event and two bronze medals in the ladies doubles and mixed individual events</vt:lpstr>
      <vt:lpstr>November 2014 </vt:lpstr>
      <vt:lpstr>Leaderboard 7 November</vt:lpstr>
      <vt:lpstr>Thank you to Mike Comber and Nick Greenwood who are stepping down from the Competitions &amp; Tournaments Committee after 28 and 20 years</vt:lpstr>
      <vt:lpstr>Thank You</vt:lpstr>
      <vt:lpstr>Thank You</vt:lpstr>
      <vt:lpstr>Keep playing………..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Tennis Sussex Awards 2014</dc:title>
  <dc:creator>Nikki Palmer</dc:creator>
  <cp:lastModifiedBy>Tina Napier</cp:lastModifiedBy>
  <cp:revision>212</cp:revision>
  <cp:lastPrinted>2015-01-19T11:46:09Z</cp:lastPrinted>
  <dcterms:created xsi:type="dcterms:W3CDTF">2014-08-21T09:12:53Z</dcterms:created>
  <dcterms:modified xsi:type="dcterms:W3CDTF">2015-02-05T11:36:52Z</dcterms:modified>
</cp:coreProperties>
</file>