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Lst>
  <p:notesMasterIdLst>
    <p:notesMasterId r:id="rId21"/>
  </p:notesMasterIdLst>
  <p:sldIdLst>
    <p:sldId id="272" r:id="rId3"/>
    <p:sldId id="278" r:id="rId4"/>
    <p:sldId id="257" r:id="rId5"/>
    <p:sldId id="275" r:id="rId6"/>
    <p:sldId id="279" r:id="rId7"/>
    <p:sldId id="280" r:id="rId8"/>
    <p:sldId id="281" r:id="rId9"/>
    <p:sldId id="282" r:id="rId10"/>
    <p:sldId id="283" r:id="rId11"/>
    <p:sldId id="284" r:id="rId12"/>
    <p:sldId id="298" r:id="rId13"/>
    <p:sldId id="285" r:id="rId14"/>
    <p:sldId id="289" r:id="rId15"/>
    <p:sldId id="291" r:id="rId16"/>
    <p:sldId id="292" r:id="rId17"/>
    <p:sldId id="294" r:id="rId18"/>
    <p:sldId id="295" r:id="rId19"/>
    <p:sldId id="265" r:id="rId20"/>
  </p:sldIdLst>
  <p:sldSz cx="9906000" cy="6858000" type="A4"/>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ne Bowen" initials="JB"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6B7CD"/>
    <a:srgbClr val="FFBF4A"/>
    <a:srgbClr val="C7D66A"/>
    <a:srgbClr val="A6D1D6"/>
    <a:srgbClr val="8B9EA4"/>
    <a:srgbClr val="D96227"/>
    <a:srgbClr val="8DCD57"/>
    <a:srgbClr val="0070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7" autoAdjust="0"/>
    <p:restoredTop sz="68881" autoAdjust="0"/>
  </p:normalViewPr>
  <p:slideViewPr>
    <p:cSldViewPr>
      <p:cViewPr varScale="1">
        <p:scale>
          <a:sx n="53" d="100"/>
          <a:sy n="53" d="100"/>
        </p:scale>
        <p:origin x="-1524" y="-8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dirty="0"/>
          </a:p>
        </p:txBody>
      </p:sp>
      <p:sp>
        <p:nvSpPr>
          <p:cNvPr id="6451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dirty="0"/>
          </a:p>
        </p:txBody>
      </p:sp>
      <p:sp>
        <p:nvSpPr>
          <p:cNvPr id="64516"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51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6451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dirty="0"/>
          </a:p>
        </p:txBody>
      </p:sp>
      <p:sp>
        <p:nvSpPr>
          <p:cNvPr id="6451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33CFC1D-E25D-4D37-9724-53E0BF94E55B}" type="slidenum">
              <a:rPr lang="en-GB"/>
              <a:pPr/>
              <a:t>‹#›</a:t>
            </a:fld>
            <a:endParaRPr lang="en-GB" dirty="0"/>
          </a:p>
        </p:txBody>
      </p:sp>
    </p:spTree>
    <p:extLst>
      <p:ext uri="{BB962C8B-B14F-4D97-AF65-F5344CB8AC3E}">
        <p14:creationId xmlns:p14="http://schemas.microsoft.com/office/powerpoint/2010/main" val="317370401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2684A4-4993-4B6C-933E-F7A7C4665FBE}" type="slidenum">
              <a:rPr lang="en-GB"/>
              <a:pPr/>
              <a:t>1</a:t>
            </a:fld>
            <a:endParaRPr lang="en-GB" dirty="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A1240-847C-4DD1-8B57-561DEF7D93EC}" type="slidenum">
              <a:rPr lang="en-GB"/>
              <a:pPr/>
              <a:t>2</a:t>
            </a:fld>
            <a:endParaRPr lang="en-GB"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6D2495-2B58-4A95-9633-134C6408CDC5}" type="slidenum">
              <a:rPr lang="en-GB"/>
              <a:pPr/>
              <a:t>3</a:t>
            </a:fld>
            <a:endParaRPr lang="en-GB" dirty="0"/>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pPr marL="171450" indent="-171450">
              <a:buFont typeface="Arial" pitchFamily="34" charset="0"/>
              <a:buChar char="•"/>
            </a:pPr>
            <a:r>
              <a:rPr lang="en-US" dirty="0" smtClean="0"/>
              <a:t>Club Leaders is a new program making</a:t>
            </a:r>
            <a:r>
              <a:rPr lang="en-US" baseline="0" dirty="0" smtClean="0"/>
              <a:t> up part of the Olympic and Paralympic legacy. The focus is on providing better business skills for sport through workshops, seminars and resources. </a:t>
            </a:r>
          </a:p>
          <a:p>
            <a:pPr marL="171450" indent="-171450">
              <a:buFont typeface="Arial" pitchFamily="34" charset="0"/>
              <a:buChar char="•"/>
            </a:pPr>
            <a:r>
              <a:rPr lang="en-US" baseline="0" dirty="0" smtClean="0"/>
              <a:t>The support has all been tailored specifically for sports clubs to ensure the right people are providing the right information and to address challenges faced specifically in sport. </a:t>
            </a:r>
          </a:p>
          <a:p>
            <a:pPr marL="171450" indent="-171450">
              <a:buFont typeface="Arial" pitchFamily="34" charset="0"/>
              <a:buChar char="•"/>
            </a:pPr>
            <a:r>
              <a:rPr lang="en-US" baseline="0" dirty="0" smtClean="0"/>
              <a:t>The programme is available throughout England but online modules can be accessed elsewhere. </a:t>
            </a:r>
          </a:p>
          <a:p>
            <a:pPr marL="171450" indent="-171450">
              <a:buFont typeface="Arial" pitchFamily="34" charset="0"/>
              <a:buChar char="•"/>
            </a:pPr>
            <a:r>
              <a:rPr lang="en-US" baseline="0" dirty="0" smtClean="0"/>
              <a:t>And, as with previous sport England programmes – all of the training and support is free!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91B116-E09A-4209-9B23-93F35C64A073}" type="slidenum">
              <a:rPr lang="en-GB"/>
              <a:pPr/>
              <a:t>4</a:t>
            </a:fld>
            <a:endParaRPr lang="en-GB" dirty="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pPr marL="171450" indent="-171450">
              <a:buFont typeface="Arial" pitchFamily="34" charset="0"/>
              <a:buChar char="•"/>
            </a:pPr>
            <a:r>
              <a:rPr lang="en-US" dirty="0" smtClean="0"/>
              <a:t>The range</a:t>
            </a:r>
            <a:r>
              <a:rPr lang="en-US" baseline="0" dirty="0" smtClean="0"/>
              <a:t> of training and support on offer is wide and continues to grow. </a:t>
            </a:r>
          </a:p>
          <a:p>
            <a:pPr marL="171450" indent="-171450">
              <a:buFont typeface="Arial" pitchFamily="34" charset="0"/>
              <a:buChar char="•"/>
            </a:pPr>
            <a:r>
              <a:rPr lang="en-US" baseline="0" dirty="0" smtClean="0"/>
              <a:t>The Club leaders team are providing support in a range of ways, both on and off line. </a:t>
            </a:r>
          </a:p>
          <a:p>
            <a:pPr marL="171450" indent="-171450">
              <a:buFont typeface="Arial" pitchFamily="34" charset="0"/>
              <a:buChar char="•"/>
            </a:pPr>
            <a:r>
              <a:rPr lang="en-US" baseline="0" dirty="0" smtClean="0"/>
              <a:t>The seminars can be sport specific or delivered in a local area to a number of clubs from different sports. </a:t>
            </a:r>
          </a:p>
          <a:p>
            <a:pPr marL="171450" indent="-171450">
              <a:buFont typeface="Arial" pitchFamily="34" charset="0"/>
              <a:buChar char="•"/>
            </a:pPr>
            <a:r>
              <a:rPr lang="en-US" baseline="0" dirty="0" smtClean="0"/>
              <a:t>The team are keen that the information provided is relevant and useful so will liaise with clubs prior to the event.</a:t>
            </a:r>
          </a:p>
          <a:p>
            <a:pPr marL="171450" indent="-171450">
              <a:buFont typeface="Arial" pitchFamily="34" charset="0"/>
              <a:buChar char="•"/>
            </a:pPr>
            <a:r>
              <a:rPr lang="en-US" baseline="0" dirty="0" smtClean="0"/>
              <a:t>The mentoring is proving successful so far and two tennis clubs are being mentored at the moment. The mentor is a professional with relevant expertise from the world of business who will help a club overcome challenges they are facing in developing their venue.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subjects available so far…</a:t>
            </a:r>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5</a:t>
            </a:fld>
            <a:endParaRPr lang="en-GB" dirty="0"/>
          </a:p>
        </p:txBody>
      </p:sp>
    </p:spTree>
    <p:extLst>
      <p:ext uri="{BB962C8B-B14F-4D97-AF65-F5344CB8AC3E}">
        <p14:creationId xmlns:p14="http://schemas.microsoft.com/office/powerpoint/2010/main" val="1911144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screen shot</a:t>
            </a:r>
            <a:r>
              <a:rPr lang="en-GB" baseline="0" dirty="0" smtClean="0"/>
              <a:t> of the types of things available. All modules </a:t>
            </a:r>
            <a:r>
              <a:rPr lang="en-GB" baseline="0" dirty="0" err="1" smtClean="0"/>
              <a:t>etc</a:t>
            </a:r>
            <a:r>
              <a:rPr lang="en-GB" baseline="0" dirty="0" smtClean="0"/>
              <a:t> are categorised into who they are suitable for: beginner, intermediate. </a:t>
            </a:r>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6</a:t>
            </a:fld>
            <a:endParaRPr lang="en-GB" dirty="0"/>
          </a:p>
        </p:txBody>
      </p:sp>
    </p:spTree>
    <p:extLst>
      <p:ext uri="{BB962C8B-B14F-4D97-AF65-F5344CB8AC3E}">
        <p14:creationId xmlns:p14="http://schemas.microsoft.com/office/powerpoint/2010/main" val="366406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Just to give a little more detail</a:t>
            </a:r>
            <a:r>
              <a:rPr lang="en-GB" baseline="0" dirty="0" smtClean="0"/>
              <a:t> – this is the sort of information the website gives about the training on offer. Helps to ensure you’re looking at the right support, at the right level for your expertise. </a:t>
            </a:r>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7</a:t>
            </a:fld>
            <a:endParaRPr lang="en-GB" dirty="0"/>
          </a:p>
        </p:txBody>
      </p:sp>
    </p:spTree>
    <p:extLst>
      <p:ext uri="{BB962C8B-B14F-4D97-AF65-F5344CB8AC3E}">
        <p14:creationId xmlns:p14="http://schemas.microsoft.com/office/powerpoint/2010/main" val="3256625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dirty="0" smtClean="0"/>
              <a:t>This is part of a wider project within the LTA. We want to be able to</a:t>
            </a:r>
            <a:r>
              <a:rPr lang="en-GB" baseline="0" dirty="0" smtClean="0"/>
              <a:t> provide the right tools and resources to tennis venues so that they are able to effectively promote their offer. This is work in progress, but in order to ensure we’re on the right track it would be useful to have some feedback and ideas from people in clubs and other venues. </a:t>
            </a:r>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9</a:t>
            </a:fld>
            <a:endParaRPr lang="en-GB" dirty="0"/>
          </a:p>
        </p:txBody>
      </p:sp>
    </p:spTree>
    <p:extLst>
      <p:ext uri="{BB962C8B-B14F-4D97-AF65-F5344CB8AC3E}">
        <p14:creationId xmlns:p14="http://schemas.microsoft.com/office/powerpoint/2010/main" val="2161563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dirty="0" smtClean="0"/>
              <a:t>The updating</a:t>
            </a:r>
            <a:r>
              <a:rPr lang="en-GB" baseline="0" dirty="0" smtClean="0"/>
              <a:t> of policies has happened to ensure that we continue to implement best practice across British Tennis so that everyone who wants to participate can do so in a safe, inclusive and respectful environment. </a:t>
            </a:r>
          </a:p>
          <a:p>
            <a:pPr marL="171450" indent="-171450">
              <a:buFont typeface="Arial" pitchFamily="34" charset="0"/>
              <a:buChar char="•"/>
            </a:pPr>
            <a:r>
              <a:rPr lang="en-GB" baseline="0" dirty="0" smtClean="0"/>
              <a:t>The LTA and TF are committed to safeguarding children, young people and adults deemed at risk. This has resulted in separate children &amp; young people and safeguarding adults policies. </a:t>
            </a:r>
          </a:p>
          <a:p>
            <a:pPr marL="171450" indent="-171450">
              <a:buFont typeface="Arial" pitchFamily="34" charset="0"/>
              <a:buChar char="•"/>
            </a:pPr>
            <a:r>
              <a:rPr lang="en-GB" baseline="0" dirty="0" smtClean="0"/>
              <a:t>The image shows the new Safeguarding branding that can be seen across the policy and also on the new Safeguarding web pages. The three tiers outline the LTA and TF approach to safety and well-being in tennis. </a:t>
            </a:r>
          </a:p>
        </p:txBody>
      </p:sp>
      <p:sp>
        <p:nvSpPr>
          <p:cNvPr id="4" name="Slide Number Placeholder 3"/>
          <p:cNvSpPr>
            <a:spLocks noGrp="1"/>
          </p:cNvSpPr>
          <p:nvPr>
            <p:ph type="sldNum" sz="quarter" idx="10"/>
          </p:nvPr>
        </p:nvSpPr>
        <p:spPr/>
        <p:txBody>
          <a:bodyPr/>
          <a:lstStyle/>
          <a:p>
            <a:fld id="{433CFC1D-E25D-4D37-9724-53E0BF94E55B}" type="slidenum">
              <a:rPr lang="en-GB" smtClean="0"/>
              <a:pPr/>
              <a:t>10</a:t>
            </a:fld>
            <a:endParaRPr lang="en-GB" dirty="0"/>
          </a:p>
        </p:txBody>
      </p:sp>
    </p:spTree>
    <p:extLst>
      <p:ext uri="{BB962C8B-B14F-4D97-AF65-F5344CB8AC3E}">
        <p14:creationId xmlns:p14="http://schemas.microsoft.com/office/powerpoint/2010/main" val="3213414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baseline="0" dirty="0" smtClean="0"/>
              <a:t>The information in our two policies along with the newly developed training provides details about what to do in a variety of situations, in line with the three tiers:</a:t>
            </a:r>
          </a:p>
          <a:p>
            <a:pPr marL="628650" lvl="1" indent="-171450">
              <a:buFont typeface="Arial" pitchFamily="34" charset="0"/>
              <a:buChar char="•"/>
            </a:pPr>
            <a:r>
              <a:rPr lang="en-GB" baseline="0" dirty="0" smtClean="0"/>
              <a:t>1. taking steps to raise awareness of best practice as well as potential issues and taking appropriate steps to minimise risks</a:t>
            </a:r>
          </a:p>
          <a:p>
            <a:pPr marL="628650" lvl="1" indent="-171450">
              <a:buFont typeface="Arial" pitchFamily="34" charset="0"/>
              <a:buChar char="•"/>
            </a:pPr>
            <a:r>
              <a:rPr lang="en-GB" baseline="0" dirty="0" smtClean="0"/>
              <a:t>2. taking steps when an identified issue places someone at risk or may place someone at risk of harm. The LTA safeguarding team can offer support and information and advice to you and tennis venues to help manage and learn from these situations</a:t>
            </a:r>
          </a:p>
          <a:p>
            <a:pPr marL="628650" lvl="1" indent="-171450">
              <a:buFont typeface="Arial" pitchFamily="34" charset="0"/>
              <a:buChar char="•"/>
            </a:pPr>
            <a:r>
              <a:rPr lang="en-GB" baseline="0" dirty="0" smtClean="0"/>
              <a:t>3. taking steps when someone is identified as being at risk or harm or where abuse has occurred. Remember, always dial 999 in an emergency.</a:t>
            </a:r>
            <a:endParaRPr lang="en-GB" dirty="0" smtClean="0"/>
          </a:p>
          <a:p>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11</a:t>
            </a:fld>
            <a:endParaRPr lang="en-GB" dirty="0"/>
          </a:p>
        </p:txBody>
      </p:sp>
    </p:spTree>
    <p:extLst>
      <p:ext uri="{BB962C8B-B14F-4D97-AF65-F5344CB8AC3E}">
        <p14:creationId xmlns:p14="http://schemas.microsoft.com/office/powerpoint/2010/main" val="929885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dirty="0" smtClean="0"/>
              <a:t>The LTA and TF are committed</a:t>
            </a:r>
            <a:r>
              <a:rPr lang="en-GB" baseline="0" dirty="0" smtClean="0"/>
              <a:t> to ensuring British Tennis remains open, accepting and accessible to all sections of the community. </a:t>
            </a:r>
          </a:p>
          <a:p>
            <a:pPr marL="171450" indent="-171450">
              <a:buFont typeface="Arial" pitchFamily="34" charset="0"/>
              <a:buChar char="•"/>
            </a:pPr>
            <a:r>
              <a:rPr lang="en-GB" baseline="0" dirty="0" smtClean="0"/>
              <a:t>To achieve this commitment we consider and champion EDI issues throughout all aspects of the organisation by welcoming diversity, accepting difference and challenging all forms of discrimination and unjust behaviour.</a:t>
            </a:r>
          </a:p>
          <a:p>
            <a:pPr marL="171450" indent="-171450">
              <a:buFont typeface="Arial" pitchFamily="34" charset="0"/>
              <a:buChar char="•"/>
            </a:pPr>
            <a:r>
              <a:rPr lang="en-GB" baseline="0" dirty="0" smtClean="0"/>
              <a:t>The EDI policy outlines the organisations commitment to EDI issues and how delivering on this commitment will help achieve organisation priorities. It clearly outlines the conduct and behaviour expected from everyone involved in British Tennis. </a:t>
            </a:r>
          </a:p>
          <a:p>
            <a:pPr marL="171450" indent="-171450">
              <a:buFont typeface="Arial" pitchFamily="34" charset="0"/>
              <a:buChar char="•"/>
            </a:pPr>
            <a:endParaRPr lang="en-GB" baseline="0" dirty="0" smtClean="0"/>
          </a:p>
          <a:p>
            <a:pPr marL="171450" indent="-171450">
              <a:buFont typeface="Arial" pitchFamily="34" charset="0"/>
              <a:buChar char="•"/>
            </a:pPr>
            <a:r>
              <a:rPr lang="en-GB" baseline="0" dirty="0" smtClean="0"/>
              <a:t>It is essential that both Safety and well-being and EDI policies are not seen as tick box or simply a paper exercise.</a:t>
            </a:r>
          </a:p>
          <a:p>
            <a:pPr marL="171450" indent="-171450">
              <a:buFont typeface="Arial" pitchFamily="34" charset="0"/>
              <a:buChar char="•"/>
            </a:pPr>
            <a:r>
              <a:rPr lang="en-GB" baseline="0" dirty="0" smtClean="0"/>
              <a:t>They must inform and influence the way tennis venues are run and the behaviour and conduct of all participants. </a:t>
            </a:r>
          </a:p>
          <a:p>
            <a:pPr marL="171450" indent="-171450">
              <a:buFont typeface="Arial" pitchFamily="34" charset="0"/>
              <a:buChar char="•"/>
            </a:pPr>
            <a:r>
              <a:rPr lang="en-GB" baseline="0" dirty="0" smtClean="0"/>
              <a:t>To help embed the ethos, messaging and minimum standards outlined in the policies, the LTA has created the Safety and Well-Being in tennis training and the EDI training.</a:t>
            </a:r>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12</a:t>
            </a:fld>
            <a:endParaRPr lang="en-GB" dirty="0"/>
          </a:p>
        </p:txBody>
      </p:sp>
    </p:spTree>
    <p:extLst>
      <p:ext uri="{BB962C8B-B14F-4D97-AF65-F5344CB8AC3E}">
        <p14:creationId xmlns:p14="http://schemas.microsoft.com/office/powerpoint/2010/main" val="2158490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training outcomes include:</a:t>
            </a:r>
          </a:p>
          <a:p>
            <a:pPr marL="0" indent="0">
              <a:buFont typeface="Arial" pitchFamily="34" charset="0"/>
              <a:buNone/>
            </a:pPr>
            <a:r>
              <a:rPr lang="en-GB" baseline="0" dirty="0" smtClean="0"/>
              <a:t>Green</a:t>
            </a:r>
          </a:p>
          <a:p>
            <a:pPr marL="171450" indent="-171450">
              <a:buFont typeface="Arial" pitchFamily="34" charset="0"/>
              <a:buChar char="•"/>
            </a:pPr>
            <a:r>
              <a:rPr lang="en-GB" baseline="0" dirty="0" smtClean="0"/>
              <a:t>Know and understand the term “well-being” and understand what it means in terms of your legal obligations</a:t>
            </a:r>
          </a:p>
          <a:p>
            <a:pPr marL="171450" indent="-171450">
              <a:buFont typeface="Arial" pitchFamily="34" charset="0"/>
              <a:buChar char="•"/>
            </a:pPr>
            <a:r>
              <a:rPr lang="en-GB" baseline="0" dirty="0" smtClean="0"/>
              <a:t>Understanding safeguarding from  differing perspectives (tennis venue, tennis people, juniors, adults, parents, coaches, adults at risk, officials)</a:t>
            </a:r>
          </a:p>
          <a:p>
            <a:pPr marL="171450" indent="-171450">
              <a:buFont typeface="Arial" pitchFamily="34" charset="0"/>
              <a:buChar char="•"/>
            </a:pPr>
            <a:endParaRPr lang="en-GB" baseline="0" dirty="0" smtClean="0"/>
          </a:p>
          <a:p>
            <a:pPr marL="0" indent="0">
              <a:buFont typeface="Arial" pitchFamily="34" charset="0"/>
              <a:buNone/>
            </a:pPr>
            <a:r>
              <a:rPr lang="en-GB" baseline="0" dirty="0" smtClean="0"/>
              <a:t>Amber</a:t>
            </a:r>
          </a:p>
          <a:p>
            <a:pPr marL="171450" indent="-171450">
              <a:buFont typeface="Arial" pitchFamily="34" charset="0"/>
              <a:buChar char="•"/>
            </a:pPr>
            <a:r>
              <a:rPr lang="en-GB" baseline="0" dirty="0" smtClean="0"/>
              <a:t>Understand how to use a range of preventative measures and explore aspects of early intervention</a:t>
            </a:r>
          </a:p>
          <a:p>
            <a:pPr marL="171450" indent="-171450">
              <a:buFont typeface="Arial" pitchFamily="34" charset="0"/>
              <a:buChar char="•"/>
            </a:pPr>
            <a:r>
              <a:rPr lang="en-GB" baseline="0" dirty="0" smtClean="0"/>
              <a:t>Understand the importance of the role of your welfare officer</a:t>
            </a:r>
          </a:p>
          <a:p>
            <a:pPr marL="0" indent="0">
              <a:buFont typeface="Arial" pitchFamily="34" charset="0"/>
              <a:buNone/>
            </a:pPr>
            <a:endParaRPr lang="en-GB" baseline="0" dirty="0" smtClean="0"/>
          </a:p>
          <a:p>
            <a:pPr marL="0" indent="0">
              <a:buFont typeface="Arial" pitchFamily="34" charset="0"/>
              <a:buNone/>
            </a:pPr>
            <a:r>
              <a:rPr lang="en-GB" baseline="0" dirty="0" smtClean="0"/>
              <a:t>Red</a:t>
            </a:r>
          </a:p>
          <a:p>
            <a:pPr marL="171450" indent="-171450">
              <a:buFont typeface="Arial" pitchFamily="34" charset="0"/>
              <a:buChar char="•"/>
            </a:pPr>
            <a:r>
              <a:rPr lang="en-GB" baseline="0" dirty="0" smtClean="0"/>
              <a:t>Respond to safety issues and well-being challenges positively so that the situation constructively helps to improve things for the future</a:t>
            </a:r>
          </a:p>
          <a:p>
            <a:pPr marL="171450" indent="-171450">
              <a:buFont typeface="Arial" pitchFamily="34" charset="0"/>
              <a:buChar char="•"/>
            </a:pPr>
            <a:r>
              <a:rPr lang="en-GB" baseline="0" dirty="0" smtClean="0"/>
              <a:t>Know and understand the role of the LTA safeguarding team and how they can help with amber issues and the most serious safeguarding (red) issues</a:t>
            </a:r>
          </a:p>
          <a:p>
            <a:pPr marL="171450" indent="-171450">
              <a:buFont typeface="Arial" pitchFamily="34" charset="0"/>
              <a:buChar char="•"/>
            </a:pPr>
            <a:r>
              <a:rPr lang="en-GB" baseline="0" dirty="0" smtClean="0"/>
              <a:t>Know that some serious issues require the involvement of the Local Authority Social Care services and / or the Police.</a:t>
            </a:r>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13</a:t>
            </a:fld>
            <a:endParaRPr lang="en-GB" dirty="0"/>
          </a:p>
        </p:txBody>
      </p:sp>
    </p:spTree>
    <p:extLst>
      <p:ext uri="{BB962C8B-B14F-4D97-AF65-F5344CB8AC3E}">
        <p14:creationId xmlns:p14="http://schemas.microsoft.com/office/powerpoint/2010/main" val="2315060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training outcomes include:</a:t>
            </a:r>
          </a:p>
          <a:p>
            <a:pPr marL="171450" indent="-171450">
              <a:buFont typeface="Arial" pitchFamily="34" charset="0"/>
              <a:buChar char="•"/>
            </a:pPr>
            <a:r>
              <a:rPr lang="en-GB" baseline="0" dirty="0" smtClean="0"/>
              <a:t>Defining equality, diversity and inclusion and its relationship to tennis</a:t>
            </a:r>
          </a:p>
          <a:p>
            <a:pPr marL="171450" indent="-171450">
              <a:buFont typeface="Arial" pitchFamily="34" charset="0"/>
              <a:buChar char="•"/>
            </a:pPr>
            <a:r>
              <a:rPr lang="en-GB" baseline="0" dirty="0" smtClean="0"/>
              <a:t>Knowing and understanding the purpose of the LTA E&amp;D Policy and how this can be implemented within tennis</a:t>
            </a:r>
          </a:p>
          <a:p>
            <a:pPr marL="171450" indent="-171450">
              <a:buFont typeface="Arial" pitchFamily="34" charset="0"/>
              <a:buChar char="•"/>
            </a:pPr>
            <a:r>
              <a:rPr lang="en-GB" baseline="0" dirty="0" smtClean="0"/>
              <a:t>Knowing and understanding the legal context for E&amp;D</a:t>
            </a:r>
          </a:p>
          <a:p>
            <a:pPr marL="171450" indent="-171450">
              <a:buFont typeface="Arial" pitchFamily="34" charset="0"/>
              <a:buChar char="•"/>
            </a:pPr>
            <a:r>
              <a:rPr lang="en-GB" baseline="0" dirty="0" smtClean="0"/>
              <a:t>Exploring the protected characteristics and how these are represented in tennis</a:t>
            </a:r>
          </a:p>
          <a:p>
            <a:pPr marL="171450" indent="-171450">
              <a:buFont typeface="Arial" pitchFamily="34" charset="0"/>
              <a:buChar char="•"/>
            </a:pPr>
            <a:r>
              <a:rPr lang="en-GB" baseline="0" dirty="0" smtClean="0"/>
              <a:t>Ability to manage complex situations that involve protected characteristics</a:t>
            </a:r>
          </a:p>
          <a:p>
            <a:pPr marL="171450" indent="-171450">
              <a:buFont typeface="Arial" pitchFamily="34" charset="0"/>
              <a:buChar char="•"/>
            </a:pPr>
            <a:r>
              <a:rPr lang="en-GB" baseline="0" dirty="0" smtClean="0"/>
              <a:t>Understanding the power and impact of language and ensuring all incidents of inappropriate language and behaviour are challenged</a:t>
            </a:r>
          </a:p>
          <a:p>
            <a:pPr marL="171450" indent="-171450">
              <a:buFont typeface="Arial" pitchFamily="34" charset="0"/>
              <a:buChar char="•"/>
            </a:pPr>
            <a:r>
              <a:rPr lang="en-GB" baseline="0" dirty="0" smtClean="0"/>
              <a:t>Confidence in responding to E,D&amp;I issues and understanding the impact of not responding.</a:t>
            </a:r>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14</a:t>
            </a:fld>
            <a:endParaRPr lang="en-GB" dirty="0"/>
          </a:p>
        </p:txBody>
      </p:sp>
    </p:spTree>
    <p:extLst>
      <p:ext uri="{BB962C8B-B14F-4D97-AF65-F5344CB8AC3E}">
        <p14:creationId xmlns:p14="http://schemas.microsoft.com/office/powerpoint/2010/main" val="4163601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List of Coach education centres</a:t>
            </a:r>
          </a:p>
          <a:p>
            <a:endParaRPr lang="en-GB" dirty="0" smtClean="0"/>
          </a:p>
          <a:p>
            <a:r>
              <a:rPr lang="en-GB" dirty="0" smtClean="0"/>
              <a:t>Inspire2coach</a:t>
            </a:r>
          </a:p>
          <a:p>
            <a:r>
              <a:rPr lang="en-GB" dirty="0" err="1" smtClean="0"/>
              <a:t>Ucoach</a:t>
            </a:r>
            <a:endParaRPr lang="en-GB" dirty="0" smtClean="0"/>
          </a:p>
          <a:p>
            <a:r>
              <a:rPr lang="en-GB" dirty="0" smtClean="0"/>
              <a:t>Bromley</a:t>
            </a:r>
          </a:p>
          <a:p>
            <a:r>
              <a:rPr lang="en-GB" dirty="0" smtClean="0"/>
              <a:t>Leeds</a:t>
            </a:r>
            <a:r>
              <a:rPr lang="en-GB" baseline="0" dirty="0" smtClean="0"/>
              <a:t> Met</a:t>
            </a:r>
          </a:p>
          <a:p>
            <a:r>
              <a:rPr lang="en-GB" dirty="0" smtClean="0"/>
              <a:t>http://www.lta.org.uk/Coaches-coaching-assistants/Coach-Education-Centres1/</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15</a:t>
            </a:fld>
            <a:endParaRPr lang="en-GB" dirty="0"/>
          </a:p>
        </p:txBody>
      </p:sp>
    </p:spTree>
    <p:extLst>
      <p:ext uri="{BB962C8B-B14F-4D97-AF65-F5344CB8AC3E}">
        <p14:creationId xmlns:p14="http://schemas.microsoft.com/office/powerpoint/2010/main" val="879255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dirty="0" smtClean="0"/>
              <a:t>Club Pledge</a:t>
            </a:r>
          </a:p>
          <a:p>
            <a:pPr marL="171450" indent="-171450">
              <a:buFont typeface="Arial" pitchFamily="34" charset="0"/>
              <a:buChar char="•"/>
            </a:pPr>
            <a:r>
              <a:rPr lang="en-GB" dirty="0" smtClean="0"/>
              <a:t>LTA</a:t>
            </a:r>
            <a:r>
              <a:rPr lang="en-GB" baseline="0" dirty="0" smtClean="0"/>
              <a:t> will provide all Clubmarked clubs with a newly designed Club Pledge that outlines the policies the club has in place, expected behaviour and conduct, and identifies the Welfare Officer.</a:t>
            </a:r>
          </a:p>
          <a:p>
            <a:pPr marL="171450" indent="-171450">
              <a:buFont typeface="Arial" pitchFamily="34" charset="0"/>
              <a:buChar char="•"/>
            </a:pPr>
            <a:r>
              <a:rPr lang="en-GB" baseline="0" dirty="0" smtClean="0"/>
              <a:t>This replaces the need for clubs to display all the difference policies required for clubmark.</a:t>
            </a:r>
          </a:p>
          <a:p>
            <a:pPr marL="171450" indent="-171450">
              <a:buFont typeface="Arial" pitchFamily="34" charset="0"/>
              <a:buChar char="•"/>
            </a:pPr>
            <a:r>
              <a:rPr lang="en-GB" baseline="0" dirty="0" smtClean="0"/>
              <a:t>This means the policies need to be kept in an easily accessible place so all members can view the policies</a:t>
            </a:r>
          </a:p>
          <a:p>
            <a:pPr marL="171450" indent="-171450">
              <a:buFont typeface="Arial" pitchFamily="34" charset="0"/>
              <a:buChar char="•"/>
            </a:pPr>
            <a:r>
              <a:rPr lang="en-GB" baseline="0" dirty="0" smtClean="0"/>
              <a:t>The pledge will also display the gov’t charter to tackle homophobia and transphobia in sport, which is a requirement for clubmark clubs.</a:t>
            </a:r>
          </a:p>
          <a:p>
            <a:pPr marL="171450" indent="-171450">
              <a:buFont typeface="Arial" pitchFamily="34" charset="0"/>
              <a:buChar char="•"/>
            </a:pPr>
            <a:r>
              <a:rPr lang="en-GB" baseline="0" dirty="0" smtClean="0"/>
              <a:t>This will further demonstrate the club’s commitment to ED and send a positive message of inclusion to all members, visitors and prospective visitors.</a:t>
            </a:r>
          </a:p>
          <a:p>
            <a:pPr marL="0" indent="0">
              <a:buFont typeface="Arial" pitchFamily="34" charset="0"/>
              <a:buNone/>
            </a:pPr>
            <a:endParaRPr lang="en-GB" baseline="0" dirty="0" smtClean="0"/>
          </a:p>
          <a:p>
            <a:pPr marL="0" indent="0">
              <a:buFont typeface="Arial" pitchFamily="34" charset="0"/>
              <a:buNone/>
            </a:pPr>
            <a:r>
              <a:rPr lang="en-GB" baseline="0" dirty="0" smtClean="0"/>
              <a:t>Policies</a:t>
            </a:r>
            <a:endParaRPr lang="en-GB" dirty="0" smtClean="0"/>
          </a:p>
          <a:p>
            <a:pPr marL="171450" indent="-171450">
              <a:buFont typeface="Arial" pitchFamily="34" charset="0"/>
              <a:buChar char="•"/>
            </a:pPr>
            <a:r>
              <a:rPr lang="en-GB" dirty="0" smtClean="0"/>
              <a:t>Policies</a:t>
            </a:r>
            <a:r>
              <a:rPr lang="en-GB" baseline="0" dirty="0" smtClean="0"/>
              <a:t> have been updated in response to the need of tennis people and tennis venues to ensure we remain progressive and can best serve British Tennis. </a:t>
            </a:r>
          </a:p>
          <a:p>
            <a:pPr marL="171450" indent="-171450">
              <a:buFont typeface="Arial" pitchFamily="34" charset="0"/>
              <a:buChar char="•"/>
            </a:pPr>
            <a:r>
              <a:rPr lang="en-GB" baseline="0" dirty="0" smtClean="0"/>
              <a:t>The updated policies, guidance and templates can all be found online at the newly designed clubmark section of the website</a:t>
            </a:r>
          </a:p>
          <a:p>
            <a:pPr marL="171450" indent="-171450">
              <a:buFont typeface="Arial" pitchFamily="34" charset="0"/>
              <a:buChar char="•"/>
            </a:pPr>
            <a:r>
              <a:rPr lang="en-GB" baseline="0" dirty="0" smtClean="0"/>
              <a:t>All new policies need to replace previous versions and tennis venues must ensure they communicate the changes to their workforce, volunteers and members</a:t>
            </a:r>
          </a:p>
          <a:p>
            <a:pPr marL="171450" indent="-171450">
              <a:buFont typeface="Arial" pitchFamily="34" charset="0"/>
              <a:buChar char="•"/>
            </a:pPr>
            <a:r>
              <a:rPr lang="en-GB" baseline="0" dirty="0" smtClean="0"/>
              <a:t>One change to note is the requirement that the head coach and at least one volunteer must undertake the EDI training.</a:t>
            </a:r>
          </a:p>
          <a:p>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16</a:t>
            </a:fld>
            <a:endParaRPr lang="en-GB" dirty="0"/>
          </a:p>
        </p:txBody>
      </p:sp>
    </p:spTree>
    <p:extLst>
      <p:ext uri="{BB962C8B-B14F-4D97-AF65-F5344CB8AC3E}">
        <p14:creationId xmlns:p14="http://schemas.microsoft.com/office/powerpoint/2010/main" val="3882977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dirty="0" smtClean="0"/>
              <a:t>The role of the welfare officer will be published</a:t>
            </a:r>
            <a:r>
              <a:rPr lang="en-GB" baseline="0" dirty="0" smtClean="0"/>
              <a:t> on the website, in role descriptions. This is also covered in the training. </a:t>
            </a:r>
          </a:p>
          <a:p>
            <a:pPr marL="171450" indent="-171450">
              <a:buFont typeface="Arial" pitchFamily="34" charset="0"/>
              <a:buChar char="•"/>
            </a:pPr>
            <a:r>
              <a:rPr lang="en-GB" baseline="0" dirty="0" smtClean="0"/>
              <a:t>The Safeguarding team will be communicating with welfare officers directly on a regular basis which is why it’s important we know who the right people are and how to contact them.</a:t>
            </a:r>
            <a:endParaRPr lang="en-GB" dirty="0"/>
          </a:p>
        </p:txBody>
      </p:sp>
      <p:sp>
        <p:nvSpPr>
          <p:cNvPr id="4" name="Slide Number Placeholder 3"/>
          <p:cNvSpPr>
            <a:spLocks noGrp="1"/>
          </p:cNvSpPr>
          <p:nvPr>
            <p:ph type="sldNum" sz="quarter" idx="10"/>
          </p:nvPr>
        </p:nvSpPr>
        <p:spPr/>
        <p:txBody>
          <a:bodyPr/>
          <a:lstStyle/>
          <a:p>
            <a:fld id="{433CFC1D-E25D-4D37-9724-53E0BF94E55B}" type="slidenum">
              <a:rPr lang="en-GB" smtClean="0"/>
              <a:pPr/>
              <a:t>17</a:t>
            </a:fld>
            <a:endParaRPr lang="en-GB" dirty="0"/>
          </a:p>
        </p:txBody>
      </p:sp>
    </p:spTree>
    <p:extLst>
      <p:ext uri="{BB962C8B-B14F-4D97-AF65-F5344CB8AC3E}">
        <p14:creationId xmlns:p14="http://schemas.microsoft.com/office/powerpoint/2010/main" val="623759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06F71A-04B5-4EFE-BCC2-FB3170526FFD}" type="slidenum">
              <a:rPr lang="en-GB"/>
              <a:pPr/>
              <a:t>18</a:t>
            </a:fld>
            <a:endParaRPr lang="en-GB" dirty="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230" name="Picture 14" descr="LTA-PPT-Title-slides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906000" cy="6884988"/>
          </a:xfrm>
          <a:prstGeom prst="rect">
            <a:avLst/>
          </a:prstGeom>
          <a:noFill/>
          <a:extLst>
            <a:ext uri="{909E8E84-426E-40DD-AFC4-6F175D3DCCD1}">
              <a14:hiddenFill xmlns:a14="http://schemas.microsoft.com/office/drawing/2010/main">
                <a:solidFill>
                  <a:srgbClr val="FFFFFF"/>
                </a:solidFill>
              </a14:hiddenFill>
            </a:ext>
          </a:extLst>
        </p:spPr>
      </p:pic>
      <p:pic>
        <p:nvPicPr>
          <p:cNvPr id="9231" name="Picture 15" descr="Mask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906000" cy="6884988"/>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Line Device For PP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013" y="2022475"/>
            <a:ext cx="8896350" cy="19050"/>
          </a:xfrm>
          <a:prstGeom prst="rect">
            <a:avLst/>
          </a:prstGeom>
          <a:noFill/>
          <a:extLst>
            <a:ext uri="{909E8E84-426E-40DD-AFC4-6F175D3DCCD1}">
              <a14:hiddenFill xmlns:a14="http://schemas.microsoft.com/office/drawing/2010/main">
                <a:solidFill>
                  <a:srgbClr val="FFFFFF"/>
                </a:solidFill>
              </a14:hiddenFill>
            </a:ext>
          </a:extLst>
        </p:spPr>
      </p:pic>
      <p:sp>
        <p:nvSpPr>
          <p:cNvPr id="9219" name="Rectangle 3"/>
          <p:cNvSpPr>
            <a:spLocks noGrp="1" noChangeArrowheads="1"/>
          </p:cNvSpPr>
          <p:nvPr>
            <p:ph type="ctrTitle"/>
          </p:nvPr>
        </p:nvSpPr>
        <p:spPr>
          <a:xfrm>
            <a:off x="573088" y="2014538"/>
            <a:ext cx="8412162" cy="3143250"/>
          </a:xfrm>
        </p:spPr>
        <p:txBody>
          <a:bodyPr anchor="t"/>
          <a:lstStyle>
            <a:lvl1pPr>
              <a:defRPr b="0">
                <a:solidFill>
                  <a:schemeClr val="bg1"/>
                </a:solidFill>
              </a:defRPr>
            </a:lvl1pPr>
          </a:lstStyle>
          <a:p>
            <a:pPr lvl="0"/>
            <a:r>
              <a:rPr lang="en-GB" noProof="0" smtClean="0"/>
              <a:t>Click to edit Master title style</a:t>
            </a:r>
          </a:p>
        </p:txBody>
      </p:sp>
      <p:sp>
        <p:nvSpPr>
          <p:cNvPr id="9220" name="Rectangle 4"/>
          <p:cNvSpPr>
            <a:spLocks noGrp="1" noChangeArrowheads="1"/>
          </p:cNvSpPr>
          <p:nvPr>
            <p:ph type="subTitle" idx="1"/>
          </p:nvPr>
        </p:nvSpPr>
        <p:spPr>
          <a:xfrm>
            <a:off x="573088" y="1519238"/>
            <a:ext cx="8412162" cy="479425"/>
          </a:xfrm>
        </p:spPr>
        <p:txBody>
          <a:bodyPr anchor="b"/>
          <a:lstStyle>
            <a:lvl1pPr>
              <a:defRPr sz="1400" b="0">
                <a:solidFill>
                  <a:schemeClr val="bg1"/>
                </a:solidFill>
              </a:defRPr>
            </a:lvl1pPr>
          </a:lstStyle>
          <a:p>
            <a:pPr lvl="0"/>
            <a:r>
              <a:rPr lang="en-GB" noProof="0" smtClean="0"/>
              <a:t>Click to edit Master subtitle style</a:t>
            </a:r>
          </a:p>
        </p:txBody>
      </p:sp>
      <p:sp>
        <p:nvSpPr>
          <p:cNvPr id="9221" name="Rectangle 5"/>
          <p:cNvSpPr>
            <a:spLocks noGrp="1" noChangeArrowheads="1"/>
          </p:cNvSpPr>
          <p:nvPr>
            <p:ph type="dt" sz="half" idx="2"/>
          </p:nvPr>
        </p:nvSpPr>
        <p:spPr/>
        <p:txBody>
          <a:bodyPr/>
          <a:lstStyle>
            <a:lvl1pPr>
              <a:defRPr/>
            </a:lvl1pPr>
          </a:lstStyle>
          <a:p>
            <a:endParaRPr lang="en-GB" dirty="0"/>
          </a:p>
        </p:txBody>
      </p:sp>
      <p:sp>
        <p:nvSpPr>
          <p:cNvPr id="9222" name="Rectangle 6"/>
          <p:cNvSpPr>
            <a:spLocks noGrp="1" noChangeArrowheads="1"/>
          </p:cNvSpPr>
          <p:nvPr>
            <p:ph type="ftr" sz="quarter" idx="3"/>
          </p:nvPr>
        </p:nvSpPr>
        <p:spPr/>
        <p:txBody>
          <a:bodyPr/>
          <a:lstStyle>
            <a:lvl1pPr>
              <a:defRPr/>
            </a:lvl1pPr>
          </a:lstStyle>
          <a:p>
            <a:endParaRPr lang="en-GB" dirty="0"/>
          </a:p>
        </p:txBody>
      </p:sp>
      <p:pic>
        <p:nvPicPr>
          <p:cNvPr id="9224" name="Picture 8" descr="LTA-Logo-Revers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88275" y="5802313"/>
            <a:ext cx="1460500" cy="358775"/>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
          <p:cNvSpPr>
            <a:spLocks noGrp="1" noChangeArrowheads="1"/>
          </p:cNvSpPr>
          <p:nvPr>
            <p:ph type="sldNum" sz="quarter" idx="4"/>
          </p:nvPr>
        </p:nvSpPr>
        <p:spPr>
          <a:xfrm>
            <a:off x="7277100" y="6245225"/>
            <a:ext cx="2311400" cy="476250"/>
          </a:xfrm>
        </p:spPr>
        <p:txBody>
          <a:bodyPr/>
          <a:lstStyle>
            <a:lvl1pPr>
              <a:defRPr/>
            </a:lvl1pPr>
          </a:lstStyle>
          <a:p>
            <a:fld id="{4D6CF5BC-672B-445D-9874-EF44CC0330F4}" type="slidenum">
              <a:rPr lang="en-GB"/>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41C51A92-A4B8-466D-83E3-969B106AFBE5}" type="slidenum">
              <a:rPr lang="en-GB"/>
              <a:pPr/>
              <a:t>‹#›</a:t>
            </a:fld>
            <a:endParaRPr lang="en-GB" dirty="0"/>
          </a:p>
        </p:txBody>
      </p:sp>
    </p:spTree>
    <p:extLst>
      <p:ext uri="{BB962C8B-B14F-4D97-AF65-F5344CB8AC3E}">
        <p14:creationId xmlns:p14="http://schemas.microsoft.com/office/powerpoint/2010/main" val="7233071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E2C171B2-42E3-4F6D-B179-D1239E759DC8}" type="slidenum">
              <a:rPr lang="en-GB"/>
              <a:pPr/>
              <a:t>‹#›</a:t>
            </a:fld>
            <a:endParaRPr lang="en-GB" dirty="0"/>
          </a:p>
        </p:txBody>
      </p:sp>
    </p:spTree>
    <p:extLst>
      <p:ext uri="{BB962C8B-B14F-4D97-AF65-F5344CB8AC3E}">
        <p14:creationId xmlns:p14="http://schemas.microsoft.com/office/powerpoint/2010/main" val="216313986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335088"/>
            <a:ext cx="4381500"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1335088"/>
            <a:ext cx="4381500"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148EC32A-66BE-4449-A3B4-D566DACE8305}" type="slidenum">
              <a:rPr lang="en-GB"/>
              <a:pPr/>
              <a:t>‹#›</a:t>
            </a:fld>
            <a:endParaRPr lang="en-GB" dirty="0"/>
          </a:p>
        </p:txBody>
      </p:sp>
    </p:spTree>
    <p:extLst>
      <p:ext uri="{BB962C8B-B14F-4D97-AF65-F5344CB8AC3E}">
        <p14:creationId xmlns:p14="http://schemas.microsoft.com/office/powerpoint/2010/main" val="112288271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dirty="0"/>
          </a:p>
        </p:txBody>
      </p:sp>
      <p:sp>
        <p:nvSpPr>
          <p:cNvPr id="8" name="Footer Placeholder 7"/>
          <p:cNvSpPr>
            <a:spLocks noGrp="1"/>
          </p:cNvSpPr>
          <p:nvPr>
            <p:ph type="ftr" sz="quarter" idx="11"/>
          </p:nvPr>
        </p:nvSpPr>
        <p:spPr/>
        <p:txBody>
          <a:bodyPr/>
          <a:lstStyle>
            <a:lvl1pPr>
              <a:defRPr/>
            </a:lvl1pPr>
          </a:lstStyle>
          <a:p>
            <a:endParaRPr lang="en-GB" dirty="0"/>
          </a:p>
        </p:txBody>
      </p:sp>
      <p:sp>
        <p:nvSpPr>
          <p:cNvPr id="9" name="Slide Number Placeholder 8"/>
          <p:cNvSpPr>
            <a:spLocks noGrp="1"/>
          </p:cNvSpPr>
          <p:nvPr>
            <p:ph type="sldNum" sz="quarter" idx="12"/>
          </p:nvPr>
        </p:nvSpPr>
        <p:spPr/>
        <p:txBody>
          <a:bodyPr/>
          <a:lstStyle>
            <a:lvl1pPr>
              <a:defRPr/>
            </a:lvl1pPr>
          </a:lstStyle>
          <a:p>
            <a:fld id="{1D5F9EEE-1D69-4720-84A2-738DE219FB3D}" type="slidenum">
              <a:rPr lang="en-GB"/>
              <a:pPr/>
              <a:t>‹#›</a:t>
            </a:fld>
            <a:endParaRPr lang="en-GB" dirty="0"/>
          </a:p>
        </p:txBody>
      </p:sp>
    </p:spTree>
    <p:extLst>
      <p:ext uri="{BB962C8B-B14F-4D97-AF65-F5344CB8AC3E}">
        <p14:creationId xmlns:p14="http://schemas.microsoft.com/office/powerpoint/2010/main" val="216461610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dirty="0"/>
          </a:p>
        </p:txBody>
      </p:sp>
      <p:sp>
        <p:nvSpPr>
          <p:cNvPr id="4" name="Footer Placeholder 3"/>
          <p:cNvSpPr>
            <a:spLocks noGrp="1"/>
          </p:cNvSpPr>
          <p:nvPr>
            <p:ph type="ftr" sz="quarter" idx="11"/>
          </p:nvPr>
        </p:nvSpPr>
        <p:spPr/>
        <p:txBody>
          <a:bodyPr/>
          <a:lstStyle>
            <a:lvl1pPr>
              <a:defRPr/>
            </a:lvl1pPr>
          </a:lstStyle>
          <a:p>
            <a:endParaRPr lang="en-GB" dirty="0"/>
          </a:p>
        </p:txBody>
      </p:sp>
      <p:sp>
        <p:nvSpPr>
          <p:cNvPr id="5" name="Slide Number Placeholder 4"/>
          <p:cNvSpPr>
            <a:spLocks noGrp="1"/>
          </p:cNvSpPr>
          <p:nvPr>
            <p:ph type="sldNum" sz="quarter" idx="12"/>
          </p:nvPr>
        </p:nvSpPr>
        <p:spPr/>
        <p:txBody>
          <a:bodyPr/>
          <a:lstStyle>
            <a:lvl1pPr>
              <a:defRPr/>
            </a:lvl1pPr>
          </a:lstStyle>
          <a:p>
            <a:fld id="{B681FF1B-A313-48B3-8402-FA3876107A1D}" type="slidenum">
              <a:rPr lang="en-GB"/>
              <a:pPr/>
              <a:t>‹#›</a:t>
            </a:fld>
            <a:endParaRPr lang="en-GB" dirty="0"/>
          </a:p>
        </p:txBody>
      </p:sp>
    </p:spTree>
    <p:extLst>
      <p:ext uri="{BB962C8B-B14F-4D97-AF65-F5344CB8AC3E}">
        <p14:creationId xmlns:p14="http://schemas.microsoft.com/office/powerpoint/2010/main" val="3787469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dirty="0"/>
          </a:p>
        </p:txBody>
      </p:sp>
      <p:sp>
        <p:nvSpPr>
          <p:cNvPr id="3" name="Footer Placeholder 2"/>
          <p:cNvSpPr>
            <a:spLocks noGrp="1"/>
          </p:cNvSpPr>
          <p:nvPr>
            <p:ph type="ftr" sz="quarter" idx="11"/>
          </p:nvPr>
        </p:nvSpPr>
        <p:spPr/>
        <p:txBody>
          <a:bodyPr/>
          <a:lstStyle>
            <a:lvl1pPr>
              <a:defRPr/>
            </a:lvl1pPr>
          </a:lstStyle>
          <a:p>
            <a:endParaRPr lang="en-GB" dirty="0"/>
          </a:p>
        </p:txBody>
      </p:sp>
      <p:sp>
        <p:nvSpPr>
          <p:cNvPr id="4" name="Slide Number Placeholder 3"/>
          <p:cNvSpPr>
            <a:spLocks noGrp="1"/>
          </p:cNvSpPr>
          <p:nvPr>
            <p:ph type="sldNum" sz="quarter" idx="12"/>
          </p:nvPr>
        </p:nvSpPr>
        <p:spPr/>
        <p:txBody>
          <a:bodyPr/>
          <a:lstStyle>
            <a:lvl1pPr>
              <a:defRPr/>
            </a:lvl1pPr>
          </a:lstStyle>
          <a:p>
            <a:fld id="{6808CF34-4F20-4686-9F01-E01CFD9AE9CF}" type="slidenum">
              <a:rPr lang="en-GB"/>
              <a:pPr/>
              <a:t>‹#›</a:t>
            </a:fld>
            <a:endParaRPr lang="en-GB" dirty="0"/>
          </a:p>
        </p:txBody>
      </p:sp>
    </p:spTree>
    <p:extLst>
      <p:ext uri="{BB962C8B-B14F-4D97-AF65-F5344CB8AC3E}">
        <p14:creationId xmlns:p14="http://schemas.microsoft.com/office/powerpoint/2010/main" val="293517757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44A76362-3864-471B-91E2-AD5ED6B25AAE}" type="slidenum">
              <a:rPr lang="en-GB"/>
              <a:pPr/>
              <a:t>‹#›</a:t>
            </a:fld>
            <a:endParaRPr lang="en-GB" dirty="0"/>
          </a:p>
        </p:txBody>
      </p:sp>
    </p:spTree>
    <p:extLst>
      <p:ext uri="{BB962C8B-B14F-4D97-AF65-F5344CB8AC3E}">
        <p14:creationId xmlns:p14="http://schemas.microsoft.com/office/powerpoint/2010/main" val="97652786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2703DE73-BA33-42F5-843D-617E483B1421}" type="slidenum">
              <a:rPr lang="en-GB"/>
              <a:pPr/>
              <a:t>‹#›</a:t>
            </a:fld>
            <a:endParaRPr lang="en-GB" dirty="0"/>
          </a:p>
        </p:txBody>
      </p:sp>
    </p:spTree>
    <p:extLst>
      <p:ext uri="{BB962C8B-B14F-4D97-AF65-F5344CB8AC3E}">
        <p14:creationId xmlns:p14="http://schemas.microsoft.com/office/powerpoint/2010/main" val="157832341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810CF400-0268-4794-BD69-5064A0227284}" type="slidenum">
              <a:rPr lang="en-GB"/>
              <a:pPr/>
              <a:t>‹#›</a:t>
            </a:fld>
            <a:endParaRPr lang="en-GB" dirty="0"/>
          </a:p>
        </p:txBody>
      </p:sp>
    </p:spTree>
    <p:extLst>
      <p:ext uri="{BB962C8B-B14F-4D97-AF65-F5344CB8AC3E}">
        <p14:creationId xmlns:p14="http://schemas.microsoft.com/office/powerpoint/2010/main" val="60505162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146050"/>
            <a:ext cx="2228850" cy="6019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146050"/>
            <a:ext cx="65341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A46B06DF-E161-42C8-9CF4-2FCFFB43DC29}" type="slidenum">
              <a:rPr lang="en-GB"/>
              <a:pPr/>
              <a:t>‹#›</a:t>
            </a:fld>
            <a:endParaRPr lang="en-GB" dirty="0"/>
          </a:p>
        </p:txBody>
      </p:sp>
    </p:spTree>
    <p:extLst>
      <p:ext uri="{BB962C8B-B14F-4D97-AF65-F5344CB8AC3E}">
        <p14:creationId xmlns:p14="http://schemas.microsoft.com/office/powerpoint/2010/main" val="296449287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8915400" cy="922338"/>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95300" y="1335088"/>
            <a:ext cx="8915400" cy="4830762"/>
          </a:xfrm>
        </p:spPr>
        <p:txBody>
          <a:bodyPr/>
          <a:lstStyle/>
          <a:p>
            <a:endParaRPr lang="en-GB" dirty="0"/>
          </a:p>
        </p:txBody>
      </p:sp>
      <p:sp>
        <p:nvSpPr>
          <p:cNvPr id="4" name="Date Placeholder 3"/>
          <p:cNvSpPr>
            <a:spLocks noGrp="1"/>
          </p:cNvSpPr>
          <p:nvPr>
            <p:ph type="dt" sz="half" idx="10"/>
          </p:nvPr>
        </p:nvSpPr>
        <p:spPr>
          <a:xfrm>
            <a:off x="495300" y="6245225"/>
            <a:ext cx="2311400" cy="476250"/>
          </a:xfrm>
        </p:spPr>
        <p:txBody>
          <a:bodyPr/>
          <a:lstStyle>
            <a:lvl1pPr>
              <a:defRPr/>
            </a:lvl1pPr>
          </a:lstStyle>
          <a:p>
            <a:endParaRPr lang="en-GB" dirty="0"/>
          </a:p>
        </p:txBody>
      </p:sp>
      <p:sp>
        <p:nvSpPr>
          <p:cNvPr id="5" name="Footer Placeholder 4"/>
          <p:cNvSpPr>
            <a:spLocks noGrp="1"/>
          </p:cNvSpPr>
          <p:nvPr>
            <p:ph type="ftr" sz="quarter" idx="11"/>
          </p:nvPr>
        </p:nvSpPr>
        <p:spPr>
          <a:xfrm>
            <a:off x="3384550" y="6245225"/>
            <a:ext cx="3136900" cy="476250"/>
          </a:xfrm>
        </p:spPr>
        <p:txBody>
          <a:bodyPr/>
          <a:lstStyle>
            <a:lvl1pPr>
              <a:defRPr/>
            </a:lvl1pPr>
          </a:lstStyle>
          <a:p>
            <a:endParaRPr lang="en-GB" dirty="0"/>
          </a:p>
        </p:txBody>
      </p:sp>
      <p:sp>
        <p:nvSpPr>
          <p:cNvPr id="6" name="Slide Number Placeholder 5"/>
          <p:cNvSpPr>
            <a:spLocks noGrp="1"/>
          </p:cNvSpPr>
          <p:nvPr>
            <p:ph type="sldNum" sz="quarter" idx="12"/>
          </p:nvPr>
        </p:nvSpPr>
        <p:spPr>
          <a:xfrm>
            <a:off x="7466013" y="6245225"/>
            <a:ext cx="2311400" cy="476250"/>
          </a:xfrm>
        </p:spPr>
        <p:txBody>
          <a:bodyPr/>
          <a:lstStyle>
            <a:lvl1pPr>
              <a:defRPr/>
            </a:lvl1pPr>
          </a:lstStyle>
          <a:p>
            <a:fld id="{249C181E-B9D5-48A8-B294-122CA4587CE1}" type="slidenum">
              <a:rPr lang="en-GB"/>
              <a:pPr/>
              <a:t>‹#›</a:t>
            </a:fld>
            <a:endParaRPr lang="en-GB" dirty="0"/>
          </a:p>
        </p:txBody>
      </p:sp>
    </p:spTree>
    <p:extLst>
      <p:ext uri="{BB962C8B-B14F-4D97-AF65-F5344CB8AC3E}">
        <p14:creationId xmlns:p14="http://schemas.microsoft.com/office/powerpoint/2010/main" val="362162537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A6E1C7EE-B770-41A0-AAAB-C1B66AA16C39}" type="slidenum">
              <a:rPr lang="en-GB"/>
              <a:pPr/>
              <a:t>‹#›</a:t>
            </a:fld>
            <a:endParaRPr lang="en-GB" dirty="0"/>
          </a:p>
        </p:txBody>
      </p:sp>
    </p:spTree>
    <p:extLst>
      <p:ext uri="{BB962C8B-B14F-4D97-AF65-F5344CB8AC3E}">
        <p14:creationId xmlns:p14="http://schemas.microsoft.com/office/powerpoint/2010/main" val="15135207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072FA293-2A45-4BC8-858F-8E205C559BF5}" type="slidenum">
              <a:rPr lang="en-GB"/>
              <a:pPr/>
              <a:t>‹#›</a:t>
            </a:fld>
            <a:endParaRPr lang="en-GB" dirty="0"/>
          </a:p>
        </p:txBody>
      </p:sp>
    </p:spTree>
    <p:extLst>
      <p:ext uri="{BB962C8B-B14F-4D97-AF65-F5344CB8AC3E}">
        <p14:creationId xmlns:p14="http://schemas.microsoft.com/office/powerpoint/2010/main" val="125006810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7562652B-6B15-41F2-A612-AA94E09FD173}" type="slidenum">
              <a:rPr lang="en-GB"/>
              <a:pPr/>
              <a:t>‹#›</a:t>
            </a:fld>
            <a:endParaRPr lang="en-GB" dirty="0"/>
          </a:p>
        </p:txBody>
      </p:sp>
    </p:spTree>
    <p:extLst>
      <p:ext uri="{BB962C8B-B14F-4D97-AF65-F5344CB8AC3E}">
        <p14:creationId xmlns:p14="http://schemas.microsoft.com/office/powerpoint/2010/main" val="22234315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31825" y="1628775"/>
            <a:ext cx="4135438"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19663" y="1628775"/>
            <a:ext cx="4137025"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9B60A167-460A-46F2-AE47-A2D4E6C39FC6}" type="slidenum">
              <a:rPr lang="en-GB"/>
              <a:pPr/>
              <a:t>‹#›</a:t>
            </a:fld>
            <a:endParaRPr lang="en-GB" dirty="0"/>
          </a:p>
        </p:txBody>
      </p:sp>
    </p:spTree>
    <p:extLst>
      <p:ext uri="{BB962C8B-B14F-4D97-AF65-F5344CB8AC3E}">
        <p14:creationId xmlns:p14="http://schemas.microsoft.com/office/powerpoint/2010/main" val="5842933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dirty="0"/>
          </a:p>
        </p:txBody>
      </p:sp>
      <p:sp>
        <p:nvSpPr>
          <p:cNvPr id="8" name="Footer Placeholder 7"/>
          <p:cNvSpPr>
            <a:spLocks noGrp="1"/>
          </p:cNvSpPr>
          <p:nvPr>
            <p:ph type="ftr" sz="quarter" idx="11"/>
          </p:nvPr>
        </p:nvSpPr>
        <p:spPr/>
        <p:txBody>
          <a:bodyPr/>
          <a:lstStyle>
            <a:lvl1pPr>
              <a:defRPr/>
            </a:lvl1pPr>
          </a:lstStyle>
          <a:p>
            <a:endParaRPr lang="en-GB" dirty="0"/>
          </a:p>
        </p:txBody>
      </p:sp>
      <p:sp>
        <p:nvSpPr>
          <p:cNvPr id="9" name="Slide Number Placeholder 8"/>
          <p:cNvSpPr>
            <a:spLocks noGrp="1"/>
          </p:cNvSpPr>
          <p:nvPr>
            <p:ph type="sldNum" sz="quarter" idx="12"/>
          </p:nvPr>
        </p:nvSpPr>
        <p:spPr/>
        <p:txBody>
          <a:bodyPr/>
          <a:lstStyle>
            <a:lvl1pPr>
              <a:defRPr/>
            </a:lvl1pPr>
          </a:lstStyle>
          <a:p>
            <a:fld id="{A8A0C791-1B01-45B5-AA4E-ECE804185E4E}" type="slidenum">
              <a:rPr lang="en-GB"/>
              <a:pPr/>
              <a:t>‹#›</a:t>
            </a:fld>
            <a:endParaRPr lang="en-GB" dirty="0"/>
          </a:p>
        </p:txBody>
      </p:sp>
    </p:spTree>
    <p:extLst>
      <p:ext uri="{BB962C8B-B14F-4D97-AF65-F5344CB8AC3E}">
        <p14:creationId xmlns:p14="http://schemas.microsoft.com/office/powerpoint/2010/main" val="175377048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dirty="0"/>
          </a:p>
        </p:txBody>
      </p:sp>
      <p:sp>
        <p:nvSpPr>
          <p:cNvPr id="4" name="Footer Placeholder 3"/>
          <p:cNvSpPr>
            <a:spLocks noGrp="1"/>
          </p:cNvSpPr>
          <p:nvPr>
            <p:ph type="ftr" sz="quarter" idx="11"/>
          </p:nvPr>
        </p:nvSpPr>
        <p:spPr/>
        <p:txBody>
          <a:bodyPr/>
          <a:lstStyle>
            <a:lvl1pPr>
              <a:defRPr/>
            </a:lvl1pPr>
          </a:lstStyle>
          <a:p>
            <a:endParaRPr lang="en-GB" dirty="0"/>
          </a:p>
        </p:txBody>
      </p:sp>
      <p:sp>
        <p:nvSpPr>
          <p:cNvPr id="5" name="Slide Number Placeholder 4"/>
          <p:cNvSpPr>
            <a:spLocks noGrp="1"/>
          </p:cNvSpPr>
          <p:nvPr>
            <p:ph type="sldNum" sz="quarter" idx="12"/>
          </p:nvPr>
        </p:nvSpPr>
        <p:spPr/>
        <p:txBody>
          <a:bodyPr/>
          <a:lstStyle>
            <a:lvl1pPr>
              <a:defRPr/>
            </a:lvl1pPr>
          </a:lstStyle>
          <a:p>
            <a:fld id="{06117EE9-429C-4852-834D-F28D9E756E0C}" type="slidenum">
              <a:rPr lang="en-GB"/>
              <a:pPr/>
              <a:t>‹#›</a:t>
            </a:fld>
            <a:endParaRPr lang="en-GB" dirty="0"/>
          </a:p>
        </p:txBody>
      </p:sp>
    </p:spTree>
    <p:extLst>
      <p:ext uri="{BB962C8B-B14F-4D97-AF65-F5344CB8AC3E}">
        <p14:creationId xmlns:p14="http://schemas.microsoft.com/office/powerpoint/2010/main" val="289811148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dirty="0"/>
          </a:p>
        </p:txBody>
      </p:sp>
      <p:sp>
        <p:nvSpPr>
          <p:cNvPr id="3" name="Footer Placeholder 2"/>
          <p:cNvSpPr>
            <a:spLocks noGrp="1"/>
          </p:cNvSpPr>
          <p:nvPr>
            <p:ph type="ftr" sz="quarter" idx="11"/>
          </p:nvPr>
        </p:nvSpPr>
        <p:spPr/>
        <p:txBody>
          <a:bodyPr/>
          <a:lstStyle>
            <a:lvl1pPr>
              <a:defRPr/>
            </a:lvl1pPr>
          </a:lstStyle>
          <a:p>
            <a:endParaRPr lang="en-GB" dirty="0"/>
          </a:p>
        </p:txBody>
      </p:sp>
      <p:sp>
        <p:nvSpPr>
          <p:cNvPr id="4" name="Slide Number Placeholder 3"/>
          <p:cNvSpPr>
            <a:spLocks noGrp="1"/>
          </p:cNvSpPr>
          <p:nvPr>
            <p:ph type="sldNum" sz="quarter" idx="12"/>
          </p:nvPr>
        </p:nvSpPr>
        <p:spPr/>
        <p:txBody>
          <a:bodyPr/>
          <a:lstStyle>
            <a:lvl1pPr>
              <a:defRPr/>
            </a:lvl1pPr>
          </a:lstStyle>
          <a:p>
            <a:fld id="{18658169-1653-40B2-829C-CBDF98EDA589}" type="slidenum">
              <a:rPr lang="en-GB"/>
              <a:pPr/>
              <a:t>‹#›</a:t>
            </a:fld>
            <a:endParaRPr lang="en-GB" dirty="0"/>
          </a:p>
        </p:txBody>
      </p:sp>
    </p:spTree>
    <p:extLst>
      <p:ext uri="{BB962C8B-B14F-4D97-AF65-F5344CB8AC3E}">
        <p14:creationId xmlns:p14="http://schemas.microsoft.com/office/powerpoint/2010/main" val="20505168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6AC7AC59-4722-46F4-B91E-87C1B968B638}" type="slidenum">
              <a:rPr lang="en-GB"/>
              <a:pPr/>
              <a:t>‹#›</a:t>
            </a:fld>
            <a:endParaRPr lang="en-GB" dirty="0"/>
          </a:p>
        </p:txBody>
      </p:sp>
    </p:spTree>
    <p:extLst>
      <p:ext uri="{BB962C8B-B14F-4D97-AF65-F5344CB8AC3E}">
        <p14:creationId xmlns:p14="http://schemas.microsoft.com/office/powerpoint/2010/main" val="403583701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B6702A03-4DF0-4D3F-A542-4E5E7322F0A2}" type="slidenum">
              <a:rPr lang="en-GB"/>
              <a:pPr/>
              <a:t>‹#›</a:t>
            </a:fld>
            <a:endParaRPr lang="en-GB" dirty="0"/>
          </a:p>
        </p:txBody>
      </p:sp>
    </p:spTree>
    <p:extLst>
      <p:ext uri="{BB962C8B-B14F-4D97-AF65-F5344CB8AC3E}">
        <p14:creationId xmlns:p14="http://schemas.microsoft.com/office/powerpoint/2010/main" val="359786168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5CC314AC-F341-499F-878F-AA58701B2623}" type="slidenum">
              <a:rPr lang="en-GB"/>
              <a:pPr/>
              <a:t>‹#›</a:t>
            </a:fld>
            <a:endParaRPr lang="en-GB" dirty="0"/>
          </a:p>
        </p:txBody>
      </p:sp>
    </p:spTree>
    <p:extLst>
      <p:ext uri="{BB962C8B-B14F-4D97-AF65-F5344CB8AC3E}">
        <p14:creationId xmlns:p14="http://schemas.microsoft.com/office/powerpoint/2010/main" val="304089539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1663" y="692150"/>
            <a:ext cx="2105025" cy="54737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31825" y="692150"/>
            <a:ext cx="6167438" cy="5473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F513A7D2-37B8-4FB8-AE63-ED9EFEAEEFA2}" type="slidenum">
              <a:rPr lang="en-GB"/>
              <a:pPr/>
              <a:t>‹#›</a:t>
            </a:fld>
            <a:endParaRPr lang="en-GB" dirty="0"/>
          </a:p>
        </p:txBody>
      </p:sp>
    </p:spTree>
    <p:extLst>
      <p:ext uri="{BB962C8B-B14F-4D97-AF65-F5344CB8AC3E}">
        <p14:creationId xmlns:p14="http://schemas.microsoft.com/office/powerpoint/2010/main" val="361957797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line"/>
          <p:cNvPicPr>
            <a:picLocks noChangeAspect="1" noChangeArrowheads="1"/>
          </p:cNvPicPr>
          <p:nvPr/>
        </p:nvPicPr>
        <p:blipFill>
          <a:blip r:embed="rId14" cstate="print">
            <a:extLst>
              <a:ext uri="{28A0092B-C50C-407E-A947-70E740481C1C}">
                <a14:useLocalDpi xmlns:a14="http://schemas.microsoft.com/office/drawing/2010/main" val="0"/>
              </a:ext>
            </a:extLst>
          </a:blip>
          <a:srcRect r="233"/>
          <a:stretch>
            <a:fillRect/>
          </a:stretch>
        </p:blipFill>
        <p:spPr bwMode="auto">
          <a:xfrm>
            <a:off x="12700" y="1036638"/>
            <a:ext cx="9877425" cy="114300"/>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title"/>
          </p:nvPr>
        </p:nvSpPr>
        <p:spPr bwMode="auto">
          <a:xfrm>
            <a:off x="495300" y="146050"/>
            <a:ext cx="89154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sp>
        <p:nvSpPr>
          <p:cNvPr id="8196" name="Rectangle 4"/>
          <p:cNvSpPr>
            <a:spLocks noGrp="1" noChangeArrowheads="1"/>
          </p:cNvSpPr>
          <p:nvPr>
            <p:ph type="body" idx="1"/>
          </p:nvPr>
        </p:nvSpPr>
        <p:spPr bwMode="auto">
          <a:xfrm>
            <a:off x="495300" y="1335088"/>
            <a:ext cx="8915400" cy="483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8197" name="Rectangle 5"/>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GB" dirty="0"/>
          </a:p>
        </p:txBody>
      </p:sp>
      <p:sp>
        <p:nvSpPr>
          <p:cNvPr id="8198" name="Rectangle 6"/>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dirty="0"/>
          </a:p>
        </p:txBody>
      </p:sp>
      <p:sp>
        <p:nvSpPr>
          <p:cNvPr id="8199" name="Rectangle 7"/>
          <p:cNvSpPr>
            <a:spLocks noGrp="1" noChangeArrowheads="1"/>
          </p:cNvSpPr>
          <p:nvPr>
            <p:ph type="sldNum" sz="quarter" idx="4"/>
          </p:nvPr>
        </p:nvSpPr>
        <p:spPr bwMode="auto">
          <a:xfrm>
            <a:off x="7466013"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1FDE948-8388-4382-930E-25A775716EB9}" type="slidenum">
              <a:rPr lang="en-GB"/>
              <a:pPr/>
              <a:t>‹#›</a:t>
            </a:fld>
            <a:endParaRPr lang="en-GB" dirty="0"/>
          </a:p>
        </p:txBody>
      </p:sp>
      <p:pic>
        <p:nvPicPr>
          <p:cNvPr id="8200" name="Picture 8" descr="LTA-Logo-Positiv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54988" y="6275388"/>
            <a:ext cx="1173162" cy="28733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84" r:id="rId12"/>
  </p:sldLayoutIdLst>
  <p:transition>
    <p:fade/>
  </p:transition>
  <p:timing>
    <p:tnLst>
      <p:par>
        <p:cTn id="1" dur="indefinite" restart="never" nodeType="tmRoot"/>
      </p:par>
    </p:tnLst>
  </p:timing>
  <p:txStyles>
    <p:titleStyle>
      <a:lvl1pPr algn="l" rtl="0" fontAlgn="base">
        <a:spcBef>
          <a:spcPct val="0"/>
        </a:spcBef>
        <a:spcAft>
          <a:spcPct val="0"/>
        </a:spcAft>
        <a:defRPr sz="3600" b="1">
          <a:solidFill>
            <a:schemeClr val="tx2"/>
          </a:solidFill>
          <a:latin typeface="+mj-lt"/>
          <a:ea typeface="+mj-ea"/>
          <a:cs typeface="+mj-cs"/>
        </a:defRPr>
      </a:lvl1pPr>
      <a:lvl2pPr algn="l" rtl="0" fontAlgn="base">
        <a:spcBef>
          <a:spcPct val="0"/>
        </a:spcBef>
        <a:spcAft>
          <a:spcPct val="0"/>
        </a:spcAft>
        <a:defRPr sz="3600" b="1">
          <a:solidFill>
            <a:schemeClr val="tx2"/>
          </a:solidFill>
          <a:latin typeface="Arial" charset="0"/>
          <a:cs typeface="Arial" charset="0"/>
        </a:defRPr>
      </a:lvl2pPr>
      <a:lvl3pPr algn="l" rtl="0" fontAlgn="base">
        <a:spcBef>
          <a:spcPct val="0"/>
        </a:spcBef>
        <a:spcAft>
          <a:spcPct val="0"/>
        </a:spcAft>
        <a:defRPr sz="3600" b="1">
          <a:solidFill>
            <a:schemeClr val="tx2"/>
          </a:solidFill>
          <a:latin typeface="Arial" charset="0"/>
          <a:cs typeface="Arial" charset="0"/>
        </a:defRPr>
      </a:lvl3pPr>
      <a:lvl4pPr algn="l" rtl="0" fontAlgn="base">
        <a:spcBef>
          <a:spcPct val="0"/>
        </a:spcBef>
        <a:spcAft>
          <a:spcPct val="0"/>
        </a:spcAft>
        <a:defRPr sz="3600" b="1">
          <a:solidFill>
            <a:schemeClr val="tx2"/>
          </a:solidFill>
          <a:latin typeface="Arial" charset="0"/>
          <a:cs typeface="Arial" charset="0"/>
        </a:defRPr>
      </a:lvl4pPr>
      <a:lvl5pPr algn="l" rtl="0" fontAlgn="base">
        <a:spcBef>
          <a:spcPct val="0"/>
        </a:spcBef>
        <a:spcAft>
          <a:spcPct val="0"/>
        </a:spcAft>
        <a:defRPr sz="3600" b="1">
          <a:solidFill>
            <a:schemeClr val="tx2"/>
          </a:solidFill>
          <a:latin typeface="Arial" charset="0"/>
          <a:cs typeface="Arial" charset="0"/>
        </a:defRPr>
      </a:lvl5pPr>
      <a:lvl6pPr marL="457200" algn="l" rtl="0" fontAlgn="base">
        <a:spcBef>
          <a:spcPct val="0"/>
        </a:spcBef>
        <a:spcAft>
          <a:spcPct val="0"/>
        </a:spcAft>
        <a:defRPr sz="3600" b="1">
          <a:solidFill>
            <a:schemeClr val="tx2"/>
          </a:solidFill>
          <a:latin typeface="Arial" charset="0"/>
          <a:cs typeface="Arial" charset="0"/>
        </a:defRPr>
      </a:lvl6pPr>
      <a:lvl7pPr marL="914400" algn="l" rtl="0" fontAlgn="base">
        <a:spcBef>
          <a:spcPct val="0"/>
        </a:spcBef>
        <a:spcAft>
          <a:spcPct val="0"/>
        </a:spcAft>
        <a:defRPr sz="3600" b="1">
          <a:solidFill>
            <a:schemeClr val="tx2"/>
          </a:solidFill>
          <a:latin typeface="Arial" charset="0"/>
          <a:cs typeface="Arial" charset="0"/>
        </a:defRPr>
      </a:lvl7pPr>
      <a:lvl8pPr marL="1371600" algn="l" rtl="0" fontAlgn="base">
        <a:spcBef>
          <a:spcPct val="0"/>
        </a:spcBef>
        <a:spcAft>
          <a:spcPct val="0"/>
        </a:spcAft>
        <a:defRPr sz="3600" b="1">
          <a:solidFill>
            <a:schemeClr val="tx2"/>
          </a:solidFill>
          <a:latin typeface="Arial" charset="0"/>
          <a:cs typeface="Arial" charset="0"/>
        </a:defRPr>
      </a:lvl8pPr>
      <a:lvl9pPr marL="1828800" algn="l" rtl="0" fontAlgn="base">
        <a:spcBef>
          <a:spcPct val="0"/>
        </a:spcBef>
        <a:spcAft>
          <a:spcPct val="0"/>
        </a:spcAft>
        <a:defRPr sz="3600" b="1">
          <a:solidFill>
            <a:schemeClr val="tx2"/>
          </a:solidFill>
          <a:latin typeface="Arial" charset="0"/>
          <a:cs typeface="Arial" charset="0"/>
        </a:defRPr>
      </a:lvl9pPr>
    </p:titleStyle>
    <p:body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29" name="Picture 9" descr="BG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23" name="Rectangle 3"/>
          <p:cNvSpPr>
            <a:spLocks noGrp="1" noChangeArrowheads="1"/>
          </p:cNvSpPr>
          <p:nvPr>
            <p:ph type="title"/>
          </p:nvPr>
        </p:nvSpPr>
        <p:spPr bwMode="auto">
          <a:xfrm>
            <a:off x="631825" y="692150"/>
            <a:ext cx="8424863"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sp>
        <p:nvSpPr>
          <p:cNvPr id="30724" name="Rectangle 4"/>
          <p:cNvSpPr>
            <a:spLocks noGrp="1" noChangeArrowheads="1"/>
          </p:cNvSpPr>
          <p:nvPr>
            <p:ph type="body" idx="1"/>
          </p:nvPr>
        </p:nvSpPr>
        <p:spPr bwMode="auto">
          <a:xfrm>
            <a:off x="631825" y="1628775"/>
            <a:ext cx="8424863"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0725" name="Rectangle 5"/>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en-GB" dirty="0"/>
          </a:p>
        </p:txBody>
      </p:sp>
      <p:sp>
        <p:nvSpPr>
          <p:cNvPr id="30726" name="Rectangle 6"/>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en-GB" dirty="0"/>
          </a:p>
        </p:txBody>
      </p:sp>
      <p:sp>
        <p:nvSpPr>
          <p:cNvPr id="30727" name="Rectangle 7"/>
          <p:cNvSpPr>
            <a:spLocks noGrp="1" noChangeArrowheads="1"/>
          </p:cNvSpPr>
          <p:nvPr>
            <p:ph type="sldNum" sz="quarter" idx="4"/>
          </p:nvPr>
        </p:nvSpPr>
        <p:spPr bwMode="auto">
          <a:xfrm>
            <a:off x="725805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ED89A128-D411-414C-AEC5-B01458F89877}" type="slidenum">
              <a:rPr lang="en-GB"/>
              <a:pPr/>
              <a:t>‹#›</a:t>
            </a:fld>
            <a:endParaRPr lang="en-GB"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iming>
    <p:tnLst>
      <p:par>
        <p:cTn id="1" dur="indefinite" restart="never" nodeType="tmRoot"/>
      </p:par>
    </p:tnLst>
  </p:timing>
  <p:txStyles>
    <p:titleStyle>
      <a:lvl1pPr algn="l" rtl="0" fontAlgn="base">
        <a:lnSpc>
          <a:spcPct val="90000"/>
        </a:lnSpc>
        <a:spcBef>
          <a:spcPct val="0"/>
        </a:spcBef>
        <a:spcAft>
          <a:spcPct val="0"/>
        </a:spcAft>
        <a:defRPr sz="3600" b="1">
          <a:solidFill>
            <a:schemeClr val="bg1"/>
          </a:solidFill>
          <a:latin typeface="+mj-lt"/>
          <a:ea typeface="+mj-ea"/>
          <a:cs typeface="+mj-cs"/>
        </a:defRPr>
      </a:lvl1pPr>
      <a:lvl2pPr algn="l" rtl="0" fontAlgn="base">
        <a:lnSpc>
          <a:spcPct val="90000"/>
        </a:lnSpc>
        <a:spcBef>
          <a:spcPct val="0"/>
        </a:spcBef>
        <a:spcAft>
          <a:spcPct val="0"/>
        </a:spcAft>
        <a:defRPr sz="3600" b="1">
          <a:solidFill>
            <a:schemeClr val="bg1"/>
          </a:solidFill>
          <a:latin typeface="Arial" charset="0"/>
          <a:cs typeface="Arial" charset="0"/>
        </a:defRPr>
      </a:lvl2pPr>
      <a:lvl3pPr algn="l" rtl="0" fontAlgn="base">
        <a:lnSpc>
          <a:spcPct val="90000"/>
        </a:lnSpc>
        <a:spcBef>
          <a:spcPct val="0"/>
        </a:spcBef>
        <a:spcAft>
          <a:spcPct val="0"/>
        </a:spcAft>
        <a:defRPr sz="3600" b="1">
          <a:solidFill>
            <a:schemeClr val="bg1"/>
          </a:solidFill>
          <a:latin typeface="Arial" charset="0"/>
          <a:cs typeface="Arial" charset="0"/>
        </a:defRPr>
      </a:lvl3pPr>
      <a:lvl4pPr algn="l" rtl="0" fontAlgn="base">
        <a:lnSpc>
          <a:spcPct val="90000"/>
        </a:lnSpc>
        <a:spcBef>
          <a:spcPct val="0"/>
        </a:spcBef>
        <a:spcAft>
          <a:spcPct val="0"/>
        </a:spcAft>
        <a:defRPr sz="3600" b="1">
          <a:solidFill>
            <a:schemeClr val="bg1"/>
          </a:solidFill>
          <a:latin typeface="Arial" charset="0"/>
          <a:cs typeface="Arial" charset="0"/>
        </a:defRPr>
      </a:lvl4pPr>
      <a:lvl5pPr algn="l" rtl="0" fontAlgn="base">
        <a:lnSpc>
          <a:spcPct val="90000"/>
        </a:lnSpc>
        <a:spcBef>
          <a:spcPct val="0"/>
        </a:spcBef>
        <a:spcAft>
          <a:spcPct val="0"/>
        </a:spcAft>
        <a:defRPr sz="3600" b="1">
          <a:solidFill>
            <a:schemeClr val="bg1"/>
          </a:solidFill>
          <a:latin typeface="Arial" charset="0"/>
          <a:cs typeface="Arial" charset="0"/>
        </a:defRPr>
      </a:lvl5pPr>
      <a:lvl6pPr marL="457200" algn="l" rtl="0" fontAlgn="base">
        <a:lnSpc>
          <a:spcPct val="90000"/>
        </a:lnSpc>
        <a:spcBef>
          <a:spcPct val="0"/>
        </a:spcBef>
        <a:spcAft>
          <a:spcPct val="0"/>
        </a:spcAft>
        <a:defRPr sz="3600" b="1">
          <a:solidFill>
            <a:schemeClr val="bg1"/>
          </a:solidFill>
          <a:latin typeface="Arial" charset="0"/>
          <a:cs typeface="Arial" charset="0"/>
        </a:defRPr>
      </a:lvl6pPr>
      <a:lvl7pPr marL="914400" algn="l" rtl="0" fontAlgn="base">
        <a:lnSpc>
          <a:spcPct val="90000"/>
        </a:lnSpc>
        <a:spcBef>
          <a:spcPct val="0"/>
        </a:spcBef>
        <a:spcAft>
          <a:spcPct val="0"/>
        </a:spcAft>
        <a:defRPr sz="3600" b="1">
          <a:solidFill>
            <a:schemeClr val="bg1"/>
          </a:solidFill>
          <a:latin typeface="Arial" charset="0"/>
          <a:cs typeface="Arial" charset="0"/>
        </a:defRPr>
      </a:lvl7pPr>
      <a:lvl8pPr marL="1371600" algn="l" rtl="0" fontAlgn="base">
        <a:lnSpc>
          <a:spcPct val="90000"/>
        </a:lnSpc>
        <a:spcBef>
          <a:spcPct val="0"/>
        </a:spcBef>
        <a:spcAft>
          <a:spcPct val="0"/>
        </a:spcAft>
        <a:defRPr sz="3600" b="1">
          <a:solidFill>
            <a:schemeClr val="bg1"/>
          </a:solidFill>
          <a:latin typeface="Arial" charset="0"/>
          <a:cs typeface="Arial" charset="0"/>
        </a:defRPr>
      </a:lvl8pPr>
      <a:lvl9pPr marL="1828800" algn="l" rtl="0" fontAlgn="base">
        <a:lnSpc>
          <a:spcPct val="90000"/>
        </a:lnSpc>
        <a:spcBef>
          <a:spcPct val="0"/>
        </a:spcBef>
        <a:spcAft>
          <a:spcPct val="0"/>
        </a:spcAft>
        <a:defRPr sz="3600" b="1">
          <a:solidFill>
            <a:schemeClr val="bg1"/>
          </a:solidFill>
          <a:latin typeface="Arial" charset="0"/>
          <a:cs typeface="Arial" charset="0"/>
        </a:defRPr>
      </a:lvl9pPr>
    </p:titleStyle>
    <p:bodyStyle>
      <a:lvl1pPr algn="l" rtl="0" fontAlgn="base">
        <a:lnSpc>
          <a:spcPct val="90000"/>
        </a:lnSpc>
        <a:spcBef>
          <a:spcPct val="0"/>
        </a:spcBef>
        <a:spcAft>
          <a:spcPct val="20000"/>
        </a:spcAft>
        <a:defRPr sz="3800">
          <a:solidFill>
            <a:schemeClr val="bg1"/>
          </a:solidFill>
          <a:latin typeface="+mn-lt"/>
          <a:ea typeface="+mn-ea"/>
          <a:cs typeface="+mn-cs"/>
        </a:defRPr>
      </a:lvl1pPr>
      <a:lvl2pPr marL="1588" algn="l" rtl="0" fontAlgn="base">
        <a:lnSpc>
          <a:spcPct val="90000"/>
        </a:lnSpc>
        <a:spcBef>
          <a:spcPct val="0"/>
        </a:spcBef>
        <a:spcAft>
          <a:spcPct val="20000"/>
        </a:spcAft>
        <a:defRPr sz="3600">
          <a:solidFill>
            <a:schemeClr val="bg1"/>
          </a:solidFill>
          <a:latin typeface="+mn-lt"/>
          <a:cs typeface="+mn-cs"/>
        </a:defRPr>
      </a:lvl2pPr>
      <a:lvl3pPr marL="3175" algn="l" rtl="0" fontAlgn="base">
        <a:lnSpc>
          <a:spcPct val="90000"/>
        </a:lnSpc>
        <a:spcBef>
          <a:spcPct val="0"/>
        </a:spcBef>
        <a:spcAft>
          <a:spcPct val="20000"/>
        </a:spcAft>
        <a:defRPr sz="3600">
          <a:solidFill>
            <a:schemeClr val="bg1"/>
          </a:solidFill>
          <a:latin typeface="+mn-lt"/>
          <a:cs typeface="+mn-cs"/>
        </a:defRPr>
      </a:lvl3pPr>
      <a:lvl4pPr marL="182563" indent="-177800" algn="l" rtl="0" fontAlgn="base">
        <a:lnSpc>
          <a:spcPct val="90000"/>
        </a:lnSpc>
        <a:spcBef>
          <a:spcPct val="0"/>
        </a:spcBef>
        <a:spcAft>
          <a:spcPct val="0"/>
        </a:spcAft>
        <a:buChar char="•"/>
        <a:defRPr sz="3600">
          <a:solidFill>
            <a:schemeClr val="bg1"/>
          </a:solidFill>
          <a:latin typeface="+mn-lt"/>
          <a:cs typeface="+mn-cs"/>
        </a:defRPr>
      </a:lvl4pPr>
      <a:lvl5pPr marL="542925" indent="-180975" algn="l" rtl="0" fontAlgn="base">
        <a:lnSpc>
          <a:spcPct val="90000"/>
        </a:lnSpc>
        <a:spcBef>
          <a:spcPct val="0"/>
        </a:spcBef>
        <a:spcAft>
          <a:spcPct val="0"/>
        </a:spcAft>
        <a:buChar char="•"/>
        <a:defRPr sz="3600">
          <a:solidFill>
            <a:schemeClr val="bg1"/>
          </a:solidFill>
          <a:latin typeface="+mn-lt"/>
          <a:cs typeface="+mn-cs"/>
        </a:defRPr>
      </a:lvl5pPr>
      <a:lvl6pPr marL="1000125" indent="-180975" algn="l" rtl="0" fontAlgn="base">
        <a:lnSpc>
          <a:spcPct val="90000"/>
        </a:lnSpc>
        <a:spcBef>
          <a:spcPct val="0"/>
        </a:spcBef>
        <a:spcAft>
          <a:spcPct val="0"/>
        </a:spcAft>
        <a:buChar char="•"/>
        <a:defRPr sz="3600">
          <a:solidFill>
            <a:schemeClr val="bg1"/>
          </a:solidFill>
          <a:latin typeface="+mn-lt"/>
          <a:cs typeface="+mn-cs"/>
        </a:defRPr>
      </a:lvl6pPr>
      <a:lvl7pPr marL="1457325" indent="-180975" algn="l" rtl="0" fontAlgn="base">
        <a:lnSpc>
          <a:spcPct val="90000"/>
        </a:lnSpc>
        <a:spcBef>
          <a:spcPct val="0"/>
        </a:spcBef>
        <a:spcAft>
          <a:spcPct val="0"/>
        </a:spcAft>
        <a:buChar char="•"/>
        <a:defRPr sz="3600">
          <a:solidFill>
            <a:schemeClr val="bg1"/>
          </a:solidFill>
          <a:latin typeface="+mn-lt"/>
          <a:cs typeface="+mn-cs"/>
        </a:defRPr>
      </a:lvl7pPr>
      <a:lvl8pPr marL="1914525" indent="-180975" algn="l" rtl="0" fontAlgn="base">
        <a:lnSpc>
          <a:spcPct val="90000"/>
        </a:lnSpc>
        <a:spcBef>
          <a:spcPct val="0"/>
        </a:spcBef>
        <a:spcAft>
          <a:spcPct val="0"/>
        </a:spcAft>
        <a:buChar char="•"/>
        <a:defRPr sz="3600">
          <a:solidFill>
            <a:schemeClr val="bg1"/>
          </a:solidFill>
          <a:latin typeface="+mn-lt"/>
          <a:cs typeface="+mn-cs"/>
        </a:defRPr>
      </a:lvl8pPr>
      <a:lvl9pPr marL="2371725" indent="-180975" algn="l" rtl="0" fontAlgn="base">
        <a:lnSpc>
          <a:spcPct val="90000"/>
        </a:lnSpc>
        <a:spcBef>
          <a:spcPct val="0"/>
        </a:spcBef>
        <a:spcAft>
          <a:spcPct val="0"/>
        </a:spcAft>
        <a:buChar char="•"/>
        <a:defRPr sz="3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sportenglandclubleaders.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6"/>
          <p:cNvSpPr>
            <a:spLocks noGrp="1" noChangeArrowheads="1"/>
          </p:cNvSpPr>
          <p:nvPr>
            <p:ph type="ctrTitle"/>
          </p:nvPr>
        </p:nvSpPr>
        <p:spPr/>
        <p:txBody>
          <a:bodyPr/>
          <a:lstStyle/>
          <a:p>
            <a:r>
              <a:rPr lang="en-GB" dirty="0" smtClean="0"/>
              <a:t>Leicestershire – April 2013</a:t>
            </a:r>
            <a:endParaRPr lang="en-GB" dirty="0"/>
          </a:p>
        </p:txBody>
      </p:sp>
      <p:sp>
        <p:nvSpPr>
          <p:cNvPr id="51207" name="Rectangle 7"/>
          <p:cNvSpPr>
            <a:spLocks noGrp="1" noChangeArrowheads="1"/>
          </p:cNvSpPr>
          <p:nvPr>
            <p:ph type="subTitle" idx="1"/>
          </p:nvPr>
        </p:nvSpPr>
        <p:spPr>
          <a:noFill/>
        </p:spPr>
        <p:txBody>
          <a:bodyPr/>
          <a:lstStyle/>
          <a:p>
            <a:r>
              <a:rPr lang="en-GB" dirty="0" smtClean="0"/>
              <a:t>Local Area Club &amp; Volunteer Forums</a:t>
            </a:r>
            <a:endParaRPr lang="en-GB"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dirty="0" smtClean="0"/>
              <a:t>Content</a:t>
            </a:r>
            <a:endParaRPr lang="en-GB" dirty="0"/>
          </a:p>
        </p:txBody>
      </p:sp>
      <p:sp>
        <p:nvSpPr>
          <p:cNvPr id="104451" name="Rectangle 3"/>
          <p:cNvSpPr>
            <a:spLocks noGrp="1" noChangeArrowheads="1"/>
          </p:cNvSpPr>
          <p:nvPr>
            <p:ph type="body" idx="1"/>
          </p:nvPr>
        </p:nvSpPr>
        <p:spPr/>
        <p:txBody>
          <a:bodyPr/>
          <a:lstStyle/>
          <a:p>
            <a:pPr lvl="4"/>
            <a:r>
              <a:rPr lang="en-GB" dirty="0" smtClean="0">
                <a:solidFill>
                  <a:schemeClr val="accent1"/>
                </a:solidFill>
              </a:rPr>
              <a:t>Club Leaders</a:t>
            </a:r>
          </a:p>
          <a:p>
            <a:pPr lvl="5"/>
            <a:r>
              <a:rPr lang="en-GB" dirty="0"/>
              <a:t>What is on offer</a:t>
            </a:r>
          </a:p>
          <a:p>
            <a:pPr lvl="5"/>
            <a:r>
              <a:rPr lang="en-GB" dirty="0" smtClean="0"/>
              <a:t>How the programme can support you and your venue</a:t>
            </a:r>
          </a:p>
          <a:p>
            <a:pPr lvl="5"/>
            <a:endParaRPr lang="en-GB" dirty="0"/>
          </a:p>
          <a:p>
            <a:pPr marL="184150" lvl="5"/>
            <a:r>
              <a:rPr lang="en-GB" dirty="0" smtClean="0">
                <a:solidFill>
                  <a:schemeClr val="accent1"/>
                </a:solidFill>
              </a:rPr>
              <a:t>Promotion of your Tennis Venue</a:t>
            </a:r>
          </a:p>
          <a:p>
            <a:pPr marL="641350" lvl="6"/>
            <a:r>
              <a:rPr lang="en-GB" dirty="0" smtClean="0"/>
              <a:t>What support do you need and how can we help?</a:t>
            </a:r>
          </a:p>
          <a:p>
            <a:pPr marL="463550" lvl="5" indent="0">
              <a:buNone/>
            </a:pPr>
            <a:endParaRPr lang="en-GB" dirty="0" smtClean="0"/>
          </a:p>
          <a:p>
            <a:pPr lvl="4"/>
            <a:r>
              <a:rPr lang="en-GB" dirty="0" smtClean="0">
                <a:solidFill>
                  <a:schemeClr val="accent1"/>
                </a:solidFill>
              </a:rPr>
              <a:t>Safeguarding and Equality, Diversity and Inclusion Updates</a:t>
            </a:r>
          </a:p>
          <a:p>
            <a:pPr lvl="5"/>
            <a:r>
              <a:rPr lang="en-GB" dirty="0" smtClean="0"/>
              <a:t>New training, who is it for, how to safely recruit a coach</a:t>
            </a:r>
          </a:p>
          <a:p>
            <a:pPr marL="177800" lvl="5"/>
            <a:endParaRPr lang="en-GB" dirty="0" smtClean="0"/>
          </a:p>
          <a:p>
            <a:pPr marL="6350" lvl="4" indent="0">
              <a:buNone/>
            </a:pPr>
            <a:endParaRPr lang="en-GB" dirty="0"/>
          </a:p>
          <a:p>
            <a:pPr lvl="4"/>
            <a:endParaRPr lang="en-GB" dirty="0"/>
          </a:p>
          <a:p>
            <a:pPr lvl="4">
              <a:buFontTx/>
              <a:buNone/>
            </a:pPr>
            <a:endParaRPr lang="en-GB"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GB" dirty="0" smtClean="0"/>
              <a:t>Club Leaders</a:t>
            </a:r>
            <a:endParaRPr lang="en-GB" dirty="0"/>
          </a:p>
        </p:txBody>
      </p:sp>
      <p:sp>
        <p:nvSpPr>
          <p:cNvPr id="4099" name="Rectangle 3"/>
          <p:cNvSpPr>
            <a:spLocks noGrp="1" noChangeArrowheads="1"/>
          </p:cNvSpPr>
          <p:nvPr>
            <p:ph type="body" idx="1"/>
          </p:nvPr>
        </p:nvSpPr>
        <p:spPr/>
        <p:txBody>
          <a:bodyPr/>
          <a:lstStyle/>
          <a:p>
            <a:r>
              <a:rPr lang="en-GB" dirty="0"/>
              <a:t>What is Club Leaders? </a:t>
            </a:r>
            <a:endParaRPr lang="en-GB" b="0" dirty="0"/>
          </a:p>
          <a:p>
            <a:pPr marL="342900" indent="-342900">
              <a:buFont typeface="Arial" pitchFamily="34" charset="0"/>
              <a:buChar char="•"/>
            </a:pPr>
            <a:r>
              <a:rPr lang="en-GB" b="0" dirty="0" smtClean="0">
                <a:solidFill>
                  <a:schemeClr val="tx1"/>
                </a:solidFill>
              </a:rPr>
              <a:t>Part </a:t>
            </a:r>
            <a:r>
              <a:rPr lang="en-GB" b="0" dirty="0">
                <a:solidFill>
                  <a:schemeClr val="tx1"/>
                </a:solidFill>
              </a:rPr>
              <a:t>of the </a:t>
            </a:r>
            <a:r>
              <a:rPr lang="en-GB" i="1" dirty="0">
                <a:solidFill>
                  <a:schemeClr val="tx1"/>
                </a:solidFill>
              </a:rPr>
              <a:t>Places People Play </a:t>
            </a:r>
            <a:r>
              <a:rPr lang="en-GB" b="0" dirty="0">
                <a:solidFill>
                  <a:schemeClr val="tx1"/>
                </a:solidFill>
              </a:rPr>
              <a:t>Olympic and Paralympic legacy programme </a:t>
            </a:r>
          </a:p>
          <a:p>
            <a:pPr marL="342900" indent="-342900">
              <a:buFont typeface="Arial" pitchFamily="34" charset="0"/>
              <a:buChar char="•"/>
            </a:pPr>
            <a:r>
              <a:rPr lang="en-GB" b="0" dirty="0" smtClean="0">
                <a:solidFill>
                  <a:schemeClr val="tx1"/>
                </a:solidFill>
              </a:rPr>
              <a:t>Uniquely </a:t>
            </a:r>
            <a:r>
              <a:rPr lang="en-GB" b="0" dirty="0">
                <a:solidFill>
                  <a:schemeClr val="tx1"/>
                </a:solidFill>
              </a:rPr>
              <a:t>focused on the </a:t>
            </a:r>
            <a:r>
              <a:rPr lang="en-GB" i="1" dirty="0">
                <a:solidFill>
                  <a:schemeClr val="tx1"/>
                </a:solidFill>
              </a:rPr>
              <a:t>business </a:t>
            </a:r>
            <a:r>
              <a:rPr lang="en-GB" b="0" dirty="0">
                <a:solidFill>
                  <a:schemeClr val="tx1"/>
                </a:solidFill>
              </a:rPr>
              <a:t>aspects of club management </a:t>
            </a:r>
          </a:p>
          <a:p>
            <a:pPr marL="342900" indent="-342900">
              <a:buFont typeface="Arial" pitchFamily="34" charset="0"/>
              <a:buChar char="•"/>
            </a:pPr>
            <a:r>
              <a:rPr lang="en-GB" b="0" dirty="0" smtClean="0">
                <a:solidFill>
                  <a:schemeClr val="tx1"/>
                </a:solidFill>
              </a:rPr>
              <a:t>Tailored </a:t>
            </a:r>
            <a:r>
              <a:rPr lang="en-GB" b="0" dirty="0">
                <a:solidFill>
                  <a:schemeClr val="tx1"/>
                </a:solidFill>
              </a:rPr>
              <a:t>for </a:t>
            </a:r>
            <a:r>
              <a:rPr lang="en-GB" i="1" dirty="0">
                <a:solidFill>
                  <a:schemeClr val="tx1"/>
                </a:solidFill>
              </a:rPr>
              <a:t>sports </a:t>
            </a:r>
            <a:r>
              <a:rPr lang="en-GB" b="0" dirty="0">
                <a:solidFill>
                  <a:schemeClr val="tx1"/>
                </a:solidFill>
              </a:rPr>
              <a:t>clubs </a:t>
            </a:r>
          </a:p>
          <a:p>
            <a:pPr marL="342900" indent="-342900">
              <a:buFont typeface="Arial" pitchFamily="34" charset="0"/>
              <a:buChar char="•"/>
            </a:pPr>
            <a:r>
              <a:rPr lang="en-GB" b="0" dirty="0" smtClean="0">
                <a:solidFill>
                  <a:schemeClr val="tx1"/>
                </a:solidFill>
              </a:rPr>
              <a:t>Working </a:t>
            </a:r>
            <a:r>
              <a:rPr lang="en-GB" b="0" dirty="0">
                <a:solidFill>
                  <a:schemeClr val="tx1"/>
                </a:solidFill>
              </a:rPr>
              <a:t>to provide better business skills for </a:t>
            </a:r>
            <a:r>
              <a:rPr lang="en-GB" i="1" dirty="0">
                <a:solidFill>
                  <a:schemeClr val="tx1"/>
                </a:solidFill>
              </a:rPr>
              <a:t>club leaders </a:t>
            </a:r>
            <a:endParaRPr lang="en-GB" b="0" dirty="0">
              <a:solidFill>
                <a:schemeClr val="tx1"/>
              </a:solidFill>
            </a:endParaRPr>
          </a:p>
          <a:p>
            <a:pPr marL="342900" indent="-342900">
              <a:buFont typeface="Arial" pitchFamily="34" charset="0"/>
              <a:buChar char="•"/>
            </a:pPr>
            <a:r>
              <a:rPr lang="en-GB" b="0" dirty="0" smtClean="0">
                <a:solidFill>
                  <a:schemeClr val="tx1"/>
                </a:solidFill>
              </a:rPr>
              <a:t>A </a:t>
            </a:r>
            <a:r>
              <a:rPr lang="en-GB" i="1" dirty="0">
                <a:solidFill>
                  <a:schemeClr val="tx1"/>
                </a:solidFill>
              </a:rPr>
              <a:t>national </a:t>
            </a:r>
            <a:r>
              <a:rPr lang="en-GB" b="0" dirty="0">
                <a:solidFill>
                  <a:schemeClr val="tx1"/>
                </a:solidFill>
              </a:rPr>
              <a:t>programme </a:t>
            </a:r>
          </a:p>
          <a:p>
            <a:pPr marL="342900" indent="-342900">
              <a:buFont typeface="Arial" pitchFamily="34" charset="0"/>
              <a:buChar char="•"/>
            </a:pPr>
            <a:r>
              <a:rPr lang="en-GB" b="0" dirty="0" smtClean="0">
                <a:solidFill>
                  <a:schemeClr val="tx1"/>
                </a:solidFill>
              </a:rPr>
              <a:t>Available </a:t>
            </a:r>
            <a:r>
              <a:rPr lang="en-GB" b="0" dirty="0">
                <a:solidFill>
                  <a:schemeClr val="tx1"/>
                </a:solidFill>
              </a:rPr>
              <a:t>to </a:t>
            </a:r>
            <a:r>
              <a:rPr lang="en-GB" i="1" dirty="0">
                <a:solidFill>
                  <a:schemeClr val="tx1"/>
                </a:solidFill>
              </a:rPr>
              <a:t>all </a:t>
            </a:r>
            <a:r>
              <a:rPr lang="en-GB" b="0" dirty="0">
                <a:solidFill>
                  <a:schemeClr val="tx1"/>
                </a:solidFill>
              </a:rPr>
              <a:t>clubs </a:t>
            </a:r>
          </a:p>
          <a:p>
            <a:pPr marL="342900" indent="-342900">
              <a:buFont typeface="Arial" pitchFamily="34" charset="0"/>
              <a:buChar char="•"/>
            </a:pPr>
            <a:r>
              <a:rPr lang="en-GB" b="0" dirty="0" smtClean="0">
                <a:solidFill>
                  <a:schemeClr val="tx1"/>
                </a:solidFill>
              </a:rPr>
              <a:t>It’s </a:t>
            </a:r>
            <a:r>
              <a:rPr lang="en-GB" b="0" dirty="0">
                <a:solidFill>
                  <a:schemeClr val="tx1"/>
                </a:solidFill>
              </a:rPr>
              <a:t>all </a:t>
            </a:r>
            <a:r>
              <a:rPr lang="en-GB" dirty="0">
                <a:solidFill>
                  <a:schemeClr val="tx1"/>
                </a:solidFill>
              </a:rPr>
              <a:t>FREE! </a:t>
            </a:r>
            <a:endParaRPr lang="en-GB" b="0" dirty="0">
              <a:solidFill>
                <a:schemeClr val="tx1"/>
              </a:solidFill>
            </a:endParaRPr>
          </a:p>
          <a:p>
            <a:pPr marL="460375" lvl="2" indent="-457200">
              <a:buFont typeface="Arial" pitchFamily="34" charset="0"/>
              <a:buChar char="•"/>
            </a:pPr>
            <a:endParaRPr lang="en-GB" sz="2800" dirty="0"/>
          </a:p>
        </p:txBody>
      </p:sp>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064" y="4834840"/>
            <a:ext cx="2576289" cy="1838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064" y="4869160"/>
            <a:ext cx="2576289" cy="1838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394" name="Rectangle 2"/>
          <p:cNvSpPr>
            <a:spLocks noGrp="1" noChangeArrowheads="1"/>
          </p:cNvSpPr>
          <p:nvPr>
            <p:ph type="title"/>
          </p:nvPr>
        </p:nvSpPr>
        <p:spPr/>
        <p:txBody>
          <a:bodyPr/>
          <a:lstStyle/>
          <a:p>
            <a:r>
              <a:rPr lang="en-GB" dirty="0" smtClean="0"/>
              <a:t>Club Leaders</a:t>
            </a:r>
            <a:endParaRPr lang="en-GB" dirty="0"/>
          </a:p>
        </p:txBody>
      </p:sp>
      <p:sp>
        <p:nvSpPr>
          <p:cNvPr id="59395" name="Rectangle 3"/>
          <p:cNvSpPr>
            <a:spLocks noGrp="1" noChangeArrowheads="1"/>
          </p:cNvSpPr>
          <p:nvPr>
            <p:ph type="body" idx="1"/>
          </p:nvPr>
        </p:nvSpPr>
        <p:spPr/>
        <p:txBody>
          <a:bodyPr/>
          <a:lstStyle/>
          <a:p>
            <a:r>
              <a:rPr lang="en-GB" dirty="0" smtClean="0"/>
              <a:t>What support is available? </a:t>
            </a:r>
          </a:p>
          <a:p>
            <a:r>
              <a:rPr lang="en-GB" b="0" dirty="0" smtClean="0">
                <a:solidFill>
                  <a:schemeClr val="tx1"/>
                </a:solidFill>
              </a:rPr>
              <a:t>Training </a:t>
            </a:r>
            <a:r>
              <a:rPr lang="en-GB" b="0" dirty="0">
                <a:solidFill>
                  <a:schemeClr val="tx1"/>
                </a:solidFill>
              </a:rPr>
              <a:t>and support is being delivered by PwC, who are working with Sport England to bring their knowledge and experience in this area to the programme, </a:t>
            </a:r>
            <a:r>
              <a:rPr lang="en-GB" b="0" dirty="0" smtClean="0">
                <a:solidFill>
                  <a:schemeClr val="tx1"/>
                </a:solidFill>
              </a:rPr>
              <a:t>via: </a:t>
            </a:r>
            <a:endParaRPr lang="en-GB" b="0" dirty="0">
              <a:solidFill>
                <a:schemeClr val="tx1"/>
              </a:solidFill>
            </a:endParaRPr>
          </a:p>
          <a:p>
            <a:pPr marL="342900" indent="-342900">
              <a:buFont typeface="Arial" pitchFamily="34" charset="0"/>
              <a:buChar char="•"/>
            </a:pPr>
            <a:r>
              <a:rPr lang="en-GB" b="0" dirty="0">
                <a:solidFill>
                  <a:schemeClr val="tx1"/>
                </a:solidFill>
              </a:rPr>
              <a:t>A dynamic Club Leaders website with e-learning modules, downloadable toolkits and templates, and discussion forums </a:t>
            </a:r>
          </a:p>
          <a:p>
            <a:pPr marL="342900" indent="-342900">
              <a:buFont typeface="Arial" pitchFamily="34" charset="0"/>
              <a:buChar char="•"/>
            </a:pPr>
            <a:r>
              <a:rPr lang="en-GB" b="0" dirty="0">
                <a:solidFill>
                  <a:schemeClr val="tx1"/>
                </a:solidFill>
              </a:rPr>
              <a:t>Face to face seminars led by subject matter experts across the country </a:t>
            </a:r>
          </a:p>
          <a:p>
            <a:pPr marL="342900" indent="-342900">
              <a:buFont typeface="Arial" pitchFamily="34" charset="0"/>
              <a:buChar char="•"/>
            </a:pPr>
            <a:r>
              <a:rPr lang="en-GB" b="0" dirty="0">
                <a:solidFill>
                  <a:schemeClr val="tx1"/>
                </a:solidFill>
              </a:rPr>
              <a:t>One-to-one mentoring to focus on </a:t>
            </a:r>
            <a:r>
              <a:rPr lang="en-GB" b="0" dirty="0" smtClean="0">
                <a:solidFill>
                  <a:schemeClr val="tx1"/>
                </a:solidFill>
              </a:rPr>
              <a:t>those clubs </a:t>
            </a:r>
            <a:r>
              <a:rPr lang="en-GB" b="0" dirty="0">
                <a:solidFill>
                  <a:schemeClr val="tx1"/>
                </a:solidFill>
              </a:rPr>
              <a:t>most in need to get them on the right track. </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Club Leaders	</a:t>
            </a:r>
            <a:endParaRPr lang="en-GB" dirty="0"/>
          </a:p>
        </p:txBody>
      </p:sp>
      <p:sp>
        <p:nvSpPr>
          <p:cNvPr id="3" name="Content Placeholder 2"/>
          <p:cNvSpPr>
            <a:spLocks noGrp="1"/>
          </p:cNvSpPr>
          <p:nvPr>
            <p:ph idx="1"/>
          </p:nvPr>
        </p:nvSpPr>
        <p:spPr/>
        <p:txBody>
          <a:bodyPr/>
          <a:lstStyle/>
          <a:p>
            <a:r>
              <a:rPr lang="en-GB" dirty="0" smtClean="0"/>
              <a:t>How to find out more</a:t>
            </a:r>
          </a:p>
          <a:p>
            <a:pPr marL="342900" indent="-342900">
              <a:buFont typeface="Arial" pitchFamily="34" charset="0"/>
              <a:buChar char="•"/>
            </a:pPr>
            <a:r>
              <a:rPr lang="en-GB" b="0" dirty="0" smtClean="0">
                <a:solidFill>
                  <a:schemeClr val="tx1"/>
                </a:solidFill>
              </a:rPr>
              <a:t>Visit the Club Leaders website at: </a:t>
            </a:r>
            <a:r>
              <a:rPr lang="en-GB" b="0" dirty="0" smtClean="0">
                <a:solidFill>
                  <a:schemeClr val="tx1"/>
                </a:solidFill>
                <a:hlinkClick r:id="rId3"/>
              </a:rPr>
              <a:t>www.sportenglandclubleaders.com</a:t>
            </a:r>
            <a:endParaRPr lang="en-GB" b="0" dirty="0" smtClean="0">
              <a:solidFill>
                <a:schemeClr val="tx1"/>
              </a:solidFill>
            </a:endParaRPr>
          </a:p>
          <a:p>
            <a:pPr marL="342900" indent="-342900">
              <a:buFont typeface="Arial" pitchFamily="34" charset="0"/>
              <a:buChar char="•"/>
            </a:pPr>
            <a:endParaRPr lang="en-GB" b="0" dirty="0">
              <a:solidFill>
                <a:schemeClr val="tx1"/>
              </a:solidFill>
            </a:endParaRPr>
          </a:p>
        </p:txBody>
      </p:sp>
      <p:pic>
        <p:nvPicPr>
          <p:cNvPr id="522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4648" y="2636912"/>
            <a:ext cx="5738664" cy="3586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2849273"/>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Club Leaders</a:t>
            </a:r>
            <a:endParaRPr lang="en-GB" dirty="0"/>
          </a:p>
        </p:txBody>
      </p:sp>
      <p:sp>
        <p:nvSpPr>
          <p:cNvPr id="3" name="Content Placeholder 2"/>
          <p:cNvSpPr>
            <a:spLocks noGrp="1"/>
          </p:cNvSpPr>
          <p:nvPr>
            <p:ph idx="1"/>
          </p:nvPr>
        </p:nvSpPr>
        <p:spPr/>
        <p:txBody>
          <a:bodyPr/>
          <a:lstStyle/>
          <a:p>
            <a:endParaRPr lang="en-GB" dirty="0"/>
          </a:p>
        </p:txBody>
      </p:sp>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568" y="1332106"/>
            <a:ext cx="7776864" cy="4860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921446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Club Leaders</a:t>
            </a:r>
            <a:endParaRPr lang="en-GB" dirty="0"/>
          </a:p>
        </p:txBody>
      </p:sp>
      <p:sp>
        <p:nvSpPr>
          <p:cNvPr id="3" name="Content Placeholder 2"/>
          <p:cNvSpPr>
            <a:spLocks noGrp="1"/>
          </p:cNvSpPr>
          <p:nvPr>
            <p:ph idx="1"/>
          </p:nvPr>
        </p:nvSpPr>
        <p:spPr/>
        <p:txBody>
          <a:bodyPr/>
          <a:lstStyle/>
          <a:p>
            <a:endParaRPr lang="en-GB" dirty="0"/>
          </a:p>
        </p:txBody>
      </p:sp>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348" y="1340768"/>
            <a:ext cx="7689304" cy="4805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83868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Club Leaders</a:t>
            </a:r>
            <a:endParaRPr lang="en-GB" dirty="0"/>
          </a:p>
        </p:txBody>
      </p:sp>
      <p:sp>
        <p:nvSpPr>
          <p:cNvPr id="3" name="Content Placeholder 2"/>
          <p:cNvSpPr>
            <a:spLocks noGrp="1"/>
          </p:cNvSpPr>
          <p:nvPr>
            <p:ph idx="1"/>
          </p:nvPr>
        </p:nvSpPr>
        <p:spPr/>
        <p:txBody>
          <a:bodyPr/>
          <a:lstStyle/>
          <a:p>
            <a:r>
              <a:rPr lang="en-GB" dirty="0" smtClean="0"/>
              <a:t>How to get involved</a:t>
            </a:r>
          </a:p>
          <a:p>
            <a:pPr marL="342900" indent="-342900">
              <a:buFont typeface="Arial" pitchFamily="34" charset="0"/>
              <a:buChar char="•"/>
            </a:pPr>
            <a:r>
              <a:rPr lang="en-GB" b="0" dirty="0" smtClean="0">
                <a:solidFill>
                  <a:schemeClr val="tx1"/>
                </a:solidFill>
              </a:rPr>
              <a:t>Register on the Club Leaders website</a:t>
            </a:r>
          </a:p>
          <a:p>
            <a:pPr marL="342900" indent="-342900">
              <a:buFont typeface="Arial" pitchFamily="34" charset="0"/>
              <a:buChar char="•"/>
            </a:pPr>
            <a:r>
              <a:rPr lang="en-GB" b="0" dirty="0" smtClean="0">
                <a:solidFill>
                  <a:schemeClr val="tx1"/>
                </a:solidFill>
              </a:rPr>
              <a:t>Receive monthly emails on support available, updates etc.</a:t>
            </a:r>
          </a:p>
          <a:p>
            <a:pPr marL="342900" indent="-342900">
              <a:buFont typeface="Arial" pitchFamily="34" charset="0"/>
              <a:buChar char="•"/>
            </a:pPr>
            <a:r>
              <a:rPr lang="en-GB" b="0" dirty="0" smtClean="0">
                <a:solidFill>
                  <a:schemeClr val="tx1"/>
                </a:solidFill>
              </a:rPr>
              <a:t>Expression of interest for mentoring (two tennis clubs already receiving mentoring – one nominated by NGB, one self nominated)</a:t>
            </a:r>
          </a:p>
          <a:p>
            <a:pPr marL="342900" indent="-342900">
              <a:buFont typeface="Arial" pitchFamily="34" charset="0"/>
              <a:buChar char="•"/>
            </a:pPr>
            <a:r>
              <a:rPr lang="en-GB" b="0" dirty="0" smtClean="0">
                <a:solidFill>
                  <a:schemeClr val="tx1"/>
                </a:solidFill>
              </a:rPr>
              <a:t>Organising seminars with other local clubs</a:t>
            </a:r>
          </a:p>
          <a:p>
            <a:pPr marL="342900" indent="-342900">
              <a:buFont typeface="Arial" pitchFamily="34" charset="0"/>
              <a:buChar char="•"/>
            </a:pPr>
            <a:endParaRPr lang="en-GB" b="0" dirty="0">
              <a:solidFill>
                <a:schemeClr val="tx1"/>
              </a:solidFill>
            </a:endParaRPr>
          </a:p>
          <a:p>
            <a:pPr marL="342900" indent="-342900">
              <a:buFont typeface="Arial" pitchFamily="34" charset="0"/>
              <a:buChar char="•"/>
            </a:pPr>
            <a:r>
              <a:rPr lang="en-GB" b="0" dirty="0" smtClean="0">
                <a:solidFill>
                  <a:schemeClr val="tx1"/>
                </a:solidFill>
              </a:rPr>
              <a:t>Any questions about the Club Leaders programme?</a:t>
            </a:r>
          </a:p>
          <a:p>
            <a:pPr marL="342900" indent="-342900">
              <a:buFont typeface="Arial" pitchFamily="34" charset="0"/>
              <a:buChar char="•"/>
            </a:pPr>
            <a:endParaRPr lang="en-GB" b="0" dirty="0">
              <a:solidFill>
                <a:schemeClr val="tx1"/>
              </a:solidFill>
            </a:endParaRPr>
          </a:p>
        </p:txBody>
      </p:sp>
    </p:spTree>
    <p:extLst>
      <p:ext uri="{BB962C8B-B14F-4D97-AF65-F5344CB8AC3E}">
        <p14:creationId xmlns:p14="http://schemas.microsoft.com/office/powerpoint/2010/main" val="295574300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Promoting Your Tennis Venue</a:t>
            </a:r>
            <a:endParaRPr lang="en-GB" dirty="0"/>
          </a:p>
        </p:txBody>
      </p:sp>
      <p:sp>
        <p:nvSpPr>
          <p:cNvPr id="3" name="Content Placeholder 2"/>
          <p:cNvSpPr>
            <a:spLocks noGrp="1"/>
          </p:cNvSpPr>
          <p:nvPr>
            <p:ph idx="1"/>
          </p:nvPr>
        </p:nvSpPr>
        <p:spPr/>
        <p:txBody>
          <a:bodyPr/>
          <a:lstStyle/>
          <a:p>
            <a:r>
              <a:rPr lang="en-GB" dirty="0" smtClean="0"/>
              <a:t>We want to help you to promote your venue to increase membership and participation.</a:t>
            </a:r>
          </a:p>
          <a:p>
            <a:endParaRPr lang="en-GB" dirty="0"/>
          </a:p>
          <a:p>
            <a:r>
              <a:rPr lang="en-GB" b="0" dirty="0" smtClean="0"/>
              <a:t>What can the LTA help you with to better promote your venue?</a:t>
            </a:r>
          </a:p>
          <a:p>
            <a:pPr marL="342900" indent="-342900">
              <a:buFont typeface="Arial" pitchFamily="34" charset="0"/>
              <a:buChar char="•"/>
            </a:pPr>
            <a:r>
              <a:rPr lang="en-GB" b="0" dirty="0" smtClean="0">
                <a:solidFill>
                  <a:schemeClr val="tx1"/>
                </a:solidFill>
              </a:rPr>
              <a:t>Promotional materials</a:t>
            </a:r>
          </a:p>
          <a:p>
            <a:pPr marL="342900" indent="-342900">
              <a:buFont typeface="Arial" pitchFamily="34" charset="0"/>
              <a:buChar char="•"/>
            </a:pPr>
            <a:r>
              <a:rPr lang="en-GB" b="0" dirty="0" smtClean="0">
                <a:solidFill>
                  <a:schemeClr val="tx1"/>
                </a:solidFill>
              </a:rPr>
              <a:t>Marketing strategies</a:t>
            </a:r>
          </a:p>
          <a:p>
            <a:pPr marL="342900" indent="-342900">
              <a:buFont typeface="Arial" pitchFamily="34" charset="0"/>
              <a:buChar char="•"/>
            </a:pPr>
            <a:r>
              <a:rPr lang="en-GB" b="0" dirty="0" smtClean="0">
                <a:solidFill>
                  <a:schemeClr val="tx1"/>
                </a:solidFill>
              </a:rPr>
              <a:t>Resources (online tool kits, physical resources)</a:t>
            </a:r>
          </a:p>
          <a:p>
            <a:pPr marL="342900" indent="-342900">
              <a:buFont typeface="Arial" pitchFamily="34" charset="0"/>
              <a:buChar char="•"/>
            </a:pPr>
            <a:r>
              <a:rPr lang="en-GB" b="0" dirty="0" smtClean="0">
                <a:solidFill>
                  <a:schemeClr val="tx1"/>
                </a:solidFill>
              </a:rPr>
              <a:t>Anything else?</a:t>
            </a:r>
          </a:p>
          <a:p>
            <a:pPr marL="342900" indent="-342900">
              <a:buFont typeface="Arial" pitchFamily="34" charset="0"/>
              <a:buChar char="•"/>
            </a:pPr>
            <a:endParaRPr lang="en-GB" b="0" dirty="0">
              <a:solidFill>
                <a:schemeClr val="tx1"/>
              </a:solidFill>
            </a:endParaRPr>
          </a:p>
          <a:p>
            <a:pPr marL="342900" indent="-342900">
              <a:buFont typeface="Arial" pitchFamily="34" charset="0"/>
              <a:buChar char="•"/>
            </a:pPr>
            <a:r>
              <a:rPr lang="en-GB" b="0" dirty="0" smtClean="0">
                <a:solidFill>
                  <a:schemeClr val="tx1"/>
                </a:solidFill>
              </a:rPr>
              <a:t>Please use the next 10 minutes to discuss with others before feeding back.</a:t>
            </a:r>
            <a:endParaRPr lang="en-GB" b="0" dirty="0">
              <a:solidFill>
                <a:schemeClr val="tx1"/>
              </a:solidFill>
            </a:endParaRPr>
          </a:p>
        </p:txBody>
      </p:sp>
    </p:spTree>
    <p:extLst>
      <p:ext uri="{BB962C8B-B14F-4D97-AF65-F5344CB8AC3E}">
        <p14:creationId xmlns:p14="http://schemas.microsoft.com/office/powerpoint/2010/main" val="4098473045"/>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Safety and Well-being in Tennis</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0440" y="2897424"/>
            <a:ext cx="2985120" cy="3980160"/>
          </a:xfrm>
          <a:prstGeom prst="rect">
            <a:avLst/>
          </a:prstGeom>
        </p:spPr>
      </p:pic>
      <p:sp>
        <p:nvSpPr>
          <p:cNvPr id="3" name="Content Placeholder 2"/>
          <p:cNvSpPr>
            <a:spLocks noGrp="1"/>
          </p:cNvSpPr>
          <p:nvPr>
            <p:ph idx="1"/>
          </p:nvPr>
        </p:nvSpPr>
        <p:spPr/>
        <p:txBody>
          <a:bodyPr/>
          <a:lstStyle/>
          <a:p>
            <a:r>
              <a:rPr lang="en-GB" dirty="0" smtClean="0"/>
              <a:t>Policy Update </a:t>
            </a:r>
          </a:p>
          <a:p>
            <a:pPr marL="342900" indent="-342900">
              <a:buFont typeface="Arial" pitchFamily="34" charset="0"/>
              <a:buChar char="•"/>
            </a:pPr>
            <a:r>
              <a:rPr lang="en-GB" b="0" dirty="0" smtClean="0">
                <a:solidFill>
                  <a:schemeClr val="tx1"/>
                </a:solidFill>
              </a:rPr>
              <a:t>Safeguarding Children and Young People Policy</a:t>
            </a:r>
          </a:p>
          <a:p>
            <a:pPr marL="342900" indent="-342900">
              <a:buFont typeface="Arial" pitchFamily="34" charset="0"/>
              <a:buChar char="•"/>
            </a:pPr>
            <a:r>
              <a:rPr lang="en-GB" b="0" dirty="0" smtClean="0">
                <a:solidFill>
                  <a:schemeClr val="tx1"/>
                </a:solidFill>
              </a:rPr>
              <a:t>Safeguarding Adults Policy</a:t>
            </a:r>
          </a:p>
          <a:p>
            <a:pPr marL="342900" indent="-342900">
              <a:buFont typeface="Arial" pitchFamily="34" charset="0"/>
              <a:buChar char="•"/>
            </a:pPr>
            <a:r>
              <a:rPr lang="en-GB" b="0" dirty="0" smtClean="0">
                <a:solidFill>
                  <a:schemeClr val="tx1"/>
                </a:solidFill>
              </a:rPr>
              <a:t>Three tiered approach:</a:t>
            </a:r>
          </a:p>
          <a:p>
            <a:pPr marL="342900" indent="-342900">
              <a:buFont typeface="Arial" pitchFamily="34" charset="0"/>
              <a:buChar char="•"/>
            </a:pPr>
            <a:endParaRPr lang="en-GB" b="0" dirty="0">
              <a:solidFill>
                <a:schemeClr val="tx1"/>
              </a:solidFill>
            </a:endParaRPr>
          </a:p>
        </p:txBody>
      </p:sp>
    </p:spTree>
    <p:extLst>
      <p:ext uri="{BB962C8B-B14F-4D97-AF65-F5344CB8AC3E}">
        <p14:creationId xmlns:p14="http://schemas.microsoft.com/office/powerpoint/2010/main" val="2843822808"/>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Safety and Well-Being Three Tiers</a:t>
            </a:r>
            <a:endParaRPr lang="en-GB" dirty="0"/>
          </a:p>
        </p:txBody>
      </p:sp>
      <p:sp>
        <p:nvSpPr>
          <p:cNvPr id="3" name="Content Placeholder 2"/>
          <p:cNvSpPr>
            <a:spLocks noGrp="1"/>
          </p:cNvSpPr>
          <p:nvPr>
            <p:ph idx="1"/>
          </p:nvPr>
        </p:nvSpPr>
        <p:spPr/>
        <p:txBody>
          <a:bodyPr/>
          <a:lstStyle/>
          <a:p>
            <a:pPr marL="457200" indent="-457200">
              <a:buAutoNum type="arabicPeriod"/>
            </a:pPr>
            <a:endParaRPr lang="en-GB" b="0" dirty="0" smtClean="0"/>
          </a:p>
          <a:p>
            <a:pPr marL="457200" indent="-457200">
              <a:buAutoNum type="arabicPeriod"/>
            </a:pPr>
            <a:r>
              <a:rPr lang="en-GB" b="0" dirty="0" smtClean="0"/>
              <a:t>Early </a:t>
            </a:r>
            <a:r>
              <a:rPr lang="en-GB" b="0" dirty="0"/>
              <a:t>intervention </a:t>
            </a:r>
            <a:r>
              <a:rPr lang="en-GB" b="0" dirty="0">
                <a:solidFill>
                  <a:schemeClr val="tx1"/>
                </a:solidFill>
              </a:rPr>
              <a:t>– taking steps to raise awareness of best practice as well as potential issues and taking appropriate steps to minimise risks;</a:t>
            </a:r>
          </a:p>
          <a:p>
            <a:pPr marL="457200" indent="-457200">
              <a:buAutoNum type="arabicPeriod"/>
            </a:pPr>
            <a:r>
              <a:rPr lang="en-GB" b="0" dirty="0"/>
              <a:t>Prevention</a:t>
            </a:r>
            <a:r>
              <a:rPr lang="en-GB" b="0" dirty="0">
                <a:solidFill>
                  <a:schemeClr val="tx1"/>
                </a:solidFill>
              </a:rPr>
              <a:t> – taking steps when an identified issue places someone at risk or may place someone at risk of harm;</a:t>
            </a:r>
          </a:p>
          <a:p>
            <a:pPr marL="457200" indent="-457200">
              <a:buAutoNum type="arabicPeriod"/>
            </a:pPr>
            <a:r>
              <a:rPr lang="en-GB" b="0" dirty="0"/>
              <a:t>Protection</a:t>
            </a:r>
            <a:r>
              <a:rPr lang="en-GB" b="0" dirty="0">
                <a:solidFill>
                  <a:schemeClr val="tx1"/>
                </a:solidFill>
              </a:rPr>
              <a:t> – taking steps when someone is identified as being at risk of harm or where abuse has occurred. </a:t>
            </a:r>
            <a:r>
              <a:rPr lang="en-GB" dirty="0">
                <a:solidFill>
                  <a:schemeClr val="tx1"/>
                </a:solidFill>
              </a:rPr>
              <a:t>Always dial 999 in an emergency.</a:t>
            </a:r>
            <a:endParaRPr lang="en-GB" b="0" dirty="0">
              <a:solidFill>
                <a:schemeClr val="tx1"/>
              </a:solidFill>
            </a:endParaRPr>
          </a:p>
          <a:p>
            <a:endParaRPr lang="en-GB" dirty="0"/>
          </a:p>
        </p:txBody>
      </p:sp>
    </p:spTree>
    <p:extLst>
      <p:ext uri="{BB962C8B-B14F-4D97-AF65-F5344CB8AC3E}">
        <p14:creationId xmlns:p14="http://schemas.microsoft.com/office/powerpoint/2010/main" val="407620110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Equality, Diversity &amp; Inclusion</a:t>
            </a:r>
            <a:endParaRPr lang="en-GB" dirty="0"/>
          </a:p>
        </p:txBody>
      </p:sp>
      <p:sp>
        <p:nvSpPr>
          <p:cNvPr id="3" name="Content Placeholder 2"/>
          <p:cNvSpPr>
            <a:spLocks noGrp="1"/>
          </p:cNvSpPr>
          <p:nvPr>
            <p:ph idx="1"/>
          </p:nvPr>
        </p:nvSpPr>
        <p:spPr/>
        <p:txBody>
          <a:bodyPr/>
          <a:lstStyle/>
          <a:p>
            <a:r>
              <a:rPr lang="en-GB" dirty="0" smtClean="0"/>
              <a:t>Policy Update</a:t>
            </a:r>
          </a:p>
          <a:p>
            <a:pPr marL="342900" indent="-342900">
              <a:buFont typeface="Arial" pitchFamily="34" charset="0"/>
              <a:buChar char="•"/>
            </a:pPr>
            <a:r>
              <a:rPr lang="en-GB" b="0" dirty="0" smtClean="0">
                <a:solidFill>
                  <a:schemeClr val="tx1"/>
                </a:solidFill>
              </a:rPr>
              <a:t>Equality, Diversity and Inclusion is considered and championed throughout all aspects of the organisation</a:t>
            </a:r>
          </a:p>
          <a:p>
            <a:pPr marL="342900" indent="-342900">
              <a:buFont typeface="Arial" pitchFamily="34" charset="0"/>
              <a:buChar char="•"/>
            </a:pPr>
            <a:r>
              <a:rPr lang="en-GB" b="0" dirty="0" smtClean="0">
                <a:solidFill>
                  <a:schemeClr val="tx1"/>
                </a:solidFill>
              </a:rPr>
              <a:t>The policy explicitly outlines the LTA’s commitment to equality, diversity and inclusion and conduct and expected behaviour from everyone involved in British Tennis.</a:t>
            </a:r>
          </a:p>
          <a:p>
            <a:pPr marL="342900" indent="-342900">
              <a:buFont typeface="Arial" pitchFamily="34" charset="0"/>
              <a:buChar char="•"/>
            </a:pPr>
            <a:endParaRPr lang="en-GB" b="0" dirty="0">
              <a:solidFill>
                <a:schemeClr val="tx1"/>
              </a:solidFill>
            </a:endParaRPr>
          </a:p>
          <a:p>
            <a:r>
              <a:rPr lang="en-GB" dirty="0" smtClean="0"/>
              <a:t>Not “tick-box” policies</a:t>
            </a:r>
          </a:p>
          <a:p>
            <a:pPr marL="342900" indent="-342900">
              <a:buFont typeface="Arial" pitchFamily="34" charset="0"/>
              <a:buChar char="•"/>
            </a:pPr>
            <a:r>
              <a:rPr lang="en-GB" b="0" dirty="0" smtClean="0">
                <a:solidFill>
                  <a:schemeClr val="tx1"/>
                </a:solidFill>
              </a:rPr>
              <a:t>Inform and influence how tennis venues run</a:t>
            </a:r>
          </a:p>
          <a:p>
            <a:pPr marL="342900" indent="-342900">
              <a:buFont typeface="Arial" pitchFamily="34" charset="0"/>
              <a:buChar char="•"/>
            </a:pPr>
            <a:r>
              <a:rPr lang="en-GB" b="0" dirty="0" smtClean="0">
                <a:solidFill>
                  <a:schemeClr val="tx1"/>
                </a:solidFill>
              </a:rPr>
              <a:t>Help embed ethos, messaging &amp; minimum standards</a:t>
            </a:r>
          </a:p>
          <a:p>
            <a:pPr marL="342900" indent="-342900">
              <a:buFont typeface="Arial" pitchFamily="34" charset="0"/>
              <a:buChar char="•"/>
            </a:pPr>
            <a:r>
              <a:rPr lang="en-GB" b="0" dirty="0" smtClean="0">
                <a:solidFill>
                  <a:schemeClr val="tx1"/>
                </a:solidFill>
              </a:rPr>
              <a:t>Backed up by the Safety and Well-Being in tennis, and Equality, Diversity and Inclusion training</a:t>
            </a:r>
            <a:endParaRPr lang="en-GB" b="0" dirty="0">
              <a:solidFill>
                <a:schemeClr val="tx1"/>
              </a:solidFill>
            </a:endParaRPr>
          </a:p>
        </p:txBody>
      </p:sp>
    </p:spTree>
    <p:extLst>
      <p:ext uri="{BB962C8B-B14F-4D97-AF65-F5344CB8AC3E}">
        <p14:creationId xmlns:p14="http://schemas.microsoft.com/office/powerpoint/2010/main" val="2640368757"/>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Safety and Well-Being Training</a:t>
            </a:r>
            <a:endParaRPr lang="en-GB" dirty="0"/>
          </a:p>
        </p:txBody>
      </p:sp>
      <p:sp>
        <p:nvSpPr>
          <p:cNvPr id="3" name="Content Placeholder 2"/>
          <p:cNvSpPr>
            <a:spLocks noGrp="1"/>
          </p:cNvSpPr>
          <p:nvPr>
            <p:ph idx="1"/>
          </p:nvPr>
        </p:nvSpPr>
        <p:spPr/>
        <p:txBody>
          <a:bodyPr/>
          <a:lstStyle/>
          <a:p>
            <a:r>
              <a:rPr lang="en-GB" dirty="0" smtClean="0"/>
              <a:t>A proactive and positive approach to promoting safety and well-being on children, young people and adults deemed at risk.</a:t>
            </a:r>
          </a:p>
          <a:p>
            <a:endParaRPr lang="en-GB" dirty="0"/>
          </a:p>
          <a:p>
            <a:r>
              <a:rPr lang="en-GB" b="0" dirty="0" smtClean="0">
                <a:solidFill>
                  <a:schemeClr val="tx1"/>
                </a:solidFill>
              </a:rPr>
              <a:t>The training introduces the traffic light system to identify a range of situation and how to respond, regardless of your role within a tennis venue.</a:t>
            </a:r>
          </a:p>
          <a:p>
            <a:endParaRPr lang="en-GB" b="0" dirty="0">
              <a:solidFill>
                <a:schemeClr val="tx1"/>
              </a:solidFill>
            </a:endParaRPr>
          </a:p>
          <a:p>
            <a:r>
              <a:rPr lang="en-GB" b="0" dirty="0" smtClean="0">
                <a:solidFill>
                  <a:schemeClr val="tx1"/>
                </a:solidFill>
              </a:rPr>
              <a:t>It also empathises that if we get things right in the “green” area, then we reduce the number of “amber” issues and the possibility of them escalating to the “red” issues. </a:t>
            </a:r>
            <a:endParaRPr lang="en-GB" b="0" dirty="0">
              <a:solidFill>
                <a:schemeClr val="tx1"/>
              </a:solidFill>
            </a:endParaRPr>
          </a:p>
        </p:txBody>
      </p:sp>
    </p:spTree>
    <p:extLst>
      <p:ext uri="{BB962C8B-B14F-4D97-AF65-F5344CB8AC3E}">
        <p14:creationId xmlns:p14="http://schemas.microsoft.com/office/powerpoint/2010/main" val="3018476415"/>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Equality, Diversity &amp; Inclusion Training</a:t>
            </a:r>
            <a:endParaRPr lang="en-GB" dirty="0"/>
          </a:p>
        </p:txBody>
      </p:sp>
      <p:sp>
        <p:nvSpPr>
          <p:cNvPr id="3" name="Content Placeholder 2"/>
          <p:cNvSpPr>
            <a:spLocks noGrp="1"/>
          </p:cNvSpPr>
          <p:nvPr>
            <p:ph idx="1"/>
          </p:nvPr>
        </p:nvSpPr>
        <p:spPr/>
        <p:txBody>
          <a:bodyPr/>
          <a:lstStyle/>
          <a:p>
            <a:r>
              <a:rPr lang="en-GB" dirty="0" smtClean="0"/>
              <a:t>The EDI training looks at how to ensure your tennis venue is creating the right environment, maximising its potential to increase participation and how to manage and challenge difficult situations.</a:t>
            </a:r>
          </a:p>
          <a:p>
            <a:endParaRPr lang="en-GB" dirty="0"/>
          </a:p>
          <a:p>
            <a:r>
              <a:rPr lang="en-GB" b="0" dirty="0" smtClean="0">
                <a:solidFill>
                  <a:schemeClr val="tx1"/>
                </a:solidFill>
              </a:rPr>
              <a:t>The training covers a wide range of areas protected by law including: age, disability, ethnicity, sexual orientation; religion; gender, gender reassignment. It also highlights how these issues need to be considered by tennis venues. </a:t>
            </a:r>
            <a:endParaRPr lang="en-GB" b="0" dirty="0">
              <a:solidFill>
                <a:schemeClr val="tx1"/>
              </a:solidFill>
            </a:endParaRPr>
          </a:p>
        </p:txBody>
      </p:sp>
    </p:spTree>
    <p:extLst>
      <p:ext uri="{BB962C8B-B14F-4D97-AF65-F5344CB8AC3E}">
        <p14:creationId xmlns:p14="http://schemas.microsoft.com/office/powerpoint/2010/main" val="113503722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Training – booking and prices</a:t>
            </a:r>
            <a:endParaRPr lang="en-GB" dirty="0"/>
          </a:p>
        </p:txBody>
      </p:sp>
      <p:sp>
        <p:nvSpPr>
          <p:cNvPr id="3" name="Content Placeholder 2"/>
          <p:cNvSpPr>
            <a:spLocks noGrp="1"/>
          </p:cNvSpPr>
          <p:nvPr>
            <p:ph idx="1"/>
          </p:nvPr>
        </p:nvSpPr>
        <p:spPr/>
        <p:txBody>
          <a:bodyPr/>
          <a:lstStyle/>
          <a:p>
            <a:pPr marL="342900" indent="-342900">
              <a:buFont typeface="Arial" pitchFamily="34" charset="0"/>
              <a:buChar char="•"/>
            </a:pPr>
            <a:r>
              <a:rPr lang="en-GB" b="0" dirty="0" smtClean="0">
                <a:solidFill>
                  <a:schemeClr val="tx1"/>
                </a:solidFill>
              </a:rPr>
              <a:t>Safety and Well-Being training will be a compulsory requirement for all Licensed and Registered coaches renewing </a:t>
            </a:r>
            <a:r>
              <a:rPr lang="en-GB" b="0" smtClean="0">
                <a:solidFill>
                  <a:schemeClr val="tx1"/>
                </a:solidFill>
              </a:rPr>
              <a:t>their accreditation in </a:t>
            </a:r>
            <a:r>
              <a:rPr lang="en-GB" b="0" dirty="0" smtClean="0">
                <a:solidFill>
                  <a:schemeClr val="tx1"/>
                </a:solidFill>
              </a:rPr>
              <a:t>2014</a:t>
            </a:r>
          </a:p>
          <a:p>
            <a:pPr marL="342900" indent="-342900">
              <a:buFont typeface="Arial" pitchFamily="34" charset="0"/>
              <a:buChar char="•"/>
            </a:pPr>
            <a:r>
              <a:rPr lang="en-GB" b="0" dirty="0" smtClean="0">
                <a:solidFill>
                  <a:schemeClr val="tx1"/>
                </a:solidFill>
              </a:rPr>
              <a:t>Equality, Diversity &amp; Inclusion training will be compulsory for coaches renewing their licence in 2015</a:t>
            </a:r>
          </a:p>
          <a:p>
            <a:pPr marL="342900" indent="-342900">
              <a:buFont typeface="Arial" pitchFamily="34" charset="0"/>
              <a:buChar char="•"/>
            </a:pPr>
            <a:r>
              <a:rPr lang="en-GB" b="0" dirty="0" smtClean="0">
                <a:solidFill>
                  <a:schemeClr val="tx1"/>
                </a:solidFill>
              </a:rPr>
              <a:t>Courses will be run by Coach Education Centres for £30</a:t>
            </a:r>
          </a:p>
          <a:p>
            <a:pPr marL="342900" indent="-342900">
              <a:buFont typeface="Arial" pitchFamily="34" charset="0"/>
              <a:buChar char="•"/>
            </a:pPr>
            <a:r>
              <a:rPr lang="en-GB" b="0" dirty="0" smtClean="0">
                <a:solidFill>
                  <a:schemeClr val="tx1"/>
                </a:solidFill>
              </a:rPr>
              <a:t>Each club will receive 2 free places for volunteers on each training session</a:t>
            </a:r>
          </a:p>
          <a:p>
            <a:pPr marL="342900" indent="-342900">
              <a:buFont typeface="Arial" pitchFamily="34" charset="0"/>
              <a:buChar char="•"/>
            </a:pPr>
            <a:r>
              <a:rPr lang="en-GB" b="0" dirty="0" smtClean="0">
                <a:solidFill>
                  <a:schemeClr val="tx1"/>
                </a:solidFill>
              </a:rPr>
              <a:t>Coaches will receive 3 License credits for each and the training will be valid for three years</a:t>
            </a:r>
          </a:p>
          <a:p>
            <a:pPr marL="342900" indent="-342900">
              <a:buFont typeface="Arial" pitchFamily="34" charset="0"/>
              <a:buChar char="•"/>
            </a:pPr>
            <a:r>
              <a:rPr lang="en-GB" b="0" dirty="0" smtClean="0">
                <a:solidFill>
                  <a:schemeClr val="tx1"/>
                </a:solidFill>
              </a:rPr>
              <a:t>To find a training session in your local area go to www.LTA.org.uk or contact the Coach Education Centres directly.</a:t>
            </a:r>
            <a:endParaRPr lang="en-GB" b="0" dirty="0">
              <a:solidFill>
                <a:schemeClr val="tx1"/>
              </a:solidFill>
            </a:endParaRPr>
          </a:p>
        </p:txBody>
      </p:sp>
    </p:spTree>
    <p:extLst>
      <p:ext uri="{BB962C8B-B14F-4D97-AF65-F5344CB8AC3E}">
        <p14:creationId xmlns:p14="http://schemas.microsoft.com/office/powerpoint/2010/main" val="1321886357"/>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Clubmark Updates</a:t>
            </a:r>
            <a:endParaRPr lang="en-GB" dirty="0"/>
          </a:p>
        </p:txBody>
      </p:sp>
      <p:sp>
        <p:nvSpPr>
          <p:cNvPr id="3" name="Content Placeholder 2"/>
          <p:cNvSpPr>
            <a:spLocks noGrp="1"/>
          </p:cNvSpPr>
          <p:nvPr>
            <p:ph idx="1"/>
          </p:nvPr>
        </p:nvSpPr>
        <p:spPr/>
        <p:txBody>
          <a:bodyPr/>
          <a:lstStyle/>
          <a:p>
            <a:r>
              <a:rPr lang="en-GB" dirty="0" smtClean="0"/>
              <a:t>Club Pledge</a:t>
            </a:r>
          </a:p>
          <a:p>
            <a:pPr marL="342900" indent="-342900">
              <a:buFont typeface="Arial" pitchFamily="34" charset="0"/>
              <a:buChar char="•"/>
            </a:pPr>
            <a:r>
              <a:rPr lang="en-GB" b="0" dirty="0" smtClean="0">
                <a:solidFill>
                  <a:schemeClr val="tx1"/>
                </a:solidFill>
              </a:rPr>
              <a:t>All Clubmark clubs will be provided with a Club Pledge</a:t>
            </a:r>
          </a:p>
          <a:p>
            <a:pPr marL="342900" indent="-342900">
              <a:buFont typeface="Arial" pitchFamily="34" charset="0"/>
              <a:buChar char="•"/>
            </a:pPr>
            <a:r>
              <a:rPr lang="en-GB" b="0" dirty="0" smtClean="0">
                <a:solidFill>
                  <a:schemeClr val="tx1"/>
                </a:solidFill>
              </a:rPr>
              <a:t>The Pledge will also display the government charter to tackle homophobia and transphobia in sport</a:t>
            </a:r>
          </a:p>
          <a:p>
            <a:pPr marL="342900" indent="-342900">
              <a:buFont typeface="Arial" pitchFamily="34" charset="0"/>
              <a:buChar char="•"/>
            </a:pPr>
            <a:endParaRPr lang="en-GB" b="0" dirty="0">
              <a:solidFill>
                <a:schemeClr val="tx1"/>
              </a:solidFill>
            </a:endParaRPr>
          </a:p>
          <a:p>
            <a:r>
              <a:rPr lang="en-GB" dirty="0" smtClean="0"/>
              <a:t>Policies</a:t>
            </a:r>
          </a:p>
          <a:p>
            <a:pPr marL="342900" indent="-342900">
              <a:buFont typeface="Arial" pitchFamily="34" charset="0"/>
              <a:buChar char="•"/>
            </a:pPr>
            <a:r>
              <a:rPr lang="en-GB" b="0" dirty="0" smtClean="0">
                <a:solidFill>
                  <a:schemeClr val="tx1"/>
                </a:solidFill>
              </a:rPr>
              <a:t>Policies have been updated in response to the needs of tennis venues and people to ensure we remain progressive</a:t>
            </a:r>
          </a:p>
          <a:p>
            <a:pPr marL="342900" indent="-342900">
              <a:buFont typeface="Arial" pitchFamily="34" charset="0"/>
              <a:buChar char="•"/>
            </a:pPr>
            <a:r>
              <a:rPr lang="en-GB" b="0" dirty="0" smtClean="0">
                <a:solidFill>
                  <a:schemeClr val="tx1"/>
                </a:solidFill>
              </a:rPr>
              <a:t>Updated policies, guidance and templates can be found online in the Clubmark section of the website and need to be replaced by venues.</a:t>
            </a:r>
            <a:endParaRPr lang="en-GB" b="0" dirty="0">
              <a:solidFill>
                <a:schemeClr val="tx1"/>
              </a:solidFill>
            </a:endParaRPr>
          </a:p>
        </p:txBody>
      </p:sp>
    </p:spTree>
    <p:extLst>
      <p:ext uri="{BB962C8B-B14F-4D97-AF65-F5344CB8AC3E}">
        <p14:creationId xmlns:p14="http://schemas.microsoft.com/office/powerpoint/2010/main" val="1444384762"/>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Welfare Officer Role</a:t>
            </a:r>
            <a:endParaRPr lang="en-GB" dirty="0"/>
          </a:p>
        </p:txBody>
      </p:sp>
      <p:sp>
        <p:nvSpPr>
          <p:cNvPr id="3" name="Content Placeholder 2"/>
          <p:cNvSpPr>
            <a:spLocks noGrp="1"/>
          </p:cNvSpPr>
          <p:nvPr>
            <p:ph idx="1"/>
          </p:nvPr>
        </p:nvSpPr>
        <p:spPr/>
        <p:txBody>
          <a:bodyPr/>
          <a:lstStyle/>
          <a:p>
            <a:r>
              <a:rPr lang="en-GB" dirty="0" smtClean="0"/>
              <a:t>Formally Child Protection Officer</a:t>
            </a:r>
          </a:p>
          <a:p>
            <a:endParaRPr lang="en-GB" dirty="0"/>
          </a:p>
          <a:p>
            <a:r>
              <a:rPr lang="en-GB" b="0" dirty="0" smtClean="0">
                <a:solidFill>
                  <a:schemeClr val="tx1"/>
                </a:solidFill>
              </a:rPr>
              <a:t>As is clear from previous slides, and outlined in the new training, the role of safeguarding is broadening to include adults at risk – this has led to the change of title. </a:t>
            </a:r>
          </a:p>
          <a:p>
            <a:endParaRPr lang="en-GB" b="0" dirty="0">
              <a:solidFill>
                <a:schemeClr val="tx1"/>
              </a:solidFill>
            </a:endParaRPr>
          </a:p>
          <a:p>
            <a:r>
              <a:rPr lang="en-GB" b="0" dirty="0" smtClean="0"/>
              <a:t>Task </a:t>
            </a:r>
            <a:r>
              <a:rPr lang="en-GB" b="0" dirty="0" smtClean="0">
                <a:solidFill>
                  <a:schemeClr val="tx1"/>
                </a:solidFill>
              </a:rPr>
              <a:t>– ensure you know who your Welfare Officer is and that the person is recorded correctly on the Self-Service area. This information also needs to be clearly displayed at your tennis venue.</a:t>
            </a:r>
            <a:endParaRPr lang="en-GB" b="0" dirty="0"/>
          </a:p>
        </p:txBody>
      </p:sp>
    </p:spTree>
    <p:extLst>
      <p:ext uri="{BB962C8B-B14F-4D97-AF65-F5344CB8AC3E}">
        <p14:creationId xmlns:p14="http://schemas.microsoft.com/office/powerpoint/2010/main" val="1134917860"/>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631825" y="1628775"/>
            <a:ext cx="7993063" cy="4537075"/>
          </a:xfrm>
        </p:spPr>
        <p:txBody>
          <a:bodyPr/>
          <a:lstStyle/>
          <a:p>
            <a:r>
              <a:rPr lang="en-GB" dirty="0" smtClean="0"/>
              <a:t>Thank you</a:t>
            </a:r>
            <a:endParaRPr lang="en-GB" dirty="0"/>
          </a:p>
          <a:p>
            <a:endParaRPr lang="en-GB" sz="2300" dirty="0" smtClean="0"/>
          </a:p>
          <a:p>
            <a:r>
              <a:rPr lang="en-GB" sz="2300" dirty="0" smtClean="0"/>
              <a:t>Any questions?</a:t>
            </a:r>
            <a:endParaRPr lang="en-GB" sz="2300" dirty="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Default Design">
  <a:themeElements>
    <a:clrScheme name="1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3591"/>
        </a:dk2>
        <a:lt2>
          <a:srgbClr val="4F6464"/>
        </a:lt2>
        <a:accent1>
          <a:srgbClr val="0086CB"/>
        </a:accent1>
        <a:accent2>
          <a:srgbClr val="A6D1D6"/>
        </a:accent2>
        <a:accent3>
          <a:srgbClr val="FFFFFF"/>
        </a:accent3>
        <a:accent4>
          <a:srgbClr val="000000"/>
        </a:accent4>
        <a:accent5>
          <a:srgbClr val="AAC3E2"/>
        </a:accent5>
        <a:accent6>
          <a:srgbClr val="96BDC2"/>
        </a:accent6>
        <a:hlink>
          <a:srgbClr val="C7D66A"/>
        </a:hlink>
        <a:folHlink>
          <a:srgbClr val="8DCD5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3591"/>
        </a:dk2>
        <a:lt2>
          <a:srgbClr val="4F6464"/>
        </a:lt2>
        <a:accent1>
          <a:srgbClr val="0086CB"/>
        </a:accent1>
        <a:accent2>
          <a:srgbClr val="A6D1D6"/>
        </a:accent2>
        <a:accent3>
          <a:srgbClr val="FFFFFF"/>
        </a:accent3>
        <a:accent4>
          <a:srgbClr val="000000"/>
        </a:accent4>
        <a:accent5>
          <a:srgbClr val="AAC3E2"/>
        </a:accent5>
        <a:accent6>
          <a:srgbClr val="96BDC2"/>
        </a:accent6>
        <a:hlink>
          <a:srgbClr val="C7D66A"/>
        </a:hlink>
        <a:folHlink>
          <a:srgbClr val="8DCD5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2189</TotalTime>
  <Words>2254</Words>
  <Application>Microsoft Office PowerPoint</Application>
  <PresentationFormat>A4 Paper (210x297 mm)</PresentationFormat>
  <Paragraphs>191</Paragraphs>
  <Slides>18</Slides>
  <Notes>17</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1_Default Design</vt:lpstr>
      <vt:lpstr>2_Default Design</vt:lpstr>
      <vt:lpstr>Leicestershire – April 2013</vt:lpstr>
      <vt:lpstr>Content</vt:lpstr>
      <vt:lpstr>Club Leaders</vt:lpstr>
      <vt:lpstr>Club Leaders</vt:lpstr>
      <vt:lpstr>Club Leaders </vt:lpstr>
      <vt:lpstr>Club Leaders</vt:lpstr>
      <vt:lpstr>Club Leaders</vt:lpstr>
      <vt:lpstr>Club Leaders</vt:lpstr>
      <vt:lpstr>Promoting Your Tennis Venue</vt:lpstr>
      <vt:lpstr>Safety and Well-being in Tennis</vt:lpstr>
      <vt:lpstr>Safety and Well-Being Three Tiers</vt:lpstr>
      <vt:lpstr>Equality, Diversity &amp; Inclusion</vt:lpstr>
      <vt:lpstr>Safety and Well-Being Training</vt:lpstr>
      <vt:lpstr>Equality, Diversity &amp; Inclusion Training</vt:lpstr>
      <vt:lpstr>Training – booking and prices</vt:lpstr>
      <vt:lpstr>Clubmark Updates</vt:lpstr>
      <vt:lpstr>Welfare Officer Role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 County &amp; Date</dc:title>
  <dc:creator>Jennifer Box</dc:creator>
  <cp:lastModifiedBy>Paul Sheard</cp:lastModifiedBy>
  <cp:revision>47</cp:revision>
  <dcterms:created xsi:type="dcterms:W3CDTF">2012-11-30T11:55:43Z</dcterms:created>
  <dcterms:modified xsi:type="dcterms:W3CDTF">2013-04-15T14:57:02Z</dcterms:modified>
</cp:coreProperties>
</file>