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Override1.xml" ContentType="application/vnd.openxmlformats-officedocument.themeOverrid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2" r:id="rId2"/>
    <p:sldMasterId id="2147483685" r:id="rId3"/>
    <p:sldMasterId id="2147483698" r:id="rId4"/>
    <p:sldMasterId id="2147483710" r:id="rId5"/>
  </p:sldMasterIdLst>
  <p:notesMasterIdLst>
    <p:notesMasterId r:id="rId76"/>
  </p:notesMasterIdLst>
  <p:sldIdLst>
    <p:sldId id="458" r:id="rId6"/>
    <p:sldId id="427" r:id="rId7"/>
    <p:sldId id="428" r:id="rId8"/>
    <p:sldId id="429" r:id="rId9"/>
    <p:sldId id="460" r:id="rId10"/>
    <p:sldId id="431" r:id="rId11"/>
    <p:sldId id="432" r:id="rId12"/>
    <p:sldId id="433" r:id="rId13"/>
    <p:sldId id="434" r:id="rId14"/>
    <p:sldId id="435" r:id="rId15"/>
    <p:sldId id="436" r:id="rId16"/>
    <p:sldId id="455" r:id="rId17"/>
    <p:sldId id="459" r:id="rId18"/>
    <p:sldId id="461" r:id="rId19"/>
    <p:sldId id="389" r:id="rId20"/>
    <p:sldId id="390" r:id="rId21"/>
    <p:sldId id="391" r:id="rId22"/>
    <p:sldId id="392" r:id="rId23"/>
    <p:sldId id="393" r:id="rId24"/>
    <p:sldId id="394" r:id="rId25"/>
    <p:sldId id="395" r:id="rId26"/>
    <p:sldId id="396" r:id="rId27"/>
    <p:sldId id="397" r:id="rId28"/>
    <p:sldId id="398" r:id="rId29"/>
    <p:sldId id="399" r:id="rId30"/>
    <p:sldId id="400" r:id="rId31"/>
    <p:sldId id="401" r:id="rId32"/>
    <p:sldId id="402" r:id="rId33"/>
    <p:sldId id="403" r:id="rId34"/>
    <p:sldId id="404" r:id="rId35"/>
    <p:sldId id="405" r:id="rId36"/>
    <p:sldId id="406" r:id="rId37"/>
    <p:sldId id="407" r:id="rId38"/>
    <p:sldId id="408" r:id="rId39"/>
    <p:sldId id="409" r:id="rId40"/>
    <p:sldId id="410" r:id="rId41"/>
    <p:sldId id="411" r:id="rId42"/>
    <p:sldId id="424" r:id="rId43"/>
    <p:sldId id="412" r:id="rId44"/>
    <p:sldId id="413" r:id="rId45"/>
    <p:sldId id="414" r:id="rId46"/>
    <p:sldId id="415" r:id="rId47"/>
    <p:sldId id="417" r:id="rId48"/>
    <p:sldId id="418" r:id="rId49"/>
    <p:sldId id="419" r:id="rId50"/>
    <p:sldId id="420" r:id="rId51"/>
    <p:sldId id="425" r:id="rId52"/>
    <p:sldId id="422" r:id="rId53"/>
    <p:sldId id="423" r:id="rId54"/>
    <p:sldId id="437" r:id="rId55"/>
    <p:sldId id="438" r:id="rId56"/>
    <p:sldId id="439" r:id="rId57"/>
    <p:sldId id="440" r:id="rId58"/>
    <p:sldId id="441" r:id="rId59"/>
    <p:sldId id="442" r:id="rId60"/>
    <p:sldId id="443" r:id="rId61"/>
    <p:sldId id="444" r:id="rId62"/>
    <p:sldId id="445" r:id="rId63"/>
    <p:sldId id="446" r:id="rId64"/>
    <p:sldId id="447" r:id="rId65"/>
    <p:sldId id="448" r:id="rId66"/>
    <p:sldId id="449" r:id="rId67"/>
    <p:sldId id="450" r:id="rId68"/>
    <p:sldId id="451" r:id="rId69"/>
    <p:sldId id="452" r:id="rId70"/>
    <p:sldId id="453" r:id="rId71"/>
    <p:sldId id="454" r:id="rId72"/>
    <p:sldId id="462" r:id="rId73"/>
    <p:sldId id="463" r:id="rId74"/>
    <p:sldId id="464" r:id="rId75"/>
  </p:sldIdLst>
  <p:sldSz cx="9906000" cy="6858000" type="A4"/>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B7CD"/>
    <a:srgbClr val="FFBF4A"/>
    <a:srgbClr val="C7D66A"/>
    <a:srgbClr val="A6D1D6"/>
    <a:srgbClr val="8B9EA4"/>
    <a:srgbClr val="D96227"/>
    <a:srgbClr val="8DCD57"/>
    <a:srgbClr val="0070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24" autoAdjust="0"/>
    <p:restoredTop sz="66023" autoAdjust="0"/>
  </p:normalViewPr>
  <p:slideViewPr>
    <p:cSldViewPr>
      <p:cViewPr varScale="1">
        <p:scale>
          <a:sx n="53" d="100"/>
          <a:sy n="53" d="100"/>
        </p:scale>
        <p:origin x="1397" y="43"/>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notesMaster" Target="notesMasters/notesMaster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ltLang="en-US" dirty="0"/>
          </a:p>
        </p:txBody>
      </p:sp>
      <p:sp>
        <p:nvSpPr>
          <p:cNvPr id="6451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dirty="0"/>
          </a:p>
        </p:txBody>
      </p:sp>
      <p:sp>
        <p:nvSpPr>
          <p:cNvPr id="64516" name="Rectangle 4"/>
          <p:cNvSpPr>
            <a:spLocks noGrp="1" noRot="1" noChangeAspect="1" noChangeArrowheads="1" noTextEdit="1"/>
          </p:cNvSpPr>
          <p:nvPr>
            <p:ph type="sldImg" idx="2"/>
          </p:nvPr>
        </p:nvSpPr>
        <p:spPr bwMode="auto">
          <a:xfrm>
            <a:off x="952500" y="685800"/>
            <a:ext cx="4953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451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6451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ltLang="en-US" dirty="0"/>
          </a:p>
        </p:txBody>
      </p:sp>
      <p:sp>
        <p:nvSpPr>
          <p:cNvPr id="6451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23EEED6-A1AB-4CCD-8392-7167061F1348}" type="slidenum">
              <a:rPr lang="en-GB" altLang="en-US"/>
              <a:pPr/>
              <a:t>‹#›</a:t>
            </a:fld>
            <a:endParaRPr lang="en-GB" altLang="en-US" dirty="0"/>
          </a:p>
        </p:txBody>
      </p:sp>
    </p:spTree>
    <p:extLst>
      <p:ext uri="{BB962C8B-B14F-4D97-AF65-F5344CB8AC3E}">
        <p14:creationId xmlns:p14="http://schemas.microsoft.com/office/powerpoint/2010/main" val="249618365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lta.org.uk/venue-management/venue-registration/"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23EEED6-A1AB-4CCD-8392-7167061F1348}" type="slidenum">
              <a:rPr lang="en-GB" altLang="en-US" smtClean="0"/>
              <a:pPr/>
              <a:t>2</a:t>
            </a:fld>
            <a:endParaRPr lang="en-GB" altLang="en-US" dirty="0"/>
          </a:p>
        </p:txBody>
      </p:sp>
    </p:spTree>
    <p:extLst>
      <p:ext uri="{BB962C8B-B14F-4D97-AF65-F5344CB8AC3E}">
        <p14:creationId xmlns:p14="http://schemas.microsoft.com/office/powerpoint/2010/main" val="2783417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685800"/>
            <a:ext cx="4956175" cy="3430588"/>
          </a:xfrm>
        </p:spPr>
      </p:sp>
      <p:sp>
        <p:nvSpPr>
          <p:cNvPr id="3" name="Notes Placeholder 2"/>
          <p:cNvSpPr>
            <a:spLocks noGrp="1"/>
          </p:cNvSpPr>
          <p:nvPr>
            <p:ph type="body" idx="1"/>
          </p:nvPr>
        </p:nvSpPr>
        <p:spPr/>
        <p:txBody>
          <a:bodyPr/>
          <a:lstStyle/>
          <a:p>
            <a:r>
              <a:rPr lang="en-GB" baseline="0" dirty="0" smtClean="0"/>
              <a:t>We are now 12 months into our new Participation Strategy and we are building on the progress made last year both on and off the court. As we know last year was a special year on the court and that success is continuing into 2016 – Following our historic Davis Cup win, we have the continued excellence of Murray brothers, Jo Konta reaching the semi finals at the Australian Open, a new </a:t>
            </a:r>
            <a:r>
              <a:rPr lang="en-GB" baseline="0" dirty="0" err="1" smtClean="0"/>
              <a:t>grandslam</a:t>
            </a:r>
            <a:r>
              <a:rPr lang="en-GB" baseline="0" dirty="0" smtClean="0"/>
              <a:t> wheelchair winner in Gordon Reid on the back </a:t>
            </a:r>
            <a:r>
              <a:rPr lang="en-GB" baseline="0" dirty="0" err="1" smtClean="0"/>
              <a:t>Jordanne</a:t>
            </a:r>
            <a:r>
              <a:rPr lang="en-GB" baseline="0" dirty="0" smtClean="0"/>
              <a:t> </a:t>
            </a:r>
            <a:r>
              <a:rPr lang="en-GB" baseline="0" dirty="0" err="1" smtClean="0"/>
              <a:t>Whiley’s</a:t>
            </a:r>
            <a:r>
              <a:rPr lang="en-GB" baseline="0" dirty="0" smtClean="0"/>
              <a:t> success at last years US Open.</a:t>
            </a:r>
          </a:p>
          <a:p>
            <a:endParaRPr lang="en-GB" baseline="0" dirty="0" smtClean="0"/>
          </a:p>
          <a:p>
            <a:r>
              <a:rPr lang="en-GB" baseline="0" dirty="0" smtClean="0"/>
              <a:t>Such success is giving our sport unprecedented media exposure and as a result is giving us a great platform to help get more players play more often</a:t>
            </a:r>
          </a:p>
          <a:p>
            <a:endParaRPr lang="en-GB" baseline="0" dirty="0" smtClean="0"/>
          </a:p>
          <a:p>
            <a:r>
              <a:rPr lang="en-GB" dirty="0" smtClean="0"/>
              <a:t>As we look at progress against our strategy, we are accelerating our growth across the key</a:t>
            </a:r>
            <a:r>
              <a:rPr lang="en-GB" baseline="0" dirty="0" smtClean="0"/>
              <a:t> strands we set last year.  We are working more closely with LA’s – and hope to progress work with 50 LA’s this next year. </a:t>
            </a:r>
          </a:p>
          <a:p>
            <a:endParaRPr lang="en-GB" baseline="0" dirty="0" smtClean="0"/>
          </a:p>
          <a:p>
            <a:r>
              <a:rPr lang="en-GB" baseline="0" dirty="0" smtClean="0"/>
              <a:t>We feel we are starting to provide more meaningful and better support to you our club network through the development of resources to help you be the best you can be.  (Can Add a couple of Regional examples).</a:t>
            </a:r>
          </a:p>
          <a:p>
            <a:endParaRPr lang="en-GB" baseline="0" dirty="0" smtClean="0"/>
          </a:p>
          <a:p>
            <a:r>
              <a:rPr lang="en-GB" baseline="0" dirty="0" smtClean="0"/>
              <a:t>We are continuing to expand our funding support to help clubs and community venues improve facilities – add any regional examples</a:t>
            </a:r>
          </a:p>
          <a:p>
            <a:endParaRPr lang="en-GB" baseline="0" dirty="0" smtClean="0"/>
          </a:p>
          <a:p>
            <a:r>
              <a:rPr lang="en-GB" baseline="0" dirty="0" smtClean="0"/>
              <a:t>We are developing our support to attract and develop new coaches and volunteers while supporting better those really running our sport – mention Davis Cup Legacy program and volunteer toolkit -</a:t>
            </a:r>
          </a:p>
          <a:p>
            <a:endParaRPr lang="en-GB" baseline="0" dirty="0" smtClean="0"/>
          </a:p>
          <a:p>
            <a:r>
              <a:rPr lang="en-GB" baseline="0" dirty="0" smtClean="0"/>
              <a:t>We are designing  creative and innovative products designed to attract particular types and segments of people who are telling us they want to enjoy our sport</a:t>
            </a:r>
          </a:p>
          <a:p>
            <a:endParaRPr lang="en-GB" baseline="0" dirty="0" smtClean="0"/>
          </a:p>
          <a:p>
            <a:r>
              <a:rPr lang="en-GB" baseline="0" dirty="0" smtClean="0"/>
              <a:t>We also are looking this next year to create a demand for our sport while also breaking down miss-conceptions about our sport – </a:t>
            </a:r>
            <a:r>
              <a:rPr lang="en-GB" baseline="0" dirty="0" err="1" smtClean="0"/>
              <a:t>ie</a:t>
            </a:r>
            <a:r>
              <a:rPr lang="en-GB" baseline="0" dirty="0" smtClean="0"/>
              <a:t> its elitist, expensive </a:t>
            </a:r>
            <a:r>
              <a:rPr lang="en-GB" baseline="0" dirty="0" err="1" smtClean="0"/>
              <a:t>etc</a:t>
            </a:r>
            <a:endParaRPr lang="en-GB"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70F86B57-8420-4319-9CB9-C433595BA8A6}" type="slidenum">
              <a:rPr lang="en-GB" smtClean="0"/>
              <a:t>3</a:t>
            </a:fld>
            <a:endParaRPr lang="en-GB" dirty="0"/>
          </a:p>
        </p:txBody>
      </p:sp>
    </p:spTree>
    <p:extLst>
      <p:ext uri="{BB962C8B-B14F-4D97-AF65-F5344CB8AC3E}">
        <p14:creationId xmlns:p14="http://schemas.microsoft.com/office/powerpoint/2010/main" val="2849358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dirty="0" smtClean="0">
                <a:solidFill>
                  <a:schemeClr val="tx2"/>
                </a:solidFill>
              </a:rPr>
              <a:t>From the feedback in our clubs surveys you told us that you would like more support to</a:t>
            </a:r>
            <a:r>
              <a:rPr lang="en-GB" sz="1200" b="0" baseline="0" dirty="0" smtClean="0">
                <a:solidFill>
                  <a:schemeClr val="tx2"/>
                </a:solidFill>
              </a:rPr>
              <a:t> help you run your clubs and make administration easier. </a:t>
            </a:r>
          </a:p>
          <a:p>
            <a:endParaRPr lang="en-GB" sz="1200" b="0" baseline="0" dirty="0" smtClean="0">
              <a:solidFill>
                <a:schemeClr val="tx2"/>
              </a:solidFill>
            </a:endParaRPr>
          </a:p>
          <a:p>
            <a:r>
              <a:rPr lang="en-GB" sz="1200" b="0" dirty="0" smtClean="0">
                <a:solidFill>
                  <a:schemeClr val="tx2"/>
                </a:solidFill>
              </a:rPr>
              <a:t>So- Last year we launched the First Service guide.</a:t>
            </a:r>
            <a:r>
              <a:rPr lang="en-GB" sz="1200" b="0" baseline="0" dirty="0" smtClean="0">
                <a:solidFill>
                  <a:schemeClr val="tx2"/>
                </a:solidFill>
              </a:rPr>
              <a:t>  </a:t>
            </a:r>
            <a:r>
              <a:rPr lang="en-GB" sz="1200" b="0" dirty="0" smtClean="0">
                <a:solidFill>
                  <a:schemeClr val="tx2"/>
                </a:solidFill>
              </a:rPr>
              <a:t>Don’t forget to take a read to understand all of what your registration offers you.</a:t>
            </a:r>
            <a:r>
              <a:rPr lang="en-GB" sz="1200" dirty="0" smtClean="0">
                <a:solidFill>
                  <a:schemeClr val="tx2"/>
                </a:solidFill>
              </a:rPr>
              <a:t> Ask your Regional Team for a copy or d</a:t>
            </a:r>
            <a:r>
              <a:rPr lang="en-GB" sz="1200" b="0" dirty="0" smtClean="0">
                <a:solidFill>
                  <a:schemeClr val="tx2"/>
                </a:solidFill>
              </a:rPr>
              <a:t>ownload it from the </a:t>
            </a:r>
            <a:r>
              <a:rPr lang="en-GB" sz="1200" dirty="0" smtClean="0">
                <a:solidFill>
                  <a:schemeClr val="tx2"/>
                </a:solidFill>
              </a:rPr>
              <a:t>LTA website (</a:t>
            </a:r>
            <a:r>
              <a:rPr lang="en-GB" sz="1200" dirty="0" smtClean="0">
                <a:solidFill>
                  <a:schemeClr val="tx2"/>
                </a:solidFill>
                <a:hlinkClick r:id="rId3"/>
              </a:rPr>
              <a:t>https://www.lta.org.uk/venue-management/venue-registration</a:t>
            </a:r>
            <a:r>
              <a:rPr lang="en-GB" sz="1200" dirty="0" smtClean="0">
                <a:solidFill>
                  <a:schemeClr val="tx2"/>
                </a:solidFill>
              </a:rPr>
              <a:t>.  Have</a:t>
            </a:r>
            <a:r>
              <a:rPr lang="en-GB" sz="1200" baseline="0" dirty="0" smtClean="0">
                <a:solidFill>
                  <a:schemeClr val="tx2"/>
                </a:solidFill>
              </a:rPr>
              <a:t> copies available to give out on the night.</a:t>
            </a:r>
            <a:endParaRPr lang="en-GB" sz="1200" dirty="0" smtClean="0">
              <a:solidFill>
                <a:schemeClr val="tx2"/>
              </a:solidFill>
            </a:endParaRPr>
          </a:p>
          <a:p>
            <a:endParaRPr lang="en-GB" sz="1200" dirty="0" smtClean="0">
              <a:solidFill>
                <a:schemeClr val="tx2"/>
              </a:solidFill>
            </a:endParaRPr>
          </a:p>
          <a:p>
            <a:r>
              <a:rPr lang="en-GB" dirty="0" smtClean="0"/>
              <a:t>Many of you said you Need financial help in developing your facilities? Check out the LTA Facility Funding Guide for advice on the support available.</a:t>
            </a:r>
          </a:p>
          <a:p>
            <a:endParaRPr lang="en-GB" dirty="0" smtClean="0"/>
          </a:p>
          <a:p>
            <a:r>
              <a:rPr lang="en-GB" dirty="0" smtClean="0"/>
              <a:t>You also said you wanted help to make administration</a:t>
            </a:r>
            <a:r>
              <a:rPr lang="en-GB" baseline="0" dirty="0" smtClean="0"/>
              <a:t> easier – so w</a:t>
            </a:r>
            <a:r>
              <a:rPr lang="en-GB" dirty="0" smtClean="0"/>
              <a:t>e launched</a:t>
            </a:r>
            <a:r>
              <a:rPr lang="en-GB" baseline="0" dirty="0" smtClean="0"/>
              <a:t> additional clubspark modules and to help get started we ran introductory training courses last year for x no of clubs in our Region.  We will now look to provide more bespoke support to help clubs start to use the program to best effect.  Could give a regional/local example</a:t>
            </a:r>
            <a:endParaRPr lang="en-GB" dirty="0" smtClean="0"/>
          </a:p>
          <a:p>
            <a:endParaRPr lang="en-GB" dirty="0"/>
          </a:p>
        </p:txBody>
      </p:sp>
      <p:sp>
        <p:nvSpPr>
          <p:cNvPr id="4" name="Slide Number Placeholder 3"/>
          <p:cNvSpPr>
            <a:spLocks noGrp="1"/>
          </p:cNvSpPr>
          <p:nvPr>
            <p:ph type="sldNum" sz="quarter" idx="10"/>
          </p:nvPr>
        </p:nvSpPr>
        <p:spPr/>
        <p:txBody>
          <a:bodyPr/>
          <a:lstStyle/>
          <a:p>
            <a:fld id="{A23EEED6-A1AB-4CCD-8392-7167061F1348}" type="slidenum">
              <a:rPr lang="en-GB" altLang="en-US" smtClean="0"/>
              <a:pPr/>
              <a:t>4</a:t>
            </a:fld>
            <a:endParaRPr lang="en-GB" altLang="en-US" dirty="0"/>
          </a:p>
        </p:txBody>
      </p:sp>
    </p:spTree>
    <p:extLst>
      <p:ext uri="{BB962C8B-B14F-4D97-AF65-F5344CB8AC3E}">
        <p14:creationId xmlns:p14="http://schemas.microsoft.com/office/powerpoint/2010/main" val="1816773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8E7EAE-4394-4C9B-99FA-AC98F40CD225}" type="slidenum">
              <a:rPr lang="en-GB">
                <a:solidFill>
                  <a:prstClr val="black"/>
                </a:solidFill>
              </a:rPr>
              <a:pPr/>
              <a:t>6</a:t>
            </a:fld>
            <a:endParaRPr lang="en-GB" dirty="0">
              <a:solidFill>
                <a:prstClr val="black"/>
              </a:solidFill>
            </a:endParaRPr>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r>
              <a:rPr lang="en-US" sz="1100" i="1" dirty="0" smtClean="0">
                <a:solidFill>
                  <a:schemeClr val="tx2"/>
                </a:solidFill>
              </a:rPr>
              <a:t>*There is an accompanying FAQ’s document</a:t>
            </a:r>
            <a:r>
              <a:rPr lang="en-US" sz="1100" i="1" baseline="0" dirty="0" smtClean="0">
                <a:solidFill>
                  <a:schemeClr val="tx2"/>
                </a:solidFill>
              </a:rPr>
              <a:t> for anything you might need to know about GBTW for this section*</a:t>
            </a:r>
            <a:endParaRPr lang="en-US" sz="1100" i="1" dirty="0" smtClean="0">
              <a:solidFill>
                <a:schemeClr val="tx2"/>
              </a:solidFill>
            </a:endParaRPr>
          </a:p>
          <a:p>
            <a:endParaRPr lang="en-US" dirty="0" smtClean="0"/>
          </a:p>
          <a:p>
            <a:r>
              <a:rPr lang="en-US" sz="1000" dirty="0" smtClean="0"/>
              <a:t>2016 will be the 4</a:t>
            </a:r>
            <a:r>
              <a:rPr lang="en-US" sz="1000" baseline="30000" dirty="0" smtClean="0"/>
              <a:t>th</a:t>
            </a:r>
            <a:r>
              <a:rPr lang="en-US" sz="1000" dirty="0" smtClean="0"/>
              <a:t> year and the main</a:t>
            </a:r>
            <a:r>
              <a:rPr lang="en-US" sz="1000" baseline="0" dirty="0" smtClean="0"/>
              <a:t> purpose still remains the attraction of new families and tennis players to your </a:t>
            </a:r>
            <a:r>
              <a:rPr lang="en-US" sz="1000" baseline="0" dirty="0" err="1" smtClean="0"/>
              <a:t>programmes</a:t>
            </a:r>
            <a:r>
              <a:rPr lang="en-US" sz="1000" baseline="0" dirty="0" smtClean="0"/>
              <a:t> and venues. All parts of the campaign are being continuously improved off the back of feedback we get from you as coaches, so thank you for helping to make it a success in the last few years. We’re always looking to build on what we’ve got already though, so if you have any feedback you’d like to give today, or if you’d like to grab me afterwards or even send an email into the Participation inbox, we’d love to hear your thoughts and ideas.</a:t>
            </a:r>
          </a:p>
          <a:p>
            <a:endParaRPr lang="en-US" sz="1000" baseline="0" dirty="0" smtClean="0"/>
          </a:p>
          <a:p>
            <a:r>
              <a:rPr lang="en-US" sz="1000" baseline="0" dirty="0" smtClean="0"/>
              <a:t>Based on feedback from venues and coaches in the last couple of years, there will be two nationally promoted weekends for GBTW 2016. May was the month in which the majority of venues said they were looking to run events, and July was a really popular one in 2014, which was missed by some venues in 2015. It provides a great opportunity to </a:t>
            </a:r>
            <a:r>
              <a:rPr lang="en-US" sz="1000" baseline="0" dirty="0" err="1" smtClean="0"/>
              <a:t>utilise</a:t>
            </a:r>
            <a:r>
              <a:rPr lang="en-US" sz="1000" baseline="0" dirty="0" smtClean="0"/>
              <a:t> Wimbledon and the noise around tennis in general to generate bookings for GBTW to bring new people into the sport. However, it was fed back that some venues understandably had difficulty fitting an event into the specified weekends, so this year our supporting resources will be provided to anyone running a Great British Tennis Weekend between April and August, and hopefully with the support of your local LTA regional team you’ll be able to create a real buzz about your event. That being said, we do recommend that if you’re able to run an event on one of the promoted weekends, you will almost certainly be able to attract more bookings.</a:t>
            </a:r>
          </a:p>
          <a:p>
            <a:endParaRPr lang="en-US" sz="1000"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sz="1000" baseline="0" dirty="0" smtClean="0"/>
              <a:t>There is support available for all participating venues and coaches in the form of a resource pack, much like last year’s Venue Pack. Within this you’ll get things like t-shirts, an </a:t>
            </a:r>
            <a:r>
              <a:rPr lang="en-US" sz="1000" baseline="0" dirty="0" err="1" smtClean="0"/>
              <a:t>Organisers’</a:t>
            </a:r>
            <a:r>
              <a:rPr lang="en-US" sz="1000" baseline="0" dirty="0" smtClean="0"/>
              <a:t> Guide booklet and resources to promote and run your event. A key improvement to the promotional materials for this year is that the posters and postcards will be </a:t>
            </a:r>
            <a:r>
              <a:rPr lang="en-US" sz="1000" baseline="0" dirty="0" err="1" smtClean="0"/>
              <a:t>personalised</a:t>
            </a:r>
            <a:r>
              <a:rPr lang="en-US" sz="1000" baseline="0" dirty="0" smtClean="0"/>
              <a:t> with your venue’s name and event dates, so that they’re ready made for you to give out in the local area.</a:t>
            </a:r>
          </a:p>
          <a:p>
            <a:endParaRPr lang="en-US" sz="1000" baseline="0" dirty="0" smtClean="0"/>
          </a:p>
          <a:p>
            <a:r>
              <a:rPr lang="en-US" sz="1000" baseline="0" dirty="0" smtClean="0"/>
              <a:t>A couple of quick points on the priorities of the campaign, firstly to say thank you. 9 out of 10 of people that come to a GBTW say they are really satisfied with their experience, so you guys have to be congratulated for spearheading that and hopefully we can get even better in 2016. However, it means nothing unless we keep these people playing tennis. We’re going to provide you with as much guidance as possible to run follow on offers and discounts for people to sign up to memberships and </a:t>
            </a:r>
            <a:r>
              <a:rPr lang="en-US" sz="1000" baseline="0" dirty="0" err="1" smtClean="0"/>
              <a:t>programmes</a:t>
            </a:r>
            <a:r>
              <a:rPr lang="en-US" sz="1000" baseline="0" dirty="0" smtClean="0"/>
              <a:t> at your venues. Finally, for our own benefit and for yours, please use the GBTW Check In App to record your players as they arrive. It looks really professional and instantly updates your ClubSpark system with the data you collect.</a:t>
            </a:r>
          </a:p>
          <a:p>
            <a:endParaRPr lang="en-US" sz="1000" baseline="0" dirty="0" smtClean="0"/>
          </a:p>
          <a:p>
            <a:r>
              <a:rPr lang="en-US" sz="1000" baseline="0" dirty="0" smtClean="0"/>
              <a:t>If there’s one other thing that could inspire you to run the event, we’re running a prize draw this year, whereby all venues that run an event will be in the running to win a trip to La Manga for a group of six people. Exciting stuff!</a:t>
            </a:r>
          </a:p>
        </p:txBody>
      </p:sp>
    </p:spTree>
    <p:extLst>
      <p:ext uri="{BB962C8B-B14F-4D97-AF65-F5344CB8AC3E}">
        <p14:creationId xmlns:p14="http://schemas.microsoft.com/office/powerpoint/2010/main" val="3671357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100" i="1" dirty="0" smtClean="0">
                <a:solidFill>
                  <a:schemeClr val="tx2"/>
                </a:solidFill>
              </a:rPr>
              <a:t>*There is an accompanying FAQ’s document</a:t>
            </a:r>
            <a:r>
              <a:rPr lang="en-US" sz="1100" i="1" baseline="0" dirty="0" smtClean="0">
                <a:solidFill>
                  <a:schemeClr val="tx2"/>
                </a:solidFill>
              </a:rPr>
              <a:t> for anything you might need to know about </a:t>
            </a:r>
            <a:r>
              <a:rPr lang="en-US" sz="1100" i="1" baseline="0" dirty="0" err="1" smtClean="0">
                <a:solidFill>
                  <a:schemeClr val="tx2"/>
                </a:solidFill>
              </a:rPr>
              <a:t>Benenden</a:t>
            </a:r>
            <a:r>
              <a:rPr lang="en-US" sz="1100" i="1" baseline="0" dirty="0" smtClean="0">
                <a:solidFill>
                  <a:schemeClr val="tx2"/>
                </a:solidFill>
              </a:rPr>
              <a:t> Tennis Festivals for this section*</a:t>
            </a:r>
            <a:endParaRPr lang="en-US" sz="1100" i="1" dirty="0" smtClean="0">
              <a:solidFill>
                <a:schemeClr val="tx2"/>
              </a:solidFill>
            </a:endParaRPr>
          </a:p>
          <a:p>
            <a:endParaRPr lang="en-GB" dirty="0" smtClean="0"/>
          </a:p>
          <a:p>
            <a:r>
              <a:rPr lang="en-GB" sz="1000" dirty="0" err="1" smtClean="0"/>
              <a:t>Benenden</a:t>
            </a:r>
            <a:r>
              <a:rPr lang="en-GB" sz="1000" dirty="0" smtClean="0"/>
              <a:t> Tennis Festivals are a series of nationally run recreational competitions that clubs and tennis venues have the opportunity to run. They are a progression</a:t>
            </a:r>
            <a:r>
              <a:rPr lang="en-GB" sz="1000" baseline="0" dirty="0" smtClean="0"/>
              <a:t> from the Competition Festivals that ran last year alongside the latter stages of the Davis Cup and the US Open.</a:t>
            </a:r>
          </a:p>
          <a:p>
            <a:endParaRPr lang="en-GB" sz="1000" baseline="0" dirty="0" smtClean="0"/>
          </a:p>
          <a:p>
            <a:r>
              <a:rPr lang="en-GB" sz="1000" baseline="0" dirty="0" smtClean="0"/>
              <a:t>There are four key milestones in the year that the festivals will be timetabled alongside, and they are a great way of encouraging families to lead healthy lifestyles and play tennis together.</a:t>
            </a:r>
            <a:endParaRPr lang="en-GB" sz="1000" dirty="0"/>
          </a:p>
        </p:txBody>
      </p:sp>
      <p:sp>
        <p:nvSpPr>
          <p:cNvPr id="4" name="Slide Number Placeholder 3"/>
          <p:cNvSpPr>
            <a:spLocks noGrp="1"/>
          </p:cNvSpPr>
          <p:nvPr>
            <p:ph type="sldNum" sz="quarter" idx="10"/>
          </p:nvPr>
        </p:nvSpPr>
        <p:spPr/>
        <p:txBody>
          <a:bodyPr/>
          <a:lstStyle/>
          <a:p>
            <a:fld id="{A23EEED6-A1AB-4CCD-8392-7167061F1348}" type="slidenum">
              <a:rPr lang="en-GB" altLang="en-US" smtClean="0"/>
              <a:pPr/>
              <a:t>7</a:t>
            </a:fld>
            <a:endParaRPr lang="en-GB" altLang="en-US" dirty="0"/>
          </a:p>
        </p:txBody>
      </p:sp>
    </p:spTree>
    <p:extLst>
      <p:ext uri="{BB962C8B-B14F-4D97-AF65-F5344CB8AC3E}">
        <p14:creationId xmlns:p14="http://schemas.microsoft.com/office/powerpoint/2010/main" val="497853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smtClean="0"/>
              <a:t>The four times</a:t>
            </a:r>
            <a:r>
              <a:rPr lang="en-GB" sz="1000" baseline="0" dirty="0" smtClean="0"/>
              <a:t> in the year that the Festivals will run are alongside the Davis Cup home tie against Japan, the grass court season and Wimbledon in the summer, the US Open and the hard court season in the autumn, and Halloween!</a:t>
            </a:r>
          </a:p>
          <a:p>
            <a:endParaRPr lang="en-GB" sz="1000" baseline="0" dirty="0" smtClean="0"/>
          </a:p>
          <a:p>
            <a:r>
              <a:rPr lang="en-GB" sz="1000" baseline="0" dirty="0" smtClean="0"/>
              <a:t>If you’re going to run an event, sign yourselves up via the link below around six weeks before each festival, so that you receive the festival pack. The pack is everything you need to run a recreational tournament, including </a:t>
            </a:r>
            <a:r>
              <a:rPr lang="en-GB" sz="1000" baseline="0" dirty="0" err="1" smtClean="0"/>
              <a:t>drawsheets</a:t>
            </a:r>
            <a:r>
              <a:rPr lang="en-GB" sz="1000" baseline="0" dirty="0" smtClean="0"/>
              <a:t>, flyers, posters and much more.</a:t>
            </a:r>
          </a:p>
          <a:p>
            <a:endParaRPr lang="en-GB" sz="1000" baseline="0" dirty="0" smtClean="0"/>
          </a:p>
          <a:p>
            <a:r>
              <a:rPr lang="en-GB" sz="1000" i="1" baseline="0" dirty="0" smtClean="0">
                <a:solidFill>
                  <a:schemeClr val="tx2"/>
                </a:solidFill>
              </a:rPr>
              <a:t>*You will have an example pack to talk through provided by your region’s RTCC*</a:t>
            </a:r>
            <a:endParaRPr lang="en-GB" sz="1000" i="1" dirty="0">
              <a:solidFill>
                <a:schemeClr val="tx2"/>
              </a:solidFill>
            </a:endParaRPr>
          </a:p>
        </p:txBody>
      </p:sp>
      <p:sp>
        <p:nvSpPr>
          <p:cNvPr id="4" name="Slide Number Placeholder 3"/>
          <p:cNvSpPr>
            <a:spLocks noGrp="1"/>
          </p:cNvSpPr>
          <p:nvPr>
            <p:ph type="sldNum" sz="quarter" idx="10"/>
          </p:nvPr>
        </p:nvSpPr>
        <p:spPr/>
        <p:txBody>
          <a:bodyPr/>
          <a:lstStyle/>
          <a:p>
            <a:fld id="{A23EEED6-A1AB-4CCD-8392-7167061F1348}" type="slidenum">
              <a:rPr lang="en-GB" altLang="en-US" smtClean="0"/>
              <a:pPr/>
              <a:t>8</a:t>
            </a:fld>
            <a:endParaRPr lang="en-GB" altLang="en-US" dirty="0"/>
          </a:p>
        </p:txBody>
      </p:sp>
    </p:spTree>
    <p:extLst>
      <p:ext uri="{BB962C8B-B14F-4D97-AF65-F5344CB8AC3E}">
        <p14:creationId xmlns:p14="http://schemas.microsoft.com/office/powerpoint/2010/main" val="484396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0393B9-A4C5-4D7B-BCE1-4143A5E1E1B6}" type="slidenum">
              <a:rPr lang="en-GB" altLang="en-US">
                <a:solidFill>
                  <a:prstClr val="black"/>
                </a:solidFill>
              </a:rPr>
              <a:pPr/>
              <a:t>9</a:t>
            </a:fld>
            <a:endParaRPr lang="en-GB" altLang="en-US" dirty="0">
              <a:solidFill>
                <a:prstClr val="black"/>
              </a:solidFill>
            </a:endParaRPr>
          </a:p>
        </p:txBody>
      </p:sp>
      <p:sp>
        <p:nvSpPr>
          <p:cNvPr id="105474" name="Rectangle 2"/>
          <p:cNvSpPr>
            <a:spLocks noGrp="1" noRot="1" noChangeAspect="1" noChangeArrowheads="1" noTextEdit="1"/>
          </p:cNvSpPr>
          <p:nvPr>
            <p:ph type="sldImg"/>
          </p:nvPr>
        </p:nvSpPr>
        <p:spPr>
          <a:xfrm>
            <a:off x="952500" y="685800"/>
            <a:ext cx="4954588" cy="3429000"/>
          </a:xfrm>
          <a:ln/>
        </p:spPr>
      </p:sp>
      <p:sp>
        <p:nvSpPr>
          <p:cNvPr id="105475" name="Rectangle 3"/>
          <p:cNvSpPr>
            <a:spLocks noGrp="1" noChangeArrowheads="1"/>
          </p:cNvSpPr>
          <p:nvPr>
            <p:ph type="body" idx="1"/>
          </p:nvPr>
        </p:nvSpPr>
        <p:spPr/>
        <p:txBody>
          <a:bodyPr/>
          <a:lstStyle/>
          <a:p>
            <a:pPr marL="3175" lvl="2" indent="0">
              <a:buFont typeface="Arial" panose="020B0604020202020204" pitchFamily="34" charset="0"/>
              <a:buNone/>
            </a:pPr>
            <a:r>
              <a:rPr lang="en-GB" sz="1000" dirty="0" smtClean="0"/>
              <a:t>We wanted to bring to your attention an exciting new scoring</a:t>
            </a:r>
            <a:r>
              <a:rPr lang="en-GB" sz="1000" baseline="0" dirty="0" smtClean="0"/>
              <a:t> and competition format in tennis – Fast 4.</a:t>
            </a:r>
            <a:endParaRPr lang="en-GB" sz="1000" dirty="0" smtClean="0"/>
          </a:p>
          <a:p>
            <a:pPr marL="3175" lvl="2" indent="0">
              <a:buFont typeface="Arial" panose="020B0604020202020204" pitchFamily="34" charset="0"/>
              <a:buNone/>
            </a:pPr>
            <a:endParaRPr lang="en-GB" sz="1000" dirty="0" smtClean="0"/>
          </a:p>
          <a:p>
            <a:pPr marL="3175" lvl="2" indent="0">
              <a:buFont typeface="Arial" panose="020B0604020202020204" pitchFamily="34" charset="0"/>
              <a:buNone/>
            </a:pPr>
            <a:r>
              <a:rPr lang="en-GB" sz="1000" dirty="0" smtClean="0"/>
              <a:t>It was launched just</a:t>
            </a:r>
            <a:r>
              <a:rPr lang="en-GB" sz="1000" baseline="0" dirty="0" smtClean="0"/>
              <a:t> over a year ago in Australia and has been well received worldwide, with the ITF even recognising the format in their Official Rules of Tennis for at least the next two years. </a:t>
            </a:r>
          </a:p>
          <a:p>
            <a:pPr marL="3175" lvl="2" indent="0">
              <a:buFont typeface="Arial" panose="020B0604020202020204" pitchFamily="34" charset="0"/>
              <a:buNone/>
            </a:pPr>
            <a:endParaRPr lang="en-GB" sz="1000" baseline="0" dirty="0" smtClean="0"/>
          </a:p>
          <a:p>
            <a:pPr marL="3175" lvl="2" indent="0">
              <a:buFont typeface="Arial" panose="020B0604020202020204" pitchFamily="34" charset="0"/>
              <a:buNone/>
            </a:pPr>
            <a:r>
              <a:rPr lang="en-GB" sz="1000" dirty="0" smtClean="0"/>
              <a:t>In the UK, it was used for all junior Grade 4’s and 5’s over the</a:t>
            </a:r>
            <a:r>
              <a:rPr lang="en-GB" sz="1000" baseline="0" dirty="0" smtClean="0"/>
              <a:t> winter period just gone. Competition organisers said it was far easier to organise their competitions, because of the shorter time period over which matches and tournaments can be played, and therefore more players they can have entering, which in term generates more revenue.</a:t>
            </a:r>
            <a:endParaRPr lang="en-GB" sz="1000" dirty="0" smtClean="0">
              <a:solidFill>
                <a:srgbClr val="FF0000"/>
              </a:solidFill>
            </a:endParaRPr>
          </a:p>
          <a:p>
            <a:pPr marL="346075" lvl="2" indent="-342900">
              <a:buFont typeface="Arial" panose="020B0604020202020204" pitchFamily="34" charset="0"/>
              <a:buChar char="•"/>
            </a:pPr>
            <a:endParaRPr lang="en-GB" sz="1000" dirty="0" smtClean="0"/>
          </a:p>
          <a:p>
            <a:pPr marL="3175" lvl="2" indent="0">
              <a:buFont typeface="Arial" panose="020B0604020202020204" pitchFamily="34" charset="0"/>
              <a:buNone/>
            </a:pPr>
            <a:r>
              <a:rPr lang="en-GB" sz="1000" dirty="0" smtClean="0"/>
              <a:t>Within your own venues, you may want to </a:t>
            </a:r>
            <a:r>
              <a:rPr lang="en-GB" sz="1000" baseline="0" dirty="0" smtClean="0"/>
              <a:t>think about the shorter match format and how you could use that to encourage more competitions for your players. The shorter and potentially more exciting scoring format allows for people with limited time the opportunity to play multiple matches in one evening.</a:t>
            </a:r>
          </a:p>
          <a:p>
            <a:pPr marL="3175" lvl="2" indent="0">
              <a:buFont typeface="Arial" panose="020B0604020202020204" pitchFamily="34" charset="0"/>
              <a:buNone/>
            </a:pPr>
            <a:endParaRPr lang="en-GB" altLang="en-US" sz="1000" baseline="0" dirty="0" smtClean="0"/>
          </a:p>
          <a:p>
            <a:pPr marL="3175" lvl="2" indent="0">
              <a:buFont typeface="Arial" panose="020B0604020202020204" pitchFamily="34" charset="0"/>
              <a:buNone/>
            </a:pPr>
            <a:r>
              <a:rPr lang="en-GB" altLang="en-US" sz="1000" baseline="0" dirty="0" smtClean="0"/>
              <a:t>When you receive these slides after today, take a look at the YouTube video and the page on the LTA website if you’d like some more information.</a:t>
            </a:r>
            <a:endParaRPr lang="en-US" altLang="en-US" sz="1000" dirty="0"/>
          </a:p>
        </p:txBody>
      </p:sp>
    </p:spTree>
    <p:extLst>
      <p:ext uri="{BB962C8B-B14F-4D97-AF65-F5344CB8AC3E}">
        <p14:creationId xmlns:p14="http://schemas.microsoft.com/office/powerpoint/2010/main" val="1407529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Open Days</a:t>
            </a:r>
          </a:p>
          <a:p>
            <a:pPr marL="168244" indent="-168244">
              <a:buFont typeface="Arial" panose="020B0604020202020204" pitchFamily="34" charset="0"/>
              <a:buChar char="•"/>
            </a:pPr>
            <a:r>
              <a:rPr lang="en-GB" dirty="0" smtClean="0"/>
              <a:t>Used for running GBTW events</a:t>
            </a:r>
          </a:p>
          <a:p>
            <a:r>
              <a:rPr lang="en-GB" dirty="0" smtClean="0"/>
              <a:t>Court</a:t>
            </a:r>
            <a:r>
              <a:rPr lang="en-GB" baseline="0" dirty="0" smtClean="0"/>
              <a:t> Booking</a:t>
            </a:r>
          </a:p>
          <a:p>
            <a:pPr marL="168244" indent="-168244">
              <a:buFont typeface="Arial" panose="020B0604020202020204" pitchFamily="34" charset="0"/>
              <a:buChar char="•"/>
            </a:pPr>
            <a:r>
              <a:rPr lang="en-GB" baseline="0" dirty="0" smtClean="0"/>
              <a:t>Customisable booking rules you can vary across courts, membership packages, coaches, team captains, times of the year and many more</a:t>
            </a:r>
          </a:p>
          <a:p>
            <a:pPr marL="168244" indent="-168244">
              <a:buFont typeface="Arial" panose="020B0604020202020204" pitchFamily="34" charset="0"/>
              <a:buChar char="•"/>
            </a:pPr>
            <a:r>
              <a:rPr lang="en-GB" baseline="0" dirty="0" smtClean="0"/>
              <a:t>Online payments and automatic refunds (where you want them)</a:t>
            </a:r>
          </a:p>
          <a:p>
            <a:pPr marL="168244" indent="-168244">
              <a:buFont typeface="Arial" panose="020B0604020202020204" pitchFamily="34" charset="0"/>
              <a:buChar char="•"/>
            </a:pPr>
            <a:r>
              <a:rPr lang="en-GB" baseline="0" dirty="0" smtClean="0"/>
              <a:t>Provide your players with the booking app (android and </a:t>
            </a:r>
            <a:r>
              <a:rPr lang="en-GB" baseline="0" dirty="0" err="1" smtClean="0"/>
              <a:t>ios</a:t>
            </a:r>
            <a:r>
              <a:rPr lang="en-GB" baseline="0" dirty="0" smtClean="0"/>
              <a:t>)</a:t>
            </a:r>
          </a:p>
          <a:p>
            <a:r>
              <a:rPr lang="en-GB" baseline="0" dirty="0" smtClean="0"/>
              <a:t>Member Management</a:t>
            </a:r>
          </a:p>
          <a:p>
            <a:pPr marL="168244" indent="-168244">
              <a:buFont typeface="Arial" panose="020B0604020202020204" pitchFamily="34" charset="0"/>
              <a:buChar char="•"/>
            </a:pPr>
            <a:r>
              <a:rPr lang="en-GB" baseline="0" dirty="0" smtClean="0"/>
              <a:t>Create as many packages as you want</a:t>
            </a:r>
          </a:p>
          <a:p>
            <a:pPr marL="168244" indent="-168244">
              <a:buFont typeface="Arial" panose="020B0604020202020204" pitchFamily="34" charset="0"/>
              <a:buChar char="•"/>
            </a:pPr>
            <a:r>
              <a:rPr lang="en-GB" baseline="0" dirty="0" smtClean="0"/>
              <a:t>Individual and group packages</a:t>
            </a:r>
          </a:p>
          <a:p>
            <a:pPr marL="168244" indent="-168244">
              <a:buFont typeface="Arial" panose="020B0604020202020204" pitchFamily="34" charset="0"/>
              <a:buChar char="•"/>
            </a:pPr>
            <a:r>
              <a:rPr lang="en-GB" baseline="0" dirty="0" smtClean="0"/>
              <a:t>Traditional fixed date membership or rolling from date of purchase options</a:t>
            </a:r>
          </a:p>
          <a:p>
            <a:pPr marL="168244" indent="-168244">
              <a:buFont typeface="Arial" panose="020B0604020202020204" pitchFamily="34" charset="0"/>
              <a:buChar char="•"/>
            </a:pPr>
            <a:r>
              <a:rPr lang="en-GB" baseline="0" dirty="0" smtClean="0"/>
              <a:t>Online payment, including direct debit instalments</a:t>
            </a:r>
          </a:p>
          <a:p>
            <a:pPr marL="168244" indent="-168244">
              <a:buFont typeface="Arial" panose="020B0604020202020204" pitchFamily="34" charset="0"/>
              <a:buChar char="•"/>
            </a:pPr>
            <a:r>
              <a:rPr lang="en-GB" baseline="0" dirty="0" smtClean="0"/>
              <a:t>Other ‘offline’ payment methods can be set</a:t>
            </a:r>
          </a:p>
          <a:p>
            <a:pPr marL="168244" indent="-168244">
              <a:buFont typeface="Arial" panose="020B0604020202020204" pitchFamily="34" charset="0"/>
              <a:buChar char="•"/>
            </a:pPr>
            <a:r>
              <a:rPr lang="en-GB" baseline="0" dirty="0" smtClean="0"/>
              <a:t>Automatic renewals</a:t>
            </a:r>
          </a:p>
          <a:p>
            <a:pPr marL="168244" indent="-168244">
              <a:buFont typeface="Arial" panose="020B0604020202020204" pitchFamily="34" charset="0"/>
              <a:buChar char="•"/>
            </a:pPr>
            <a:r>
              <a:rPr lang="en-GB" baseline="0" dirty="0" smtClean="0"/>
              <a:t>Promote you packages online to new members</a:t>
            </a:r>
          </a:p>
          <a:p>
            <a:pPr marL="168244" indent="-168244">
              <a:buFont typeface="Arial" panose="020B0604020202020204" pitchFamily="34" charset="0"/>
              <a:buChar char="•"/>
            </a:pPr>
            <a:r>
              <a:rPr lang="en-GB" baseline="0" dirty="0" smtClean="0"/>
              <a:t>Support from Sportlabs in setting up packages and uploading existing members</a:t>
            </a:r>
          </a:p>
          <a:p>
            <a:r>
              <a:rPr lang="en-GB" baseline="0" dirty="0" smtClean="0"/>
              <a:t>Contacts</a:t>
            </a:r>
          </a:p>
          <a:p>
            <a:pPr marL="168244" indent="-168244">
              <a:buFont typeface="Arial" panose="020B0604020202020204" pitchFamily="34" charset="0"/>
              <a:buChar char="•"/>
            </a:pPr>
            <a:r>
              <a:rPr lang="en-GB" baseline="0" dirty="0" smtClean="0"/>
              <a:t>Single database for all your contacts</a:t>
            </a:r>
          </a:p>
          <a:p>
            <a:pPr marL="168244" indent="-168244">
              <a:buFont typeface="Arial" panose="020B0604020202020204" pitchFamily="34" charset="0"/>
              <a:buChar char="•"/>
            </a:pPr>
            <a:r>
              <a:rPr lang="en-GB" baseline="0" dirty="0" smtClean="0"/>
              <a:t>Anyone who accesses your venue through ClubSpark will become a contact (e.g. from a GBTW, booking a court, signing up for membership, booking a coaching session)</a:t>
            </a:r>
          </a:p>
          <a:p>
            <a:pPr marL="168244" indent="-168244">
              <a:buFont typeface="Arial" panose="020B0604020202020204" pitchFamily="34" charset="0"/>
              <a:buChar char="•"/>
            </a:pPr>
            <a:r>
              <a:rPr lang="en-GB" baseline="0" dirty="0" smtClean="0"/>
              <a:t>Filter the data and send emails direct from the system</a:t>
            </a:r>
          </a:p>
          <a:p>
            <a:pPr marL="168244" indent="-168244">
              <a:buFont typeface="Arial" panose="020B0604020202020204" pitchFamily="34" charset="0"/>
              <a:buChar char="•"/>
            </a:pPr>
            <a:r>
              <a:rPr lang="en-GB" baseline="0" dirty="0" smtClean="0"/>
              <a:t>Set your own data protection consents players sign up to</a:t>
            </a:r>
          </a:p>
          <a:p>
            <a:r>
              <a:rPr lang="en-GB" baseline="0" dirty="0" smtClean="0"/>
              <a:t>Campaign Websites</a:t>
            </a:r>
          </a:p>
          <a:p>
            <a:pPr marL="168244" indent="-168244">
              <a:buFont typeface="Arial" panose="020B0604020202020204" pitchFamily="34" charset="0"/>
              <a:buChar char="•"/>
            </a:pPr>
            <a:r>
              <a:rPr lang="en-GB" baseline="0" dirty="0" smtClean="0"/>
              <a:t>Automatically have your activities promoted on LTA campaign websites like GBTW, Tennis Tuesdays and Mini Tennis without and extra effort</a:t>
            </a:r>
          </a:p>
          <a:p>
            <a:r>
              <a:rPr lang="en-GB" baseline="0" dirty="0" smtClean="0"/>
              <a:t>Website Manager</a:t>
            </a:r>
          </a:p>
          <a:p>
            <a:pPr marL="168244" indent="-168244">
              <a:buFont typeface="Arial" panose="020B0604020202020204" pitchFamily="34" charset="0"/>
              <a:buChar char="•"/>
            </a:pPr>
            <a:r>
              <a:rPr lang="en-GB" baseline="0" dirty="0" smtClean="0"/>
              <a:t>Have your own (free) website through the system, integrating the other features you are using</a:t>
            </a:r>
          </a:p>
          <a:p>
            <a:pPr marL="168244" indent="-168244">
              <a:buFont typeface="Arial" panose="020B0604020202020204" pitchFamily="34" charset="0"/>
              <a:buChar char="•"/>
            </a:pPr>
            <a:r>
              <a:rPr lang="en-GB" baseline="0" dirty="0" smtClean="0"/>
              <a:t>Set template so limited flexibility</a:t>
            </a:r>
          </a:p>
          <a:p>
            <a:pPr marL="168244" indent="-168244">
              <a:buFont typeface="Arial" panose="020B0604020202020204" pitchFamily="34" charset="0"/>
              <a:buChar char="•"/>
            </a:pPr>
            <a:r>
              <a:rPr lang="en-GB" baseline="0" dirty="0" smtClean="0"/>
              <a:t>Includes home page, membership, booking, coaching, contact and 2 custom pages</a:t>
            </a:r>
          </a:p>
          <a:p>
            <a:pPr marL="168244" indent="-168244">
              <a:buFont typeface="Arial" panose="020B0604020202020204" pitchFamily="34" charset="0"/>
              <a:buChar char="•"/>
            </a:pPr>
            <a:r>
              <a:rPr lang="en-GB" baseline="0" dirty="0" smtClean="0"/>
              <a:t>Competition and events will be added when those modules are ready</a:t>
            </a:r>
          </a:p>
          <a:p>
            <a:r>
              <a:rPr lang="en-GB" baseline="0" dirty="0" smtClean="0"/>
              <a:t>Coaching</a:t>
            </a:r>
          </a:p>
          <a:p>
            <a:pPr marL="168244" indent="-168244">
              <a:buFont typeface="Arial" panose="020B0604020202020204" pitchFamily="34" charset="0"/>
              <a:buChar char="•"/>
            </a:pPr>
            <a:r>
              <a:rPr lang="en-GB" baseline="0" dirty="0" smtClean="0"/>
              <a:t>Run both LTA campaigns and regular coaching programmes</a:t>
            </a:r>
          </a:p>
          <a:p>
            <a:pPr marL="168244" indent="-168244">
              <a:buFont typeface="Arial" panose="020B0604020202020204" pitchFamily="34" charset="0"/>
              <a:buChar char="•"/>
            </a:pPr>
            <a:r>
              <a:rPr lang="en-GB" baseline="0" dirty="0" smtClean="0"/>
              <a:t>Take online bookings and payments</a:t>
            </a:r>
          </a:p>
          <a:p>
            <a:pPr marL="168244" indent="-168244">
              <a:buFont typeface="Arial" panose="020B0604020202020204" pitchFamily="34" charset="0"/>
              <a:buChar char="•"/>
            </a:pPr>
            <a:r>
              <a:rPr lang="en-GB" baseline="0" dirty="0" smtClean="0"/>
              <a:t>Manage attendance and email players through the system </a:t>
            </a:r>
          </a:p>
          <a:p>
            <a:pPr marL="168244" indent="-168244">
              <a:buFont typeface="Arial" panose="020B0604020202020204" pitchFamily="34" charset="0"/>
              <a:buChar char="•"/>
            </a:pPr>
            <a:r>
              <a:rPr lang="en-GB" baseline="0" dirty="0" smtClean="0"/>
              <a:t>Link to sessions from existing websites or automatically promote on a ClubSpark website</a:t>
            </a:r>
          </a:p>
          <a:p>
            <a:r>
              <a:rPr lang="en-GB" baseline="0" dirty="0" smtClean="0"/>
              <a:t>Apps</a:t>
            </a:r>
          </a:p>
          <a:p>
            <a:pPr marL="168244" indent="-168244">
              <a:buFont typeface="Arial" panose="020B0604020202020204" pitchFamily="34" charset="0"/>
              <a:buChar char="•"/>
            </a:pPr>
            <a:r>
              <a:rPr lang="en-GB" baseline="0" dirty="0" smtClean="0"/>
              <a:t>GBTW </a:t>
            </a:r>
            <a:r>
              <a:rPr lang="en-GB" baseline="0" dirty="0" err="1" smtClean="0"/>
              <a:t>Checkin</a:t>
            </a:r>
            <a:r>
              <a:rPr lang="en-GB" baseline="0" dirty="0" smtClean="0"/>
              <a:t> app – manage bookings and attendees at your events</a:t>
            </a:r>
          </a:p>
          <a:p>
            <a:pPr marL="168244" indent="-168244">
              <a:buFont typeface="Arial" panose="020B0604020202020204" pitchFamily="34" charset="0"/>
              <a:buChar char="•"/>
            </a:pPr>
            <a:r>
              <a:rPr lang="en-GB" baseline="0" dirty="0" smtClean="0"/>
              <a:t>ClubSpark Coaching app – manage bookings and attendees on your coaching programmes</a:t>
            </a:r>
          </a:p>
          <a:p>
            <a:pPr marL="168244" indent="-168244">
              <a:buFont typeface="Arial" panose="020B0604020202020204" pitchFamily="34" charset="0"/>
              <a:buChar char="•"/>
            </a:pPr>
            <a:r>
              <a:rPr lang="en-GB" baseline="0" dirty="0" smtClean="0"/>
              <a:t>ClubSpark Booker app – members and players can check availability and book courts at your venue</a:t>
            </a:r>
          </a:p>
          <a:p>
            <a:r>
              <a:rPr lang="en-GB" baseline="0" dirty="0" smtClean="0"/>
              <a:t>On Site Technology</a:t>
            </a:r>
          </a:p>
          <a:p>
            <a:pPr marL="168244" indent="-168244">
              <a:buFont typeface="Arial" panose="020B0604020202020204" pitchFamily="34" charset="0"/>
              <a:buChar char="•"/>
            </a:pPr>
            <a:r>
              <a:rPr lang="en-GB" baseline="0" dirty="0" smtClean="0"/>
              <a:t>Piloting in 2015 – gate access solution to allow players to securely access no-manned facility</a:t>
            </a:r>
          </a:p>
          <a:p>
            <a:pPr marL="168244" indent="-168244">
              <a:buFont typeface="Arial" panose="020B0604020202020204" pitchFamily="34" charset="0"/>
              <a:buChar char="•"/>
            </a:pPr>
            <a:r>
              <a:rPr lang="en-GB" baseline="0" dirty="0" smtClean="0"/>
              <a:t>Book online, receive code via email or text and use code on keypad to access courts</a:t>
            </a:r>
          </a:p>
          <a:p>
            <a:r>
              <a:rPr lang="en-GB" baseline="0" dirty="0" smtClean="0"/>
              <a:t>Competitions</a:t>
            </a:r>
          </a:p>
          <a:p>
            <a:pPr marL="168244" indent="-168244">
              <a:buFont typeface="Arial" panose="020B0604020202020204" pitchFamily="34" charset="0"/>
              <a:buChar char="•"/>
            </a:pPr>
            <a:r>
              <a:rPr lang="en-GB" baseline="0" dirty="0" smtClean="0"/>
              <a:t>Tools to manage recreation competition phased delivery expected through winter 2015 and Q1 2016</a:t>
            </a:r>
          </a:p>
          <a:p>
            <a:r>
              <a:rPr lang="en-GB" baseline="0" dirty="0" smtClean="0"/>
              <a:t>Community</a:t>
            </a:r>
          </a:p>
          <a:p>
            <a:pPr marL="168244" indent="-168244">
              <a:buFont typeface="Arial" panose="020B0604020202020204" pitchFamily="34" charset="0"/>
              <a:buChar char="•"/>
            </a:pPr>
            <a:r>
              <a:rPr lang="en-GB" baseline="0" dirty="0" smtClean="0"/>
              <a:t>Customisable email templates for newsletter style emails</a:t>
            </a:r>
          </a:p>
          <a:p>
            <a:pPr marL="168244" indent="-168244">
              <a:buFont typeface="Arial" panose="020B0604020202020204" pitchFamily="34" charset="0"/>
              <a:buChar char="•"/>
            </a:pPr>
            <a:r>
              <a:rPr lang="en-GB" baseline="0" dirty="0" smtClean="0"/>
              <a:t>Member to member communication e.g. match arranger</a:t>
            </a:r>
          </a:p>
          <a:p>
            <a:pPr marL="168244" indent="-168244">
              <a:buFont typeface="Arial" panose="020B0604020202020204" pitchFamily="34" charset="0"/>
              <a:buChar char="•"/>
            </a:pPr>
            <a:endParaRPr lang="en-GB" baseline="0" dirty="0" smtClean="0"/>
          </a:p>
          <a:p>
            <a:pPr marL="168244" indent="-168244">
              <a:buFont typeface="Arial" panose="020B0604020202020204" pitchFamily="34" charset="0"/>
              <a:buChar char="•"/>
            </a:pPr>
            <a:endParaRPr lang="en-GB" baseline="0" dirty="0" smtClean="0"/>
          </a:p>
          <a:p>
            <a:endParaRPr lang="en-GB" baseline="0" dirty="0" smtClean="0"/>
          </a:p>
          <a:p>
            <a:pPr marL="168244" indent="-168244">
              <a:buFont typeface="Arial" panose="020B0604020202020204" pitchFamily="34" charset="0"/>
              <a:buChar char="•"/>
            </a:pPr>
            <a:endParaRPr lang="en-GB" baseline="0" dirty="0" smtClean="0"/>
          </a:p>
          <a:p>
            <a:pPr marL="168244" indent="-168244">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7887503F-31AD-4FAD-86F2-DA03193417E4}" type="slidenum">
              <a:rPr lang="en-GB" altLang="en-US" smtClean="0"/>
              <a:pPr/>
              <a:t>10</a:t>
            </a:fld>
            <a:endParaRPr lang="en-GB" altLang="en-US"/>
          </a:p>
        </p:txBody>
      </p:sp>
    </p:spTree>
    <p:extLst>
      <p:ext uri="{BB962C8B-B14F-4D97-AF65-F5344CB8AC3E}">
        <p14:creationId xmlns:p14="http://schemas.microsoft.com/office/powerpoint/2010/main" val="815878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smtClean="0"/>
              <a:t>Building</a:t>
            </a:r>
            <a:r>
              <a:rPr lang="en-GB" sz="1000" baseline="0" dirty="0" smtClean="0"/>
              <a:t> on our online </a:t>
            </a:r>
            <a:r>
              <a:rPr lang="en-GB" sz="1000" baseline="0" dirty="0" err="1" smtClean="0"/>
              <a:t>Clubspark</a:t>
            </a:r>
            <a:r>
              <a:rPr lang="en-GB" sz="1000" baseline="0" dirty="0" smtClean="0"/>
              <a:t> Management tool and to help make tournament administration easier, w</a:t>
            </a:r>
            <a:r>
              <a:rPr lang="en-GB" sz="1000" dirty="0" smtClean="0"/>
              <a:t>e have added a new Competitions module</a:t>
            </a:r>
            <a:r>
              <a:rPr lang="en-GB" sz="1000" baseline="0" dirty="0" smtClean="0"/>
              <a:t> to </a:t>
            </a:r>
            <a:r>
              <a:rPr lang="en-GB" sz="1000" baseline="0" dirty="0" err="1" smtClean="0"/>
              <a:t>ClubSpark</a:t>
            </a:r>
            <a:r>
              <a:rPr lang="en-GB" sz="1000" baseline="0" dirty="0" smtClean="0"/>
              <a:t>, and with it comes a shiny new app for your phone or tablet, that will be launched by April, in time for the summer season. It is to provide an easy way to run local recreational competitions and tournaments from your smartphone or tablet.</a:t>
            </a:r>
          </a:p>
          <a:p>
            <a:endParaRPr lang="en-GB" sz="1000" baseline="0" dirty="0" smtClean="0"/>
          </a:p>
          <a:p>
            <a:r>
              <a:rPr lang="en-GB" sz="1000" baseline="0" dirty="0" smtClean="0"/>
              <a:t>You’re able to run tournaments in 6 different formats – whether you’re hosting a </a:t>
            </a:r>
            <a:r>
              <a:rPr lang="en-GB" sz="1000" baseline="0" dirty="0" err="1" smtClean="0"/>
              <a:t>Matchplay</a:t>
            </a:r>
            <a:r>
              <a:rPr lang="en-GB" sz="1000" baseline="0" dirty="0" smtClean="0"/>
              <a:t>, uploading results via Results Manager, Compass draw, Elimination, Elimination with Consolation or Round Robin</a:t>
            </a:r>
          </a:p>
          <a:p>
            <a:endParaRPr lang="en-GB" sz="1000" baseline="0" dirty="0" smtClean="0"/>
          </a:p>
          <a:p>
            <a:r>
              <a:rPr lang="en-GB" sz="1000" baseline="0" dirty="0" smtClean="0"/>
              <a:t>You can also download players on to the app from your venue’s list of BTM’s, AND there is an option via the Competitions module to submit results that are eligible for LTA ratings.</a:t>
            </a:r>
          </a:p>
          <a:p>
            <a:endParaRPr lang="en-GB" sz="1000" baseline="0" dirty="0" smtClean="0"/>
          </a:p>
          <a:p>
            <a:r>
              <a:rPr lang="en-GB" sz="1000" baseline="0" dirty="0" smtClean="0"/>
              <a:t>If you want any more information or guidance on this, get in touch with your regional team.</a:t>
            </a:r>
            <a:endParaRPr lang="en-GB" sz="1000" dirty="0"/>
          </a:p>
        </p:txBody>
      </p:sp>
      <p:sp>
        <p:nvSpPr>
          <p:cNvPr id="4" name="Slide Number Placeholder 3"/>
          <p:cNvSpPr>
            <a:spLocks noGrp="1"/>
          </p:cNvSpPr>
          <p:nvPr>
            <p:ph type="sldNum" sz="quarter" idx="10"/>
          </p:nvPr>
        </p:nvSpPr>
        <p:spPr/>
        <p:txBody>
          <a:bodyPr/>
          <a:lstStyle/>
          <a:p>
            <a:fld id="{A23EEED6-A1AB-4CCD-8392-7167061F1348}" type="slidenum">
              <a:rPr lang="en-GB" altLang="en-US" smtClean="0"/>
              <a:pPr/>
              <a:t>11</a:t>
            </a:fld>
            <a:endParaRPr lang="en-GB" altLang="en-US" dirty="0"/>
          </a:p>
        </p:txBody>
      </p:sp>
    </p:spTree>
    <p:extLst>
      <p:ext uri="{BB962C8B-B14F-4D97-AF65-F5344CB8AC3E}">
        <p14:creationId xmlns:p14="http://schemas.microsoft.com/office/powerpoint/2010/main" val="1600728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club survey 63% clubs need more volunteers.</a:t>
            </a:r>
            <a:r>
              <a:rPr lang="en-US" baseline="0" dirty="0" smtClean="0"/>
              <a:t> Today we are here to show:</a:t>
            </a:r>
          </a:p>
          <a:p>
            <a:pPr marL="171450" indent="-171450">
              <a:buFont typeface="Arial" charset="0"/>
              <a:buChar char="•"/>
            </a:pPr>
            <a:r>
              <a:rPr lang="en-US" baseline="0" dirty="0" smtClean="0"/>
              <a:t>What’s working in other tennis venues, other sports, other volunteer bodies</a:t>
            </a:r>
          </a:p>
          <a:p>
            <a:pPr marL="171450" indent="-171450">
              <a:buFont typeface="Arial" charset="0"/>
              <a:buChar char="•"/>
            </a:pPr>
            <a:r>
              <a:rPr lang="en-US" baseline="0" dirty="0" smtClean="0"/>
              <a:t>Our new online volunteer toolkit</a:t>
            </a:r>
          </a:p>
          <a:p>
            <a:pPr marL="171450" indent="-171450">
              <a:buFont typeface="Arial" charset="0"/>
              <a:buChar char="•"/>
            </a:pPr>
            <a:r>
              <a:rPr lang="en-US" baseline="0" dirty="0" smtClean="0"/>
              <a:t>Tips for using volunteers at open days.</a:t>
            </a:r>
          </a:p>
          <a:p>
            <a:pPr marL="171450" indent="-171450">
              <a:buFont typeface="Arial" charset="0"/>
              <a:buChar char="•"/>
            </a:pPr>
            <a:endParaRPr lang="en-US" baseline="0" dirty="0" smtClean="0"/>
          </a:p>
          <a:p>
            <a:pPr marL="0" indent="0">
              <a:buFont typeface="Arial" charset="0"/>
              <a:buNone/>
            </a:pPr>
            <a:r>
              <a:rPr lang="en-US" baseline="0" dirty="0" smtClean="0"/>
              <a:t>*****TALK ABOUT YOUR OWN VOLUNTEER EXPERIENCE TO GAIN CREDIBILITY – YOU ARE NOT JUST A PAID MEMBER OF STAFF*****</a:t>
            </a:r>
          </a:p>
          <a:p>
            <a:pPr marL="0" indent="0">
              <a:buFont typeface="Arial" charset="0"/>
              <a:buNone/>
            </a:pPr>
            <a:endParaRPr lang="en-US" i="1" dirty="0" smtClean="0">
              <a:solidFill>
                <a:srgbClr val="FF0000"/>
              </a:solidFill>
            </a:endParaRPr>
          </a:p>
          <a:p>
            <a:pPr marL="0" indent="0">
              <a:buFont typeface="Arial" charset="0"/>
              <a:buNone/>
            </a:pPr>
            <a:r>
              <a:rPr lang="en-US" i="1" dirty="0" smtClean="0">
                <a:solidFill>
                  <a:srgbClr val="FF0000"/>
                </a:solidFill>
              </a:rPr>
              <a:t>Other stats to help set the scene </a:t>
            </a:r>
          </a:p>
          <a:p>
            <a:pPr marL="0" indent="0">
              <a:buFont typeface="Arial" charset="0"/>
              <a:buNone/>
            </a:pPr>
            <a:r>
              <a:rPr lang="en-US" i="1" dirty="0" smtClean="0">
                <a:solidFill>
                  <a:srgbClr val="FF0000"/>
                </a:solidFill>
              </a:rPr>
              <a:t>82%</a:t>
            </a:r>
            <a:r>
              <a:rPr lang="en-US" i="1" baseline="0" dirty="0" smtClean="0">
                <a:solidFill>
                  <a:srgbClr val="FF0000"/>
                </a:solidFill>
              </a:rPr>
              <a:t> volunteers aged 45-64, only 5% 16-34</a:t>
            </a:r>
          </a:p>
          <a:p>
            <a:pPr marL="0" indent="0">
              <a:buFont typeface="Arial" charset="0"/>
              <a:buNone/>
            </a:pPr>
            <a:r>
              <a:rPr lang="en-US" i="1" baseline="0" dirty="0" smtClean="0">
                <a:solidFill>
                  <a:srgbClr val="FF0000"/>
                </a:solidFill>
              </a:rPr>
              <a:t>53%  have been volunteering for 5yrs or more, only 1% have become a volunteer in the last 6 months</a:t>
            </a:r>
          </a:p>
          <a:p>
            <a:pPr marL="0" indent="0">
              <a:buFont typeface="Arial" charset="0"/>
              <a:buNone/>
            </a:pPr>
            <a:r>
              <a:rPr lang="en-US" i="1" baseline="0" dirty="0" smtClean="0">
                <a:solidFill>
                  <a:srgbClr val="FF0000"/>
                </a:solidFill>
              </a:rPr>
              <a:t>Ageing population, over half saying they wont be volunteering in 5 years time so a real challenge to recruit more </a:t>
            </a:r>
          </a:p>
          <a:p>
            <a:pPr marL="0" indent="0">
              <a:buFont typeface="Arial" charset="0"/>
              <a:buNone/>
            </a:pPr>
            <a:r>
              <a:rPr lang="en-US" i="1" baseline="0" dirty="0" smtClean="0">
                <a:solidFill>
                  <a:srgbClr val="FF0000"/>
                </a:solidFill>
              </a:rPr>
              <a:t>Each new sports volunteer enables 8.5 new participants</a:t>
            </a:r>
            <a:endParaRPr lang="en-US" i="1" dirty="0">
              <a:solidFill>
                <a:srgbClr val="FF0000"/>
              </a:solidFill>
            </a:endParaRPr>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15</a:t>
            </a:fld>
            <a:endParaRPr lang="en-GB">
              <a:solidFill>
                <a:prstClr val="black"/>
              </a:solidFill>
            </a:endParaRPr>
          </a:p>
        </p:txBody>
      </p:sp>
    </p:spTree>
    <p:extLst>
      <p:ext uri="{BB962C8B-B14F-4D97-AF65-F5344CB8AC3E}">
        <p14:creationId xmlns:p14="http://schemas.microsoft.com/office/powerpoint/2010/main" val="2062331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have developed this toolkit following venue feedback:</a:t>
            </a:r>
          </a:p>
          <a:p>
            <a:pPr marL="171450" indent="-171450">
              <a:buFont typeface="Arial" charset="0"/>
              <a:buChar char="•"/>
            </a:pPr>
            <a:r>
              <a:rPr lang="en-US" baseline="0" dirty="0" smtClean="0"/>
              <a:t>Role descriptions for typical volunteers </a:t>
            </a:r>
            <a:endParaRPr lang="en-US" i="1" baseline="0" dirty="0" smtClean="0"/>
          </a:p>
          <a:p>
            <a:pPr marL="171450" indent="-171450">
              <a:buFont typeface="Arial" charset="0"/>
              <a:buChar char="•"/>
            </a:pPr>
            <a:r>
              <a:rPr lang="en-US" baseline="0" dirty="0" smtClean="0"/>
              <a:t>Ideas for how to advertise for volunteers</a:t>
            </a:r>
          </a:p>
          <a:p>
            <a:pPr marL="171450" indent="-171450">
              <a:buFont typeface="Arial" charset="0"/>
              <a:buChar char="•"/>
            </a:pPr>
            <a:r>
              <a:rPr lang="en-US" baseline="0" dirty="0" smtClean="0"/>
              <a:t>How to support and thank your volunteers</a:t>
            </a:r>
          </a:p>
          <a:p>
            <a:pPr marL="171450" indent="-171450">
              <a:buFont typeface="Arial" charset="0"/>
              <a:buChar char="•"/>
            </a:pPr>
            <a:r>
              <a:rPr lang="en-US" baseline="0" dirty="0" smtClean="0"/>
              <a:t>Safe and inclusive guidance</a:t>
            </a:r>
          </a:p>
          <a:p>
            <a:pPr marL="171450" indent="-171450">
              <a:buFont typeface="Arial" charset="0"/>
              <a:buChar char="•"/>
            </a:pPr>
            <a:r>
              <a:rPr lang="en-US" baseline="0" dirty="0" smtClean="0"/>
              <a:t>Lots of templates and resources – PLEASE USE!</a:t>
            </a:r>
            <a:endParaRPr lang="en-US" dirty="0" smtClean="0"/>
          </a:p>
        </p:txBody>
      </p:sp>
      <p:sp>
        <p:nvSpPr>
          <p:cNvPr id="4" name="Slide Number Placeholder 3"/>
          <p:cNvSpPr>
            <a:spLocks noGrp="1"/>
          </p:cNvSpPr>
          <p:nvPr>
            <p:ph type="sldNum" sz="quarter" idx="10"/>
          </p:nvPr>
        </p:nvSpPr>
        <p:spPr/>
        <p:txBody>
          <a:bodyPr/>
          <a:lstStyle/>
          <a:p>
            <a:fld id="{3557F6C3-3D21-E442-8820-3FF011230FCF}"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294892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Advice is broken down into four core</a:t>
            </a:r>
            <a:r>
              <a:rPr lang="en-US" baseline="0" dirty="0" smtClean="0"/>
              <a:t> areas</a:t>
            </a: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17</a:t>
            </a:fld>
            <a:endParaRPr lang="en-GB">
              <a:solidFill>
                <a:prstClr val="black"/>
              </a:solidFill>
            </a:endParaRPr>
          </a:p>
        </p:txBody>
      </p:sp>
    </p:spTree>
    <p:extLst>
      <p:ext uri="{BB962C8B-B14F-4D97-AF65-F5344CB8AC3E}">
        <p14:creationId xmlns:p14="http://schemas.microsoft.com/office/powerpoint/2010/main" val="1457194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18</a:t>
            </a:fld>
            <a:endParaRPr lang="en-GB">
              <a:solidFill>
                <a:prstClr val="black"/>
              </a:solidFill>
            </a:endParaRPr>
          </a:p>
        </p:txBody>
      </p:sp>
    </p:spTree>
    <p:extLst>
      <p:ext uri="{BB962C8B-B14F-4D97-AF65-F5344CB8AC3E}">
        <p14:creationId xmlns:p14="http://schemas.microsoft.com/office/powerpoint/2010/main" val="1895087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200 clubs have a volunteer </a:t>
            </a:r>
            <a:r>
              <a:rPr lang="en-US" dirty="0" err="1" smtClean="0"/>
              <a:t>co-ordinator</a:t>
            </a:r>
            <a:endParaRPr lang="en-US" dirty="0" smtClean="0"/>
          </a:p>
          <a:p>
            <a:pPr marL="171450" indent="-171450">
              <a:buFont typeface="Arial" charset="0"/>
              <a:buChar char="•"/>
            </a:pPr>
            <a:r>
              <a:rPr lang="en-US" dirty="0" smtClean="0"/>
              <a:t>Ran a pilot with volunteer charity Join In last year</a:t>
            </a:r>
            <a:r>
              <a:rPr lang="en-US" baseline="0" dirty="0" smtClean="0"/>
              <a:t> – </a:t>
            </a:r>
            <a:r>
              <a:rPr lang="en-US" i="1" baseline="0" dirty="0" smtClean="0"/>
              <a:t>10</a:t>
            </a:r>
            <a:r>
              <a:rPr lang="en-US" baseline="0" dirty="0" smtClean="0"/>
              <a:t> clubs who appointed a volunteer </a:t>
            </a:r>
            <a:r>
              <a:rPr lang="en-US" baseline="0" dirty="0" err="1" smtClean="0"/>
              <a:t>co-ordinator</a:t>
            </a:r>
            <a:r>
              <a:rPr lang="en-US" baseline="0" dirty="0" smtClean="0"/>
              <a:t> and recruited new volunteers</a:t>
            </a: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19</a:t>
            </a:fld>
            <a:endParaRPr lang="en-GB">
              <a:solidFill>
                <a:prstClr val="black"/>
              </a:solidFill>
            </a:endParaRPr>
          </a:p>
        </p:txBody>
      </p:sp>
    </p:spTree>
    <p:extLst>
      <p:ext uri="{BB962C8B-B14F-4D97-AF65-F5344CB8AC3E}">
        <p14:creationId xmlns:p14="http://schemas.microsoft.com/office/powerpoint/2010/main" val="2686300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may have someone in mind who would</a:t>
            </a:r>
            <a:r>
              <a:rPr lang="en-US" baseline="0" dirty="0" smtClean="0"/>
              <a:t> work well</a:t>
            </a: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21</a:t>
            </a:fld>
            <a:endParaRPr lang="en-GB">
              <a:solidFill>
                <a:prstClr val="black"/>
              </a:solidFill>
            </a:endParaRPr>
          </a:p>
        </p:txBody>
      </p:sp>
    </p:spTree>
    <p:extLst>
      <p:ext uri="{BB962C8B-B14F-4D97-AF65-F5344CB8AC3E}">
        <p14:creationId xmlns:p14="http://schemas.microsoft.com/office/powerpoint/2010/main" val="1484670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Preparation is key – if you do your homework, you will get better results!</a:t>
            </a: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22</a:t>
            </a:fld>
            <a:endParaRPr lang="en-GB">
              <a:solidFill>
                <a:prstClr val="black"/>
              </a:solidFill>
            </a:endParaRPr>
          </a:p>
        </p:txBody>
      </p:sp>
    </p:spTree>
    <p:extLst>
      <p:ext uri="{BB962C8B-B14F-4D97-AF65-F5344CB8AC3E}">
        <p14:creationId xmlns:p14="http://schemas.microsoft.com/office/powerpoint/2010/main" val="364454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A23EEED6-A1AB-4CCD-8392-7167061F1348}" type="slidenum">
              <a:rPr lang="en-GB" altLang="en-US" smtClean="0"/>
              <a:pPr/>
              <a:t>23</a:t>
            </a:fld>
            <a:endParaRPr lang="en-GB" altLang="en-US" dirty="0"/>
          </a:p>
        </p:txBody>
      </p:sp>
    </p:spTree>
    <p:extLst>
      <p:ext uri="{BB962C8B-B14F-4D97-AF65-F5344CB8AC3E}">
        <p14:creationId xmlns:p14="http://schemas.microsoft.com/office/powerpoint/2010/main" val="176130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Currently 20</a:t>
            </a:r>
          </a:p>
          <a:p>
            <a:r>
              <a:rPr lang="en-US" i="1" dirty="0" smtClean="0"/>
              <a:t>Let us know if you need others</a:t>
            </a:r>
            <a:endParaRPr lang="en-US" i="1"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24</a:t>
            </a:fld>
            <a:endParaRPr lang="en-GB">
              <a:solidFill>
                <a:prstClr val="black"/>
              </a:solidFill>
            </a:endParaRPr>
          </a:p>
        </p:txBody>
      </p:sp>
    </p:spTree>
    <p:extLst>
      <p:ext uri="{BB962C8B-B14F-4D97-AF65-F5344CB8AC3E}">
        <p14:creationId xmlns:p14="http://schemas.microsoft.com/office/powerpoint/2010/main" val="20059748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Think about who is a good ambassador for your venue</a:t>
            </a: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25</a:t>
            </a:fld>
            <a:endParaRPr lang="en-GB">
              <a:solidFill>
                <a:prstClr val="black"/>
              </a:solidFill>
            </a:endParaRPr>
          </a:p>
        </p:txBody>
      </p:sp>
    </p:spTree>
    <p:extLst>
      <p:ext uri="{BB962C8B-B14F-4D97-AF65-F5344CB8AC3E}">
        <p14:creationId xmlns:p14="http://schemas.microsoft.com/office/powerpoint/2010/main" val="766086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t>Just</a:t>
            </a:r>
            <a:r>
              <a:rPr lang="en-US" sz="1200" b="1" baseline="0" dirty="0" smtClean="0"/>
              <a:t> </a:t>
            </a:r>
            <a:r>
              <a:rPr lang="en-US" sz="1200" b="1" i="1" baseline="0" dirty="0" smtClean="0"/>
              <a:t>be aware</a:t>
            </a:r>
            <a:r>
              <a:rPr lang="en-US" sz="1200" b="1" baseline="0" dirty="0" smtClean="0"/>
              <a:t>!</a:t>
            </a:r>
          </a:p>
          <a:p>
            <a:r>
              <a:rPr lang="en-US" sz="1200" b="1" baseline="0" dirty="0" smtClean="0"/>
              <a:t>Volunteering </a:t>
            </a:r>
            <a:r>
              <a:rPr lang="en-US" sz="1200" b="1" dirty="0" smtClean="0"/>
              <a:t>can be an easy way for people to obtain positions of trust and authority to get access to children</a:t>
            </a:r>
          </a:p>
          <a:p>
            <a:r>
              <a:rPr lang="en-US" sz="1200" b="1" dirty="0" smtClean="0"/>
              <a:t>Ensure</a:t>
            </a:r>
            <a:r>
              <a:rPr lang="en-US" sz="1200" b="1" baseline="0" dirty="0" smtClean="0"/>
              <a:t> you put simple measures in place to make sure volunteers &amp; members are safe</a:t>
            </a:r>
            <a:endParaRPr lang="en-GB"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26</a:t>
            </a:fld>
            <a:endParaRPr lang="en-GB" dirty="0">
              <a:solidFill>
                <a:prstClr val="black"/>
              </a:solidFill>
            </a:endParaRPr>
          </a:p>
        </p:txBody>
      </p:sp>
    </p:spTree>
    <p:extLst>
      <p:ext uri="{BB962C8B-B14F-4D97-AF65-F5344CB8AC3E}">
        <p14:creationId xmlns:p14="http://schemas.microsoft.com/office/powerpoint/2010/main" val="1060544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DBS</a:t>
            </a:r>
            <a:r>
              <a:rPr lang="en-GB" i="1" baseline="0" dirty="0" smtClean="0"/>
              <a:t> – needed if working/in contact with children</a:t>
            </a:r>
          </a:p>
          <a:p>
            <a:r>
              <a:rPr lang="en-GB" i="1" baseline="0" dirty="0" smtClean="0"/>
              <a:t>The DBS check is free for Volunteers but there is currently an £8 admin charge. Recommend that venues cover this cost if an issue. A small investment for free time!</a:t>
            </a:r>
            <a:endParaRPr lang="en-GB" i="1" dirty="0" smtClean="0"/>
          </a:p>
        </p:txBody>
      </p:sp>
      <p:sp>
        <p:nvSpPr>
          <p:cNvPr id="4" name="Slide Number Placeholder 3"/>
          <p:cNvSpPr>
            <a:spLocks noGrp="1"/>
          </p:cNvSpPr>
          <p:nvPr>
            <p:ph type="sldNum" sz="quarter" idx="10"/>
          </p:nvPr>
        </p:nvSpPr>
        <p:spPr/>
        <p:txBody>
          <a:bodyPr/>
          <a:lstStyle/>
          <a:p>
            <a:fld id="{A23EEED6-A1AB-4CCD-8392-7167061F1348}" type="slidenum">
              <a:rPr lang="en-GB" altLang="en-US" smtClean="0"/>
              <a:pPr/>
              <a:t>27</a:t>
            </a:fld>
            <a:endParaRPr lang="en-GB" altLang="en-US" dirty="0"/>
          </a:p>
        </p:txBody>
      </p:sp>
    </p:spTree>
    <p:extLst>
      <p:ext uri="{BB962C8B-B14F-4D97-AF65-F5344CB8AC3E}">
        <p14:creationId xmlns:p14="http://schemas.microsoft.com/office/powerpoint/2010/main" val="15608695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dirty="0" smtClean="0"/>
              <a:t>Most clubs find volunteers from current members</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dirty="0" smtClean="0"/>
              <a:t>Volunteers</a:t>
            </a:r>
            <a:r>
              <a:rPr lang="en-US" baseline="0" dirty="0" smtClean="0"/>
              <a:t> aged 45+ get involved due to loving tennis &amp; to give something back</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baseline="0" dirty="0" smtClean="0"/>
              <a:t>Give them the chance to have a say in their club</a:t>
            </a: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28</a:t>
            </a:fld>
            <a:endParaRPr lang="en-GB">
              <a:solidFill>
                <a:prstClr val="black"/>
              </a:solidFill>
            </a:endParaRPr>
          </a:p>
        </p:txBody>
      </p:sp>
    </p:spTree>
    <p:extLst>
      <p:ext uri="{BB962C8B-B14F-4D97-AF65-F5344CB8AC3E}">
        <p14:creationId xmlns:p14="http://schemas.microsoft.com/office/powerpoint/2010/main" val="761999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New requirements for CASC status state that 50% of members must be actively</a:t>
            </a:r>
            <a:r>
              <a:rPr lang="en-GB" baseline="0" dirty="0" smtClean="0"/>
              <a:t> involved 12x+per year. </a:t>
            </a:r>
            <a:r>
              <a:rPr lang="en-GB" baseline="0" smtClean="0"/>
              <a:t>Volunteering counts </a:t>
            </a:r>
            <a:r>
              <a:rPr lang="en-GB" baseline="0" dirty="0" smtClean="0"/>
              <a:t>as being involved</a:t>
            </a:r>
            <a:endParaRPr lang="en-GB" dirty="0"/>
          </a:p>
        </p:txBody>
      </p:sp>
      <p:sp>
        <p:nvSpPr>
          <p:cNvPr id="4" name="Slide Number Placeholder 3"/>
          <p:cNvSpPr>
            <a:spLocks noGrp="1"/>
          </p:cNvSpPr>
          <p:nvPr>
            <p:ph type="sldNum" sz="quarter" idx="10"/>
          </p:nvPr>
        </p:nvSpPr>
        <p:spPr/>
        <p:txBody>
          <a:bodyPr/>
          <a:lstStyle/>
          <a:p>
            <a:fld id="{A23EEED6-A1AB-4CCD-8392-7167061F1348}" type="slidenum">
              <a:rPr lang="en-GB" altLang="en-US" smtClean="0"/>
              <a:pPr/>
              <a:t>29</a:t>
            </a:fld>
            <a:endParaRPr lang="en-GB" altLang="en-US" dirty="0"/>
          </a:p>
        </p:txBody>
      </p:sp>
    </p:spTree>
    <p:extLst>
      <p:ext uri="{BB962C8B-B14F-4D97-AF65-F5344CB8AC3E}">
        <p14:creationId xmlns:p14="http://schemas.microsoft.com/office/powerpoint/2010/main" val="6900875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30</a:t>
            </a:fld>
            <a:endParaRPr lang="en-GB">
              <a:solidFill>
                <a:prstClr val="black"/>
              </a:solidFill>
            </a:endParaRPr>
          </a:p>
        </p:txBody>
      </p:sp>
    </p:spTree>
    <p:extLst>
      <p:ext uri="{BB962C8B-B14F-4D97-AF65-F5344CB8AC3E}">
        <p14:creationId xmlns:p14="http://schemas.microsoft.com/office/powerpoint/2010/main" val="17198486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This advice comes</a:t>
            </a:r>
            <a:r>
              <a:rPr lang="en-US" baseline="0" dirty="0" smtClean="0"/>
              <a:t> through in tennis, other sports and other local volunteer </a:t>
            </a:r>
            <a:r>
              <a:rPr lang="en-US" baseline="0" dirty="0" err="1" smtClean="0"/>
              <a:t>organisations</a:t>
            </a: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31</a:t>
            </a:fld>
            <a:endParaRPr lang="en-GB">
              <a:solidFill>
                <a:prstClr val="black"/>
              </a:solidFill>
            </a:endParaRPr>
          </a:p>
        </p:txBody>
      </p:sp>
    </p:spTree>
    <p:extLst>
      <p:ext uri="{BB962C8B-B14F-4D97-AF65-F5344CB8AC3E}">
        <p14:creationId xmlns:p14="http://schemas.microsoft.com/office/powerpoint/2010/main" val="3472369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Easy way to tell people what help you need</a:t>
            </a:r>
          </a:p>
          <a:p>
            <a:pPr marL="171450" indent="-171450">
              <a:buFont typeface="Arial" charset="0"/>
              <a:buChar char="•"/>
            </a:pPr>
            <a:r>
              <a:rPr lang="en-US" dirty="0" smtClean="0"/>
              <a:t>Also</a:t>
            </a:r>
            <a:r>
              <a:rPr lang="en-US" baseline="0" dirty="0" smtClean="0"/>
              <a:t> being open and transparent</a:t>
            </a:r>
          </a:p>
          <a:p>
            <a:pPr marL="171450" indent="-171450">
              <a:buFont typeface="Arial" charset="0"/>
              <a:buChar char="•"/>
            </a:pPr>
            <a:r>
              <a:rPr lang="en-US" baseline="0" dirty="0" smtClean="0"/>
              <a:t>Why not invite members to an AGM or have an ‘open’ committee meeting</a:t>
            </a:r>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33</a:t>
            </a:fld>
            <a:endParaRPr lang="en-GB">
              <a:solidFill>
                <a:prstClr val="black"/>
              </a:solidFill>
            </a:endParaRPr>
          </a:p>
        </p:txBody>
      </p:sp>
    </p:spTree>
    <p:extLst>
      <p:ext uri="{BB962C8B-B14F-4D97-AF65-F5344CB8AC3E}">
        <p14:creationId xmlns:p14="http://schemas.microsoft.com/office/powerpoint/2010/main" val="12017264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This is such an important message!</a:t>
            </a:r>
          </a:p>
          <a:p>
            <a:pPr marL="171450" indent="-171450">
              <a:buFont typeface="Arial" charset="0"/>
              <a:buChar char="•"/>
            </a:pPr>
            <a:r>
              <a:rPr lang="en-US" dirty="0" smtClean="0"/>
              <a:t>Don’t scare people off with a huge</a:t>
            </a:r>
            <a:r>
              <a:rPr lang="en-US" baseline="0" dirty="0" smtClean="0"/>
              <a:t> role or burden</a:t>
            </a:r>
          </a:p>
          <a:p>
            <a:pPr marL="171450" indent="-171450">
              <a:buFont typeface="Arial" charset="0"/>
              <a:buChar char="•"/>
            </a:pPr>
            <a:r>
              <a:rPr lang="en-US" baseline="0" dirty="0" smtClean="0"/>
              <a:t>Try to divide responsibilities</a:t>
            </a:r>
          </a:p>
          <a:p>
            <a:pPr marL="171450" indent="-171450">
              <a:buFont typeface="Arial" charset="0"/>
              <a:buChar char="•"/>
            </a:pPr>
            <a:r>
              <a:rPr lang="en-US" baseline="0" dirty="0" smtClean="0"/>
              <a:t>Just one hour per month of help is better than nothing</a:t>
            </a: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34</a:t>
            </a:fld>
            <a:endParaRPr lang="en-GB">
              <a:solidFill>
                <a:prstClr val="black"/>
              </a:solidFill>
            </a:endParaRPr>
          </a:p>
        </p:txBody>
      </p:sp>
    </p:spTree>
    <p:extLst>
      <p:ext uri="{BB962C8B-B14F-4D97-AF65-F5344CB8AC3E}">
        <p14:creationId xmlns:p14="http://schemas.microsoft.com/office/powerpoint/2010/main" val="15917130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i="1" dirty="0" smtClean="0"/>
              <a:t>One-off events are great for recruiting volunteers, just an hour or two is fine. Hopefully they will enjoy and be keen to do more!</a:t>
            </a:r>
          </a:p>
          <a:p>
            <a:pPr marL="171450" indent="-171450">
              <a:buFont typeface="Arial" charset="0"/>
              <a:buChar char="•"/>
            </a:pPr>
            <a:r>
              <a:rPr lang="en-US" dirty="0" smtClean="0"/>
              <a:t>Your coach has the best relationship with parents – so use them!</a:t>
            </a:r>
          </a:p>
          <a:p>
            <a:pPr marL="171450" indent="-171450">
              <a:buFont typeface="Arial" charset="0"/>
              <a:buChar char="•"/>
            </a:pPr>
            <a:r>
              <a:rPr lang="en-US" dirty="0" smtClean="0"/>
              <a:t>Take a </a:t>
            </a:r>
            <a:r>
              <a:rPr lang="en-US" dirty="0" err="1" smtClean="0"/>
              <a:t>rota</a:t>
            </a:r>
            <a:r>
              <a:rPr lang="en-US" dirty="0" smtClean="0"/>
              <a:t> along to</a:t>
            </a:r>
            <a:r>
              <a:rPr lang="en-US" baseline="0" dirty="0" smtClean="0"/>
              <a:t> kids’ sessions or club nights</a:t>
            </a:r>
          </a:p>
          <a:p>
            <a:pPr marL="171450" indent="-171450">
              <a:buFont typeface="Arial" charset="0"/>
              <a:buChar char="•"/>
            </a:pPr>
            <a:r>
              <a:rPr lang="en-US" baseline="0" dirty="0" smtClean="0"/>
              <a:t>Ask people to sign up</a:t>
            </a: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35</a:t>
            </a:fld>
            <a:endParaRPr lang="en-GB">
              <a:solidFill>
                <a:prstClr val="black"/>
              </a:solidFill>
            </a:endParaRPr>
          </a:p>
        </p:txBody>
      </p:sp>
    </p:spTree>
    <p:extLst>
      <p:ext uri="{BB962C8B-B14F-4D97-AF65-F5344CB8AC3E}">
        <p14:creationId xmlns:p14="http://schemas.microsoft.com/office/powerpoint/2010/main" val="20673802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This works for other venues</a:t>
            </a:r>
          </a:p>
          <a:p>
            <a:pPr marL="171450" indent="-171450">
              <a:buFont typeface="Arial" charset="0"/>
              <a:buChar char="•"/>
            </a:pPr>
            <a:r>
              <a:rPr lang="en-US" dirty="0" smtClean="0"/>
              <a:t>Why not give these tips</a:t>
            </a:r>
            <a:r>
              <a:rPr lang="en-US" baseline="0" dirty="0" smtClean="0"/>
              <a:t> a try?</a:t>
            </a: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37</a:t>
            </a:fld>
            <a:endParaRPr lang="en-GB">
              <a:solidFill>
                <a:prstClr val="black"/>
              </a:solidFill>
            </a:endParaRPr>
          </a:p>
        </p:txBody>
      </p:sp>
    </p:spTree>
    <p:extLst>
      <p:ext uri="{BB962C8B-B14F-4D97-AF65-F5344CB8AC3E}">
        <p14:creationId xmlns:p14="http://schemas.microsoft.com/office/powerpoint/2010/main" val="2215660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SESSION OPTION A</a:t>
            </a:r>
          </a:p>
          <a:p>
            <a:r>
              <a:rPr lang="en-US" dirty="0" smtClean="0"/>
              <a:t>Hand out copies of the Volunteer Co-</a:t>
            </a:r>
            <a:r>
              <a:rPr lang="en-US" dirty="0" err="1" smtClean="0"/>
              <a:t>ordinator</a:t>
            </a:r>
            <a:r>
              <a:rPr lang="en-US" dirty="0" smtClean="0"/>
              <a:t> role</a:t>
            </a:r>
          </a:p>
          <a:p>
            <a:endParaRPr lang="en-US" dirty="0" smtClean="0"/>
          </a:p>
          <a:p>
            <a:r>
              <a:rPr lang="en-US" dirty="0" smtClean="0"/>
              <a:t>Circulate among different groups then you can feedback on 2-3</a:t>
            </a:r>
            <a:r>
              <a:rPr lang="en-US" baseline="0" dirty="0" smtClean="0"/>
              <a:t> best ideas to move along to next section</a:t>
            </a: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pPr/>
              <a:t>38</a:t>
            </a:fld>
            <a:endParaRPr lang="en-GB"/>
          </a:p>
        </p:txBody>
      </p:sp>
    </p:spTree>
    <p:extLst>
      <p:ext uri="{BB962C8B-B14F-4D97-AF65-F5344CB8AC3E}">
        <p14:creationId xmlns:p14="http://schemas.microsoft.com/office/powerpoint/2010/main" val="10711632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SESSION</a:t>
            </a:r>
            <a:r>
              <a:rPr lang="en-US" b="1" baseline="0" dirty="0" smtClean="0"/>
              <a:t> </a:t>
            </a:r>
            <a:r>
              <a:rPr lang="en-US" b="1" dirty="0" smtClean="0"/>
              <a:t>OPTION B</a:t>
            </a:r>
          </a:p>
          <a:p>
            <a:endParaRPr lang="en-US" dirty="0" smtClean="0"/>
          </a:p>
          <a:p>
            <a:r>
              <a:rPr lang="en-US" dirty="0" smtClean="0"/>
              <a:t>Circulate among different groups then you can feedback on 2-3</a:t>
            </a:r>
            <a:r>
              <a:rPr lang="en-US" baseline="0" dirty="0" smtClean="0"/>
              <a:t> best ideas to move along to next section</a:t>
            </a:r>
          </a:p>
          <a:p>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39</a:t>
            </a:fld>
            <a:endParaRPr lang="en-GB">
              <a:solidFill>
                <a:prstClr val="black"/>
              </a:solidFill>
            </a:endParaRPr>
          </a:p>
        </p:txBody>
      </p:sp>
    </p:spTree>
    <p:extLst>
      <p:ext uri="{BB962C8B-B14F-4D97-AF65-F5344CB8AC3E}">
        <p14:creationId xmlns:p14="http://schemas.microsoft.com/office/powerpoint/2010/main" val="7838489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dirty="0" smtClean="0"/>
              <a:t>Many clubs do find volunteers from outside their membership</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dirty="0" smtClean="0"/>
              <a:t>You</a:t>
            </a:r>
            <a:r>
              <a:rPr lang="en-US" baseline="0" dirty="0" smtClean="0"/>
              <a:t> need to be visible!</a:t>
            </a: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40</a:t>
            </a:fld>
            <a:endParaRPr lang="en-GB">
              <a:solidFill>
                <a:prstClr val="black"/>
              </a:solidFill>
            </a:endParaRPr>
          </a:p>
        </p:txBody>
      </p:sp>
    </p:spTree>
    <p:extLst>
      <p:ext uri="{BB962C8B-B14F-4D97-AF65-F5344CB8AC3E}">
        <p14:creationId xmlns:p14="http://schemas.microsoft.com/office/powerpoint/2010/main" val="10677977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r>
              <a:rPr lang="en-US" dirty="0" smtClean="0"/>
              <a:t>***DO NOT CHARGE NON-MEMBERS TO VOLUNTEER***</a:t>
            </a:r>
          </a:p>
          <a:p>
            <a:pPr marL="0" indent="0">
              <a:buFont typeface="Arial" charset="0"/>
              <a:buNone/>
            </a:pPr>
            <a:endParaRPr lang="en-US" dirty="0" smtClean="0"/>
          </a:p>
          <a:p>
            <a:pPr marL="171450" indent="-171450">
              <a:buFont typeface="Arial" charset="0"/>
              <a:buChar char="•"/>
            </a:pPr>
            <a:r>
              <a:rPr lang="en-US" dirty="0" smtClean="0"/>
              <a:t>Some</a:t>
            </a:r>
            <a:r>
              <a:rPr lang="en-US" baseline="0" dirty="0" smtClean="0"/>
              <a:t> clubs have received enquiries via Join In website and tried to charge a £150 membership fee to allow them to volunteer!</a:t>
            </a:r>
          </a:p>
          <a:p>
            <a:pPr marL="171450" indent="-171450">
              <a:buFont typeface="Arial" charset="0"/>
              <a:buChar char="•"/>
            </a:pPr>
            <a:r>
              <a:rPr lang="en-US" baseline="0" dirty="0" smtClean="0"/>
              <a:t>A volunteer’s time could be worth a lot more than a membership fee</a:t>
            </a:r>
          </a:p>
          <a:p>
            <a:pPr marL="171450" indent="-171450">
              <a:buFont typeface="Arial" charset="0"/>
              <a:buChar char="•"/>
            </a:pPr>
            <a:r>
              <a:rPr lang="en-US" baseline="0" dirty="0" smtClean="0"/>
              <a:t>Be open, inclusive and friendly to all approaches!</a:t>
            </a:r>
          </a:p>
          <a:p>
            <a:pPr marL="171450" indent="-171450">
              <a:buFont typeface="Arial" charset="0"/>
              <a:buChar char="•"/>
            </a:pPr>
            <a:r>
              <a:rPr lang="en-US" baseline="0" dirty="0" smtClean="0"/>
              <a:t>Just ensure you do all recommended safety checks with new people</a:t>
            </a: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41</a:t>
            </a:fld>
            <a:endParaRPr lang="en-GB">
              <a:solidFill>
                <a:prstClr val="black"/>
              </a:solidFill>
            </a:endParaRPr>
          </a:p>
        </p:txBody>
      </p:sp>
    </p:spTree>
    <p:extLst>
      <p:ext uri="{BB962C8B-B14F-4D97-AF65-F5344CB8AC3E}">
        <p14:creationId xmlns:p14="http://schemas.microsoft.com/office/powerpoint/2010/main" val="11940399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Do-it</a:t>
            </a:r>
            <a:r>
              <a:rPr lang="en-US" baseline="0" dirty="0" smtClean="0"/>
              <a:t> Trust</a:t>
            </a:r>
          </a:p>
          <a:p>
            <a:r>
              <a:rPr lang="en-US" baseline="0" dirty="0" smtClean="0"/>
              <a:t>Free website to advertise for volunteers</a:t>
            </a:r>
          </a:p>
          <a:p>
            <a:endParaRPr lang="en-US" baseline="0" dirty="0" smtClean="0"/>
          </a:p>
          <a:p>
            <a:r>
              <a:rPr lang="en-US" baseline="0" dirty="0" smtClean="0"/>
              <a:t>Unsure about long-term future of Join In so would recommend using this website instead</a:t>
            </a: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42</a:t>
            </a:fld>
            <a:endParaRPr lang="en-GB">
              <a:solidFill>
                <a:prstClr val="black"/>
              </a:solidFill>
            </a:endParaRPr>
          </a:p>
        </p:txBody>
      </p:sp>
    </p:spTree>
    <p:extLst>
      <p:ext uri="{BB962C8B-B14F-4D97-AF65-F5344CB8AC3E}">
        <p14:creationId xmlns:p14="http://schemas.microsoft.com/office/powerpoint/2010/main" val="12366176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***Please add</a:t>
            </a:r>
            <a:r>
              <a:rPr lang="en-US" baseline="0" dirty="0" smtClean="0"/>
              <a:t> in contact details of you local CSP contacts in here &amp; any additional relevant partners***</a:t>
            </a:r>
            <a:endParaRPr lang="en-US" dirty="0"/>
          </a:p>
        </p:txBody>
      </p:sp>
      <p:sp>
        <p:nvSpPr>
          <p:cNvPr id="4" name="Slide Number Placeholder 3"/>
          <p:cNvSpPr>
            <a:spLocks noGrp="1"/>
          </p:cNvSpPr>
          <p:nvPr>
            <p:ph type="sldNum" sz="quarter" idx="10"/>
          </p:nvPr>
        </p:nvSpPr>
        <p:spPr/>
        <p:txBody>
          <a:bodyPr/>
          <a:lstStyle/>
          <a:p>
            <a:fld id="{D7EFFFF6-8E92-49D3-AB52-D9B4EF72AD74}" type="slidenum">
              <a:rPr lang="en-GB" smtClean="0">
                <a:solidFill>
                  <a:prstClr val="black"/>
                </a:solidFill>
              </a:rPr>
              <a:pPr/>
              <a:t>44</a:t>
            </a:fld>
            <a:endParaRPr lang="en-GB">
              <a:solidFill>
                <a:prstClr val="black"/>
              </a:solidFill>
            </a:endParaRPr>
          </a:p>
        </p:txBody>
      </p:sp>
    </p:spTree>
    <p:extLst>
      <p:ext uri="{BB962C8B-B14F-4D97-AF65-F5344CB8AC3E}">
        <p14:creationId xmlns:p14="http://schemas.microsoft.com/office/powerpoint/2010/main" val="14074631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23EEED6-A1AB-4CCD-8392-7167061F1348}" type="slidenum">
              <a:rPr lang="en-GB" altLang="en-US" smtClean="0"/>
              <a:pPr/>
              <a:t>46</a:t>
            </a:fld>
            <a:endParaRPr lang="en-GB" altLang="en-US" dirty="0"/>
          </a:p>
        </p:txBody>
      </p:sp>
    </p:spTree>
    <p:extLst>
      <p:ext uri="{BB962C8B-B14F-4D97-AF65-F5344CB8AC3E}">
        <p14:creationId xmlns:p14="http://schemas.microsoft.com/office/powerpoint/2010/main" val="10874239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Circulate among different groups then you can feedback on 2-3</a:t>
            </a:r>
            <a:r>
              <a:rPr lang="en-US" baseline="0" dirty="0" smtClean="0"/>
              <a:t> best ideas to move along to next section</a:t>
            </a:r>
          </a:p>
          <a:p>
            <a:endParaRPr lang="en-US" baseline="0" dirty="0" smtClean="0"/>
          </a:p>
          <a:p>
            <a:r>
              <a:rPr lang="en-US" b="1" baseline="0" dirty="0" smtClean="0"/>
              <a:t>***Ask each club to write the club name, contact name and two new volunteer targets on a card to hand in. Collect at the end for a follow-up.****</a:t>
            </a:r>
            <a:endParaRPr lang="en-US" b="1" dirty="0"/>
          </a:p>
        </p:txBody>
      </p:sp>
      <p:sp>
        <p:nvSpPr>
          <p:cNvPr id="4" name="Slide Number Placeholder 3"/>
          <p:cNvSpPr>
            <a:spLocks noGrp="1"/>
          </p:cNvSpPr>
          <p:nvPr>
            <p:ph type="sldNum" sz="quarter" idx="10"/>
          </p:nvPr>
        </p:nvSpPr>
        <p:spPr/>
        <p:txBody>
          <a:bodyPr/>
          <a:lstStyle/>
          <a:p>
            <a:fld id="{D7EFFFF6-8E92-49D3-AB52-D9B4EF72AD74}" type="slidenum">
              <a:rPr lang="en-GB" smtClean="0"/>
              <a:pPr/>
              <a:t>47</a:t>
            </a:fld>
            <a:endParaRPr lang="en-GB"/>
          </a:p>
        </p:txBody>
      </p:sp>
    </p:spTree>
    <p:extLst>
      <p:ext uri="{BB962C8B-B14F-4D97-AF65-F5344CB8AC3E}">
        <p14:creationId xmlns:p14="http://schemas.microsoft.com/office/powerpoint/2010/main" val="13305537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Go online to download free resources and see more advice</a:t>
            </a:r>
          </a:p>
          <a:p>
            <a:pPr marL="171450" indent="-171450">
              <a:buFont typeface="Arial" charset="0"/>
              <a:buChar char="•"/>
            </a:pPr>
            <a:endParaRPr lang="en-US" dirty="0" smtClean="0"/>
          </a:p>
          <a:p>
            <a:pPr marL="0" indent="0">
              <a:buFont typeface="Arial" charset="0"/>
              <a:buNone/>
            </a:pPr>
            <a:r>
              <a:rPr lang="en-US" smtClean="0"/>
              <a:t>**ANY</a:t>
            </a:r>
            <a:r>
              <a:rPr lang="en-US" baseline="0" smtClean="0"/>
              <a:t> SUGGESTIONS FOR ADDITIONAL CONTENT OR TEMPLATES WELCOME**</a:t>
            </a:r>
            <a:endParaRPr lang="en-US" dirty="0" smtClean="0"/>
          </a:p>
        </p:txBody>
      </p:sp>
      <p:sp>
        <p:nvSpPr>
          <p:cNvPr id="4" name="Slide Number Placeholder 3"/>
          <p:cNvSpPr>
            <a:spLocks noGrp="1"/>
          </p:cNvSpPr>
          <p:nvPr>
            <p:ph type="sldNum" sz="quarter" idx="10"/>
          </p:nvPr>
        </p:nvSpPr>
        <p:spPr/>
        <p:txBody>
          <a:bodyPr/>
          <a:lstStyle/>
          <a:p>
            <a:fld id="{3557F6C3-3D21-E442-8820-3FF011230FCF}"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5434201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32F0DD-FCBC-4925-BA05-0E85731BB937}" type="slidenum">
              <a:rPr lang="en-GB" altLang="en-US"/>
              <a:pPr/>
              <a:t>50</a:t>
            </a:fld>
            <a:endParaRPr lang="en-GB" alt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US" altLang="en-US" dirty="0" smtClean="0"/>
              <a:t>Introduce yourself</a:t>
            </a:r>
          </a:p>
          <a:p>
            <a:endParaRPr lang="en-US" altLang="en-US" dirty="0" smtClean="0"/>
          </a:p>
          <a:p>
            <a:r>
              <a:rPr lang="en-US" altLang="en-US" dirty="0" smtClean="0"/>
              <a:t>To build</a:t>
            </a:r>
            <a:r>
              <a:rPr lang="en-US" altLang="en-US" baseline="0" dirty="0" smtClean="0"/>
              <a:t> up your credibility</a:t>
            </a:r>
            <a:endParaRPr lang="en-US" altLang="en-US" dirty="0" smtClean="0"/>
          </a:p>
          <a:p>
            <a:pPr marL="171450" indent="-171450">
              <a:buFont typeface="Arial" pitchFamily="34" charset="0"/>
              <a:buChar char="•"/>
            </a:pPr>
            <a:endParaRPr lang="en-US" altLang="en-US" dirty="0" smtClean="0"/>
          </a:p>
          <a:p>
            <a:pPr marL="171450" indent="-171450">
              <a:buFont typeface="Arial" pitchFamily="34" charset="0"/>
              <a:buChar char="•"/>
            </a:pPr>
            <a:r>
              <a:rPr lang="en-US" altLang="en-US" dirty="0" smtClean="0"/>
              <a:t>Add any experience you have in working in clubs in your introduction</a:t>
            </a:r>
          </a:p>
          <a:p>
            <a:pPr marL="171450" indent="-171450">
              <a:buFont typeface="Arial" pitchFamily="34" charset="0"/>
              <a:buChar char="•"/>
            </a:pPr>
            <a:r>
              <a:rPr lang="en-US" altLang="en-US" dirty="0" smtClean="0"/>
              <a:t>Explain</a:t>
            </a:r>
            <a:r>
              <a:rPr lang="en-US" altLang="en-US" baseline="0" dirty="0" smtClean="0"/>
              <a:t> we have a central team working in this area and our findings are based on continuous Regional surveys into player behaviors and feedback given by clubs in recent surveys</a:t>
            </a:r>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24193212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smtClean="0"/>
              <a:t>Explain that we recognise that people attending this evening</a:t>
            </a:r>
            <a:r>
              <a:rPr lang="en-GB" sz="1100" baseline="0" dirty="0" smtClean="0"/>
              <a:t> </a:t>
            </a:r>
            <a:r>
              <a:rPr lang="en-GB" sz="1100" dirty="0" smtClean="0"/>
              <a:t> will be in different places of understanding and experience in implementing ways to attract and retain members</a:t>
            </a:r>
            <a:r>
              <a:rPr lang="en-GB" sz="1100" baseline="0" dirty="0" smtClean="0"/>
              <a:t>.  </a:t>
            </a:r>
          </a:p>
          <a:p>
            <a:endParaRPr lang="en-GB" sz="1100" baseline="0" dirty="0" smtClean="0"/>
          </a:p>
          <a:p>
            <a:r>
              <a:rPr lang="en-GB" sz="1100" baseline="0" dirty="0" smtClean="0"/>
              <a:t>The purpose of the session will be to ensure everyone has a basic understanding of the principles that we know will grow participation</a:t>
            </a:r>
          </a:p>
          <a:p>
            <a:endParaRPr lang="en-GB" sz="1100" baseline="0" dirty="0" smtClean="0"/>
          </a:p>
          <a:p>
            <a:r>
              <a:rPr lang="en-GB" sz="1100" baseline="0" dirty="0" smtClean="0"/>
              <a:t>There will be the opportunity to look at and work on some examples, learn from some of the things you might be doing already and  share some of the good examples that you have implemented and have been successful.</a:t>
            </a:r>
            <a:endParaRPr lang="en-GB" sz="1100" dirty="0" smtClean="0"/>
          </a:p>
          <a:p>
            <a:endParaRPr lang="en-GB" sz="110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GB" sz="1100" dirty="0" smtClean="0"/>
              <a:t>At the end of the session we hope you will have a better understanding of the customer journey new members at your club might take and how you might now put some ideas into practice</a:t>
            </a:r>
          </a:p>
          <a:p>
            <a:endParaRPr lang="en-GB" sz="1100" dirty="0" smtClean="0"/>
          </a:p>
          <a:p>
            <a:endParaRPr lang="en-GB" sz="1100" dirty="0"/>
          </a:p>
        </p:txBody>
      </p:sp>
      <p:sp>
        <p:nvSpPr>
          <p:cNvPr id="4" name="Slide Number Placeholder 3"/>
          <p:cNvSpPr>
            <a:spLocks noGrp="1"/>
          </p:cNvSpPr>
          <p:nvPr>
            <p:ph type="sldNum" sz="quarter" idx="10"/>
          </p:nvPr>
        </p:nvSpPr>
        <p:spPr/>
        <p:txBody>
          <a:bodyPr/>
          <a:lstStyle/>
          <a:p>
            <a:fld id="{A23EEED6-A1AB-4CCD-8392-7167061F1348}" type="slidenum">
              <a:rPr lang="en-GB" altLang="en-US" smtClean="0"/>
              <a:pPr/>
              <a:t>51</a:t>
            </a:fld>
            <a:endParaRPr lang="en-GB" altLang="en-US" dirty="0"/>
          </a:p>
        </p:txBody>
      </p:sp>
    </p:spTree>
    <p:extLst>
      <p:ext uri="{BB962C8B-B14F-4D97-AF65-F5344CB8AC3E}">
        <p14:creationId xmlns:p14="http://schemas.microsoft.com/office/powerpoint/2010/main" val="34666484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4253-F9F2-42B9-880B-CDC9060E71D4}" type="slidenum">
              <a:rPr lang="en-GB" altLang="en-US"/>
              <a:pPr/>
              <a:t>52</a:t>
            </a:fld>
            <a:endParaRPr lang="en-GB"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pPr marL="171450" indent="-171450">
              <a:buFont typeface="Arial" panose="020B0604020202020204" pitchFamily="34" charset="0"/>
              <a:buChar char="•"/>
            </a:pPr>
            <a:r>
              <a:rPr lang="en-GB" altLang="en-US" sz="1100" b="0" dirty="0" smtClean="0"/>
              <a:t>In the LTAs Venue Survey in 2015 the biggest challenge clubs say they face is attracting new members &amp; retaining current members.</a:t>
            </a:r>
            <a:endParaRPr lang="en-US" altLang="en-US" sz="1100" b="0" dirty="0" smtClean="0"/>
          </a:p>
          <a:p>
            <a:pPr marL="171450" indent="-171450">
              <a:buFont typeface="Arial" panose="020B0604020202020204" pitchFamily="34" charset="0"/>
              <a:buChar char="•"/>
            </a:pPr>
            <a:r>
              <a:rPr lang="en-US" altLang="en-US" sz="1100" b="0" baseline="0" dirty="0" smtClean="0">
                <a:solidFill>
                  <a:srgbClr val="FF0000"/>
                </a:solidFill>
              </a:rPr>
              <a:t>Increasing participation requires effort, hardwork &amp; collective buy-in from all within a club</a:t>
            </a:r>
            <a:r>
              <a:rPr lang="en-US" altLang="en-US" sz="1100" b="0" baseline="0" dirty="0" smtClean="0"/>
              <a:t>.  There is rarely an easy quick-win solution, but requires a structured realistic plan that existing club members / club officers support – new members won’t stay long if the rest of the club don’t make them feel welcome!</a:t>
            </a:r>
          </a:p>
          <a:p>
            <a:pPr marL="171450" indent="-171450">
              <a:buFont typeface="Arial" panose="020B0604020202020204" pitchFamily="34" charset="0"/>
              <a:buChar char="•"/>
            </a:pPr>
            <a:r>
              <a:rPr lang="en-US" altLang="en-US" sz="1100" b="0" baseline="0" dirty="0" smtClean="0"/>
              <a:t>Often growing participation requires the club to be flexible, innovative and prepared to try new things to meet the needs of new/different/wider audiences. It is important that you understand that audience!</a:t>
            </a:r>
          </a:p>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100" b="0" dirty="0" smtClean="0">
                <a:solidFill>
                  <a:schemeClr val="tx2"/>
                </a:solidFill>
              </a:rPr>
              <a:t>We will also give you the opportunity to discuss approaches with other similar sized clubs within the room to try &amp; help bring this to life</a:t>
            </a:r>
            <a:r>
              <a:rPr lang="en-GB" altLang="en-US" sz="1100" b="0" baseline="0" dirty="0" smtClean="0">
                <a:solidFill>
                  <a:schemeClr val="tx2"/>
                </a:solidFill>
              </a:rPr>
              <a:t> and share success and best practice</a:t>
            </a:r>
            <a:endParaRPr lang="en-GB" altLang="en-US" sz="1100" b="0" dirty="0" smtClean="0">
              <a:solidFill>
                <a:schemeClr val="tx2"/>
              </a:solidFill>
            </a:endParaRPr>
          </a:p>
          <a:p>
            <a:pPr marL="171450" indent="-171450">
              <a:buFont typeface="Arial" panose="020B0604020202020204" pitchFamily="34" charset="0"/>
              <a:buChar char="•"/>
            </a:pPr>
            <a:endParaRPr lang="en-US" altLang="en-US" baseline="0" dirty="0" smtClean="0"/>
          </a:p>
        </p:txBody>
      </p:sp>
    </p:spTree>
    <p:extLst>
      <p:ext uri="{BB962C8B-B14F-4D97-AF65-F5344CB8AC3E}">
        <p14:creationId xmlns:p14="http://schemas.microsoft.com/office/powerpoint/2010/main" val="33639561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4253-F9F2-42B9-880B-CDC9060E71D4}" type="slidenum">
              <a:rPr lang="en-GB" altLang="en-US"/>
              <a:pPr/>
              <a:t>53</a:t>
            </a:fld>
            <a:endParaRPr lang="en-GB"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pPr marL="171450" indent="-171450">
              <a:buFont typeface="Arial" panose="020B0604020202020204" pitchFamily="34" charset="0"/>
              <a:buChar char="•"/>
            </a:pPr>
            <a:r>
              <a:rPr lang="en-US" altLang="en-US" sz="1100" dirty="0" smtClean="0"/>
              <a:t>If you wish to have</a:t>
            </a:r>
            <a:r>
              <a:rPr lang="en-US" altLang="en-US" sz="1100" baseline="0" dirty="0" smtClean="0"/>
              <a:t> a successful participation campaign, clubs of all sizes need to consider and address all 4 of these elements – Quality of environment, understanding your audience, Marketing and communication and suitable products.  The next couple of slides will briefly examine these.</a:t>
            </a:r>
          </a:p>
          <a:p>
            <a:pPr marL="171450" indent="-171450">
              <a:buFont typeface="Arial" panose="020B0604020202020204" pitchFamily="34" charset="0"/>
              <a:buChar char="•"/>
            </a:pPr>
            <a:endParaRPr lang="en-US" altLang="en-US" sz="1100" baseline="0" dirty="0" smtClean="0"/>
          </a:p>
          <a:p>
            <a:pPr marL="171450" indent="-171450">
              <a:buFont typeface="Arial" panose="020B0604020202020204" pitchFamily="34" charset="0"/>
              <a:buChar char="•"/>
            </a:pPr>
            <a:endParaRPr lang="en-US" altLang="en-US" sz="1100" dirty="0"/>
          </a:p>
        </p:txBody>
      </p:sp>
    </p:spTree>
    <p:extLst>
      <p:ext uri="{BB962C8B-B14F-4D97-AF65-F5344CB8AC3E}">
        <p14:creationId xmlns:p14="http://schemas.microsoft.com/office/powerpoint/2010/main" val="2742982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4253-F9F2-42B9-880B-CDC9060E71D4}" type="slidenum">
              <a:rPr lang="en-GB" altLang="en-US"/>
              <a:pPr/>
              <a:t>54</a:t>
            </a:fld>
            <a:endParaRPr lang="en-GB"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pPr marL="171450" indent="-171450">
              <a:buFont typeface="Arial" panose="020B0604020202020204" pitchFamily="34" charset="0"/>
              <a:buChar char="•"/>
            </a:pPr>
            <a:r>
              <a:rPr lang="en-GB" altLang="en-US" sz="1100" baseline="0" dirty="0" smtClean="0"/>
              <a:t>It is Important to recognise that some members/target audience will be seeking to be actively involved in club-life &amp; that is part of what they are signing up for; but equally important to realise (particularly in modern society) that others will view their membership in ‘transactional terms’ – I pay my membership fee and in return I expect a quality of service.  The ‘transactional’ members will view the tennis club similar to other membership’s (e.g. gym &amp; other leisure subscriptions) &amp; if it does not meet their expectations then they will cease their membership.  In most cases they will not be prepared to play an active role in club-life. </a:t>
            </a:r>
          </a:p>
          <a:p>
            <a:pPr marL="171450" indent="-171450">
              <a:buFont typeface="Arial" panose="020B0604020202020204" pitchFamily="34" charset="0"/>
              <a:buChar char="•"/>
            </a:pPr>
            <a:r>
              <a:rPr lang="en-GB" altLang="en-US" sz="1100" baseline="0" dirty="0" smtClean="0"/>
              <a:t>Expectations will differ greatly depending on the </a:t>
            </a:r>
            <a:r>
              <a:rPr lang="en-GB" altLang="en-US" sz="1100" baseline="0" dirty="0" err="1" smtClean="0"/>
              <a:t>mindset</a:t>
            </a:r>
            <a:r>
              <a:rPr lang="en-GB" altLang="en-US" sz="1100" baseline="0" dirty="0" smtClean="0"/>
              <a:t> of the member &amp; what they want from their membership.  Clubs genuinely looking to grow their participation need to embrace both types of members – those that see it as a lifestyle choice – others as a service.</a:t>
            </a:r>
          </a:p>
          <a:p>
            <a:pPr marL="171450" indent="-171450">
              <a:buFont typeface="Arial" panose="020B0604020202020204" pitchFamily="34" charset="0"/>
              <a:buChar char="•"/>
            </a:pPr>
            <a:endParaRPr lang="en-US" altLang="en-US" baseline="0" dirty="0" smtClean="0"/>
          </a:p>
        </p:txBody>
      </p:sp>
    </p:spTree>
    <p:extLst>
      <p:ext uri="{BB962C8B-B14F-4D97-AF65-F5344CB8AC3E}">
        <p14:creationId xmlns:p14="http://schemas.microsoft.com/office/powerpoint/2010/main" val="11343152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4253-F9F2-42B9-880B-CDC9060E71D4}" type="slidenum">
              <a:rPr lang="en-GB" altLang="en-US"/>
              <a:pPr/>
              <a:t>55</a:t>
            </a:fld>
            <a:endParaRPr lang="en-GB"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GB" altLang="en-US" sz="1100" b="0" baseline="0" dirty="0" smtClean="0"/>
              <a:t>Consideration of the club environment is crucial prior to launching a new participation recruitment campaign – especially when it is focused on a particular target audience.  There is little point investing time and resource into a campaign if the quality of the club environment does not meet the expectation levels of the new participants as the club will struggle to retain these participants in the long term.  So the quality of environment is a key element of any participation drive.</a:t>
            </a:r>
          </a:p>
          <a:p>
            <a:pPr marL="0" marR="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sz="1100" b="0" baseline="0" dirty="0" smtClean="0"/>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sz="1100" b="0" baseline="0" dirty="0" smtClean="0"/>
              <a:t>When considering the environment its not just about the Facilities.  There are clubs with outstanding facilities that struggle to attract / retain participants because the wider environment surrounding the club is not of a high enough quality.  Whilst there are clubs with poorer quality facilities that have an excellent club environment that have excellent membership retention.</a:t>
            </a:r>
          </a:p>
          <a:p>
            <a:pPr marL="0" marR="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b="0" baseline="0" dirty="0" smtClean="0"/>
          </a:p>
          <a:p>
            <a:pPr marL="0" marR="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altLang="en-US" sz="1100" b="0" baseline="0" dirty="0" smtClean="0"/>
              <a:t>Key areas you need to keep challenging and reviewing</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altLang="en-US" sz="1100" b="0" baseline="0" dirty="0" smtClean="0"/>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100" b="0" baseline="0" dirty="0" smtClean="0"/>
              <a:t>Have you got the right balance of Playing, coaching &amp; competition programmes as part of your offer</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100" b="0" baseline="0" dirty="0" smtClean="0"/>
              <a:t>The right Social aspect &amp; activities of the club (inc. club culture &amp; atmosphere)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100" b="0" baseline="0" dirty="0" smtClean="0"/>
              <a:t>The Quality of communication from the club (as a member do  you make them feel valued?)</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100" b="0" baseline="0" dirty="0" smtClean="0"/>
              <a:t>Appropriate membership packages (do you provide perception of value for money)</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100" b="0" baseline="0" dirty="0" smtClean="0"/>
              <a:t>Accessibility of the facilities at the time the member needs them</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100" b="0" baseline="0" dirty="0" smtClean="0"/>
              <a:t>........these are just some examples – but other factors will depend on the expectations of your members.</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altLang="en-US" sz="1100" b="0" baseline="0" dirty="0" smtClean="0"/>
          </a:p>
          <a:p>
            <a:pPr marL="171450" indent="-171450">
              <a:buFont typeface="Arial" panose="020B0604020202020204" pitchFamily="34" charset="0"/>
              <a:buChar char="•"/>
            </a:pPr>
            <a:endParaRPr lang="en-US" altLang="en-US" sz="1100" b="0" baseline="0" dirty="0" smtClean="0"/>
          </a:p>
          <a:p>
            <a:pPr marL="171450" indent="-171450">
              <a:buFont typeface="Arial" panose="020B0604020202020204" pitchFamily="34" charset="0"/>
              <a:buChar char="•"/>
            </a:pPr>
            <a:endParaRPr lang="en-US" altLang="en-US" sz="1100" b="0" baseline="0" dirty="0" smtClean="0"/>
          </a:p>
        </p:txBody>
      </p:sp>
    </p:spTree>
    <p:extLst>
      <p:ext uri="{BB962C8B-B14F-4D97-AF65-F5344CB8AC3E}">
        <p14:creationId xmlns:p14="http://schemas.microsoft.com/office/powerpoint/2010/main" val="6325346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4253-F9F2-42B9-880B-CDC9060E71D4}" type="slidenum">
              <a:rPr lang="en-GB" altLang="en-US"/>
              <a:pPr/>
              <a:t>56</a:t>
            </a:fld>
            <a:endParaRPr lang="en-GB"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pPr marL="171450" indent="-171450">
              <a:buFont typeface="Arial" panose="020B0604020202020204" pitchFamily="34" charset="0"/>
              <a:buChar char="•"/>
            </a:pPr>
            <a:r>
              <a:rPr lang="en-US" altLang="en-US" baseline="0" dirty="0" smtClean="0"/>
              <a:t>Establishing new offers / schemes is an important step in helping to retain members – so not just useful for recruitment.</a:t>
            </a:r>
          </a:p>
          <a:p>
            <a:pPr marL="171450" indent="-171450">
              <a:buFont typeface="Arial" panose="020B0604020202020204" pitchFamily="34" charset="0"/>
              <a:buChar char="•"/>
            </a:pPr>
            <a:r>
              <a:rPr lang="en-US" altLang="en-US" baseline="0" dirty="0" smtClean="0"/>
              <a:t>The more precise you can make the target audience, based on proper insight and accurate information, the more relevant and focused you can make the offer so that it appeals directly to that audience and increase the likelihood that a greater percentage will come to the club.</a:t>
            </a:r>
          </a:p>
          <a:p>
            <a:pPr marL="171450" indent="-171450">
              <a:buFont typeface="Arial" panose="020B0604020202020204" pitchFamily="34" charset="0"/>
              <a:buChar char="•"/>
            </a:pPr>
            <a:r>
              <a:rPr lang="en-US" altLang="en-US" baseline="0" dirty="0" smtClean="0"/>
              <a:t>Use the market segmentation tool provided by Sport England to help you understand the profile of people who live around you</a:t>
            </a:r>
          </a:p>
          <a:p>
            <a:pPr marL="171450" indent="-171450">
              <a:buFont typeface="Arial" panose="020B0604020202020204" pitchFamily="34" charset="0"/>
              <a:buChar char="•"/>
            </a:pPr>
            <a:r>
              <a:rPr lang="en-US" altLang="en-US" baseline="0" dirty="0" smtClean="0"/>
              <a:t>Think of the follow-on offer or how the club can tempt the participant to remain following the initial engagement – this is the crucial stage that is often neglected.  Talk to the participants - don’t just leave it to chance that they will take the onus on themselves to approach the club about remaining / joining as a member. How do you keep it fresh. What are the right methods of communication that your target audience use.</a:t>
            </a:r>
          </a:p>
        </p:txBody>
      </p:sp>
    </p:spTree>
    <p:extLst>
      <p:ext uri="{BB962C8B-B14F-4D97-AF65-F5344CB8AC3E}">
        <p14:creationId xmlns:p14="http://schemas.microsoft.com/office/powerpoint/2010/main" val="8424142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4253-F9F2-42B9-880B-CDC9060E71D4}" type="slidenum">
              <a:rPr lang="en-GB" altLang="en-US"/>
              <a:pPr/>
              <a:t>57</a:t>
            </a:fld>
            <a:endParaRPr lang="en-GB"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pPr marL="171450" indent="-171450">
              <a:buFont typeface="Arial" panose="020B0604020202020204" pitchFamily="34" charset="0"/>
              <a:buChar char="•"/>
            </a:pPr>
            <a:r>
              <a:rPr lang="en-US" altLang="en-US" sz="1100" baseline="0" dirty="0" smtClean="0"/>
              <a:t>Marketing and Communication  </a:t>
            </a:r>
            <a:r>
              <a:rPr lang="en-GB" altLang="en-US" sz="1100" baseline="0" dirty="0" smtClean="0"/>
              <a:t>This is important for both retaining your current members &amp; attracting new ones.</a:t>
            </a:r>
          </a:p>
          <a:p>
            <a:pPr marL="171450" indent="-171450">
              <a:buFont typeface="Arial" panose="020B0604020202020204" pitchFamily="34" charset="0"/>
              <a:buChar char="•"/>
            </a:pPr>
            <a:endParaRPr lang="en-US" altLang="en-US" sz="1100" baseline="0" dirty="0" smtClean="0"/>
          </a:p>
          <a:p>
            <a:pPr marL="171450" indent="-171450">
              <a:buFont typeface="Arial" panose="020B0604020202020204" pitchFamily="34" charset="0"/>
              <a:buChar char="•"/>
            </a:pPr>
            <a:r>
              <a:rPr lang="en-US" altLang="en-US" sz="1100" baseline="0" dirty="0" smtClean="0"/>
              <a:t>Try to put yourself in the shoes of your target audience and understand what messaging, style of communication, methods of communication that they best respond to.  What is the most effective way of reaching this audience.  What is relevant - (e.g. putting flyers in the library is perhaps not the best place to reach 18 – 30 yr old women for Tennis Tuesdays; instead flyers in the local Starbucks might be better….etc).  Do not just rely on putting info on the club website or in the club-house – you are not reaching new audiences here.</a:t>
            </a:r>
          </a:p>
          <a:p>
            <a:pPr marL="171450" indent="-171450">
              <a:buFont typeface="Arial" panose="020B0604020202020204" pitchFamily="34" charset="0"/>
              <a:buChar char="•"/>
            </a:pPr>
            <a:r>
              <a:rPr lang="en-US" altLang="en-US" sz="1100" baseline="0" dirty="0" smtClean="0"/>
              <a:t>What is the call to action – make sure you have one</a:t>
            </a:r>
          </a:p>
          <a:p>
            <a:pPr marL="171450" indent="-171450">
              <a:buFont typeface="Arial" panose="020B0604020202020204" pitchFamily="34" charset="0"/>
              <a:buChar char="•"/>
            </a:pPr>
            <a:r>
              <a:rPr lang="en-US" altLang="en-US" sz="1100" baseline="0" dirty="0" smtClean="0"/>
              <a:t>Do not instantly think of posters and flyers as the only way to promote; and similarly do not just rely on social and digital media; in most cases there is a place for both.  If you are using hard copy materials think clearly about where you are going to use them to reach your target audience &amp; the quantities needed.  If you are using social media, think about where you are directing potential participants to find out more info about your club; but you need to maximise the reach of your social media promotions through trying to encourage as many people as possible from your networks to ‘like’ or ‘retweet’ – and do not rely on promoting on social media just once….the messaging needs to be relatively regular over a period of time (without bombarding people).  Try and create some fun / exciting messaging that helps capture the attention.</a:t>
            </a:r>
          </a:p>
          <a:p>
            <a:pPr marL="171450" indent="-171450">
              <a:buFont typeface="Arial" panose="020B0604020202020204" pitchFamily="34" charset="0"/>
              <a:buChar char="•"/>
            </a:pPr>
            <a:r>
              <a:rPr lang="en-US" altLang="en-US" sz="1100" baseline="0" dirty="0" smtClean="0"/>
              <a:t>When people see your promotion ensure it is easy for them to find-out more (e.g include your club website on posters etc) &amp; ensure when they reach your website it is clear how to find out about your promotion.  Regarding the participant journey – think about where they go to find more info, if they have more queries is there a clear contact, is it clear what the offer is (e.g. do they need to sign up for 6 wks, can they turn up whenever they want etc), do they need to book in advance, who do they speak to on arrival, do they need their own equipment etc etc….</a:t>
            </a:r>
          </a:p>
          <a:p>
            <a:pPr marL="171450" indent="-171450">
              <a:buFont typeface="Arial" panose="020B0604020202020204" pitchFamily="34" charset="0"/>
              <a:buChar char="•"/>
            </a:pPr>
            <a:r>
              <a:rPr lang="en-US" altLang="en-US" sz="1100" baseline="0" dirty="0" smtClean="0"/>
              <a:t>Utilise &amp; actively encourage your existing club members to spread the word through their friends, family &amp; work groups (this is often the most effective way of gaining new participants); if you have a club sponsor consider if they are willing to help communicate through their channels; consider approaching nearby businesses; if you have strong relationships with local agencies (local authorities, educational facilities, NHS, local sports related bodies etc); particularly promote through previously lapsed club members.</a:t>
            </a:r>
          </a:p>
          <a:p>
            <a:pPr marL="171450" indent="-171450">
              <a:buFont typeface="Arial" panose="020B0604020202020204" pitchFamily="34" charset="0"/>
              <a:buChar char="•"/>
            </a:pPr>
            <a:r>
              <a:rPr lang="en-US" altLang="en-US" sz="1100" baseline="0" dirty="0" smtClean="0"/>
              <a:t>It is often easy to think of marketing &amp; communication as only important in growing the membership &amp; neglect this with their current members.  It is a useful component in helping to build a quality club that helps to retain participants.  Through a varied communication style you can help set the tone and atmosphere within the club and help members to feel connected and ‘bought in’ to the club.  You obviously have the traditional club newsletters – but try to make these as exciting and interesting as possible, providing info that will be of interest across the whole membership spectrum – whilst making it personal to the members, don’t always focus on the same few members all the time – ensure mentions and references are split evenly through the club membership (through the different teams, age groups, social groups and even casual participants); make sure there are high quality images and that it’s presented professionally.  Ensure your website is up-to-date carrying interesting info; consider establishing a social media presence to engage with your members; ensure material in the clubhouse is up-to-date and reflects the image the club is trying to project; social and club activities is an important element of internal communication – try to ensure all are invited, welcome and encourage diverse groups from within the membership to come along .</a:t>
            </a:r>
          </a:p>
        </p:txBody>
      </p:sp>
    </p:spTree>
    <p:extLst>
      <p:ext uri="{BB962C8B-B14F-4D97-AF65-F5344CB8AC3E}">
        <p14:creationId xmlns:p14="http://schemas.microsoft.com/office/powerpoint/2010/main" val="21928587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4253-F9F2-42B9-880B-CDC9060E71D4}" type="slidenum">
              <a:rPr lang="en-GB" altLang="en-US"/>
              <a:pPr/>
              <a:t>58</a:t>
            </a:fld>
            <a:endParaRPr lang="en-GB"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pPr marL="0" indent="0">
              <a:buFont typeface="Arial" panose="020B0604020202020204" pitchFamily="34" charset="0"/>
              <a:buNone/>
            </a:pPr>
            <a:r>
              <a:rPr lang="en-US" altLang="en-US" baseline="0" dirty="0" smtClean="0"/>
              <a:t>This is all about helping you think about your approach and hopefully learning from others – giving you practical tips to take back to your clubs</a:t>
            </a:r>
          </a:p>
          <a:p>
            <a:pPr marL="0" indent="0">
              <a:buFont typeface="Arial" panose="020B0604020202020204" pitchFamily="34" charset="0"/>
              <a:buNone/>
            </a:pPr>
            <a:endParaRPr lang="en-US" altLang="en-US" baseline="0" dirty="0" smtClean="0"/>
          </a:p>
          <a:p>
            <a:pPr marL="0" indent="0">
              <a:buFont typeface="Arial" panose="020B0604020202020204" pitchFamily="34" charset="0"/>
              <a:buNone/>
            </a:pPr>
            <a:r>
              <a:rPr lang="en-US" altLang="en-US" baseline="0" dirty="0" smtClean="0"/>
              <a:t>Need 3 case studies</a:t>
            </a:r>
          </a:p>
          <a:p>
            <a:pPr marL="171450" indent="-171450">
              <a:buFont typeface="Arial" panose="020B0604020202020204" pitchFamily="34" charset="0"/>
              <a:buChar char="•"/>
            </a:pPr>
            <a:r>
              <a:rPr lang="en-US" altLang="en-US" baseline="0" dirty="0" smtClean="0"/>
              <a:t>Split them into small groups and provide each group with a real-life case study from the region (suggest no more than 2 or 3 case studies to speed up the feedback process – more than one group can review the same case study)</a:t>
            </a:r>
          </a:p>
          <a:p>
            <a:pPr marL="171450" indent="-171450">
              <a:buFont typeface="Arial" panose="020B0604020202020204" pitchFamily="34" charset="0"/>
              <a:buChar char="•"/>
            </a:pPr>
            <a:r>
              <a:rPr lang="en-US" altLang="en-US" baseline="0" dirty="0" smtClean="0"/>
              <a:t>Provide the groups with a handout that provides a brief snap-shot of the challenge or position that the club finds themselves in (don’t provide the real club’s name at this stage); e.g.:</a:t>
            </a:r>
          </a:p>
          <a:p>
            <a:pPr marL="628650" lvl="1" indent="-171450">
              <a:buFont typeface="Arial" panose="020B0604020202020204" pitchFamily="34" charset="0"/>
              <a:buChar char="•"/>
            </a:pPr>
            <a:r>
              <a:rPr lang="en-US" altLang="en-US" baseline="0" dirty="0" smtClean="0"/>
              <a:t>A club that over previous years has had a massive drop-out of members</a:t>
            </a:r>
          </a:p>
          <a:p>
            <a:pPr marL="628650" lvl="1" indent="-171450">
              <a:buFont typeface="Arial" panose="020B0604020202020204" pitchFamily="34" charset="0"/>
              <a:buChar char="•"/>
            </a:pPr>
            <a:r>
              <a:rPr lang="en-US" altLang="en-US" baseline="0" dirty="0" smtClean="0"/>
              <a:t>A club that is significantly under-capacity</a:t>
            </a:r>
          </a:p>
          <a:p>
            <a:pPr marL="628650" lvl="1" indent="-171450">
              <a:buFont typeface="Arial" panose="020B0604020202020204" pitchFamily="34" charset="0"/>
              <a:buChar char="•"/>
            </a:pPr>
            <a:r>
              <a:rPr lang="en-US" altLang="en-US" baseline="0" dirty="0" smtClean="0"/>
              <a:t>A club that does not have a particular demographic within it’s membership (e.g. shortage of juniors / teenagers / young adults / females etc)</a:t>
            </a:r>
          </a:p>
          <a:p>
            <a:pPr marL="171450" lvl="0" indent="-171450">
              <a:buFont typeface="Arial" panose="020B0604020202020204" pitchFamily="34" charset="0"/>
              <a:buChar char="•"/>
            </a:pPr>
            <a:r>
              <a:rPr lang="en-US" altLang="en-US" baseline="0" dirty="0" smtClean="0"/>
              <a:t>The groups are given 5mins to discuss</a:t>
            </a:r>
          </a:p>
          <a:p>
            <a:pPr marL="171450" lvl="0" indent="-171450">
              <a:buFont typeface="Arial" panose="020B0604020202020204" pitchFamily="34" charset="0"/>
              <a:buChar char="•"/>
            </a:pPr>
            <a:r>
              <a:rPr lang="en-US" altLang="en-US" baseline="0" dirty="0" smtClean="0"/>
              <a:t>Feedback: Each group (or groups if more than one group is looking at each particular scenario) provides a quick summary of their discussions.  The presenter then provides an outline of the steps the actual real-life club took to remedy the situation and the results, paying particular reference to the 3 themes discussed in this presentation (aim for no more than 5mins per scenario to feedback)</a:t>
            </a:r>
          </a:p>
          <a:p>
            <a:pPr marL="171450" lvl="0" indent="-171450">
              <a:buFont typeface="Arial" panose="020B0604020202020204" pitchFamily="34" charset="0"/>
              <a:buChar char="•"/>
            </a:pPr>
            <a:endParaRPr lang="en-US" altLang="en-US" baseline="0" dirty="0" smtClean="0"/>
          </a:p>
          <a:p>
            <a:pPr marL="171450" indent="-171450">
              <a:buFont typeface="Arial" panose="020B0604020202020204" pitchFamily="34" charset="0"/>
              <a:buChar char="•"/>
            </a:pPr>
            <a:r>
              <a:rPr lang="en-US" altLang="en-US" baseline="0" dirty="0" smtClean="0"/>
              <a:t>Ideally structure the groups of representatives from similar sized clubs.</a:t>
            </a:r>
          </a:p>
        </p:txBody>
      </p:sp>
    </p:spTree>
    <p:extLst>
      <p:ext uri="{BB962C8B-B14F-4D97-AF65-F5344CB8AC3E}">
        <p14:creationId xmlns:p14="http://schemas.microsoft.com/office/powerpoint/2010/main" val="26935186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4253-F9F2-42B9-880B-CDC9060E71D4}" type="slidenum">
              <a:rPr lang="en-GB" altLang="en-US"/>
              <a:pPr/>
              <a:t>59</a:t>
            </a:fld>
            <a:endParaRPr lang="en-GB"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pPr marL="171450" indent="-171450">
              <a:buFont typeface="Arial" panose="020B0604020202020204" pitchFamily="34" charset="0"/>
              <a:buChar char="•"/>
            </a:pPr>
            <a:r>
              <a:rPr lang="en-GB" altLang="en-US" baseline="0" dirty="0" smtClean="0"/>
              <a:t>The LTA conducts research into the trends &amp; behaviours within the British population to better understand the challenges &amp; motivations for different ages and segments of society in playing tennis.</a:t>
            </a:r>
          </a:p>
          <a:p>
            <a:pPr marL="171450" indent="-171450">
              <a:buFont typeface="Arial" panose="020B0604020202020204" pitchFamily="34" charset="0"/>
              <a:buChar char="•"/>
            </a:pPr>
            <a:endParaRPr lang="en-GB" altLang="en-US" baseline="0" dirty="0" smtClean="0"/>
          </a:p>
          <a:p>
            <a:pPr marL="171450" indent="-171450">
              <a:buFont typeface="Arial" panose="020B0604020202020204" pitchFamily="34" charset="0"/>
              <a:buChar char="•"/>
            </a:pPr>
            <a:r>
              <a:rPr lang="en-GB" altLang="en-US" baseline="0" dirty="0" smtClean="0"/>
              <a:t>We will provide a quick overview of some of this information to help you when developing your club plans in targeting specific audiences.</a:t>
            </a:r>
          </a:p>
          <a:p>
            <a:pPr marL="171450" indent="-171450">
              <a:buFont typeface="Arial" panose="020B0604020202020204" pitchFamily="34" charset="0"/>
              <a:buChar char="•"/>
            </a:pPr>
            <a:endParaRPr lang="en-GB" altLang="en-US" baseline="0" dirty="0" smtClean="0"/>
          </a:p>
          <a:p>
            <a:pPr marL="171450" indent="-171450">
              <a:buFont typeface="Arial" panose="020B0604020202020204" pitchFamily="34" charset="0"/>
              <a:buChar char="•"/>
            </a:pPr>
            <a:r>
              <a:rPr lang="en-GB" altLang="en-US" baseline="0" dirty="0" smtClean="0"/>
              <a:t>This info is only a guide to overlay with your current knowledge &amp; to help get you thinking along the lines of the specific target group. </a:t>
            </a:r>
          </a:p>
          <a:p>
            <a:pPr marL="0" indent="0">
              <a:buFont typeface="Arial" panose="020B0604020202020204" pitchFamily="34" charset="0"/>
              <a:buNone/>
            </a:pPr>
            <a:endParaRPr lang="en-US" altLang="en-US" baseline="0" dirty="0" smtClean="0"/>
          </a:p>
          <a:p>
            <a:pPr marL="171450" indent="-171450">
              <a:buFont typeface="Arial" panose="020B0604020202020204" pitchFamily="34" charset="0"/>
              <a:buChar char="•"/>
            </a:pPr>
            <a:r>
              <a:rPr lang="en-US" altLang="en-US" baseline="0" dirty="0" smtClean="0"/>
              <a:t>The 3 broad segments have been selected as this is frequently whom clubs say they want to target, we also know that there is the potential to grow participation within these categories.</a:t>
            </a:r>
          </a:p>
          <a:p>
            <a:pPr marL="171450" indent="-171450">
              <a:buFont typeface="Arial" panose="020B0604020202020204" pitchFamily="34" charset="0"/>
              <a:buChar char="•"/>
            </a:pPr>
            <a:endParaRPr lang="en-US" altLang="en-US" baseline="0" dirty="0" smtClean="0"/>
          </a:p>
          <a:p>
            <a:pPr marL="171450" indent="-171450">
              <a:buFont typeface="Arial" panose="020B0604020202020204" pitchFamily="34" charset="0"/>
              <a:buChar char="•"/>
            </a:pPr>
            <a:r>
              <a:rPr lang="en-US" altLang="en-US" baseline="0" dirty="0" smtClean="0"/>
              <a:t>You might have existing types of members – but you will need to go over and beyond the current offer to change what you are doing</a:t>
            </a:r>
          </a:p>
          <a:p>
            <a:pPr marL="171450" indent="-171450">
              <a:buFont typeface="Arial" panose="020B0604020202020204" pitchFamily="34" charset="0"/>
              <a:buChar char="•"/>
            </a:pPr>
            <a:endParaRPr lang="en-US" altLang="en-US" baseline="0" dirty="0" smtClean="0"/>
          </a:p>
          <a:p>
            <a:pPr marL="171450" indent="-171450">
              <a:buFont typeface="Arial" panose="020B0604020202020204" pitchFamily="34" charset="0"/>
              <a:buChar char="•"/>
            </a:pPr>
            <a:r>
              <a:rPr lang="en-US" altLang="en-US" baseline="0" dirty="0" smtClean="0"/>
              <a:t>Need to consider the impact also of attracting more of a type of segment</a:t>
            </a:r>
          </a:p>
          <a:p>
            <a:pPr marL="0" indent="0">
              <a:buFont typeface="Arial" panose="020B0604020202020204" pitchFamily="34" charset="0"/>
              <a:buNone/>
            </a:pPr>
            <a:endParaRPr lang="en-US" altLang="en-US" baseline="0" dirty="0" smtClean="0"/>
          </a:p>
          <a:p>
            <a:pPr marL="171450" indent="-171450">
              <a:buFont typeface="Arial" panose="020B0604020202020204" pitchFamily="34" charset="0"/>
              <a:buChar char="•"/>
            </a:pPr>
            <a:r>
              <a:rPr lang="en-US" altLang="en-US" i="1" baseline="0" dirty="0" smtClean="0"/>
              <a:t>Would encourage the presenter not to use LTA terminology such as titans, troopers, spinners etc as this will confuse &amp; detract from the detail.</a:t>
            </a:r>
          </a:p>
        </p:txBody>
      </p:sp>
    </p:spTree>
    <p:extLst>
      <p:ext uri="{BB962C8B-B14F-4D97-AF65-F5344CB8AC3E}">
        <p14:creationId xmlns:p14="http://schemas.microsoft.com/office/powerpoint/2010/main" val="36228653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4253-F9F2-42B9-880B-CDC9060E71D4}" type="slidenum">
              <a:rPr lang="en-GB" altLang="en-US"/>
              <a:pPr/>
              <a:t>60</a:t>
            </a:fld>
            <a:endParaRPr lang="en-GB"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Vast majority of children play in schools &amp;/or parks with 15% playing in clubs</a:t>
            </a:r>
          </a:p>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parents at the younger ages instigate activities</a:t>
            </a:r>
            <a:r>
              <a:rPr lang="en-GB" altLang="en-US" sz="1800" baseline="0" dirty="0" smtClean="0">
                <a:solidFill>
                  <a:schemeClr val="tx2"/>
                </a:solidFill>
                <a:latin typeface="Calibri" panose="020F0502020204030204" pitchFamily="34" charset="0"/>
              </a:rPr>
              <a:t> for their children and </a:t>
            </a:r>
            <a:r>
              <a:rPr lang="en-GB" altLang="en-US" sz="1800" dirty="0" smtClean="0">
                <a:solidFill>
                  <a:schemeClr val="tx2"/>
                </a:solidFill>
                <a:latin typeface="Calibri" panose="020F0502020204030204" pitchFamily="34" charset="0"/>
              </a:rPr>
              <a:t>want to provide their children with a variety of sporting &amp; leisure opportunities to see which one their child enjoys most (so will often bounce from one sport to another).  It</a:t>
            </a:r>
            <a:r>
              <a:rPr lang="en-GB" altLang="en-US" sz="1800" baseline="0" dirty="0" smtClean="0">
                <a:solidFill>
                  <a:schemeClr val="tx2"/>
                </a:solidFill>
                <a:latin typeface="Calibri" panose="020F0502020204030204" pitchFamily="34" charset="0"/>
              </a:rPr>
              <a:t> is important when they experience tennis – they have a the best experience possible </a:t>
            </a:r>
            <a:r>
              <a:rPr lang="en-GB" altLang="en-US" sz="1800" i="1" baseline="0" dirty="0" smtClean="0">
                <a:solidFill>
                  <a:schemeClr val="tx2"/>
                </a:solidFill>
                <a:latin typeface="Calibri" panose="020F0502020204030204" pitchFamily="34" charset="0"/>
              </a:rPr>
              <a:t>and its fun</a:t>
            </a:r>
            <a:endParaRPr lang="en-GB" altLang="en-US" sz="1800" i="1" dirty="0" smtClean="0">
              <a:solidFill>
                <a:schemeClr val="tx2"/>
              </a:solidFill>
              <a:latin typeface="Calibri" panose="020F0502020204030204" pitchFamily="34" charset="0"/>
            </a:endParaRPr>
          </a:p>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Between</a:t>
            </a:r>
            <a:r>
              <a:rPr lang="en-GB" altLang="en-US" sz="1800" baseline="0" dirty="0" smtClean="0">
                <a:solidFill>
                  <a:schemeClr val="tx2"/>
                </a:solidFill>
                <a:latin typeface="Calibri" panose="020F0502020204030204" pitchFamily="34" charset="0"/>
              </a:rPr>
              <a:t> 9 and 12 children will be settling on the sports they enjoy the most but </a:t>
            </a:r>
            <a:r>
              <a:rPr lang="en-GB" altLang="en-US" sz="1800" dirty="0" smtClean="0">
                <a:solidFill>
                  <a:schemeClr val="tx2"/>
                </a:solidFill>
                <a:latin typeface="Calibri" panose="020F0502020204030204" pitchFamily="34" charset="0"/>
              </a:rPr>
              <a:t>secondary school represents an important landmark for children:</a:t>
            </a:r>
          </a:p>
          <a:p>
            <a:pPr lvl="5">
              <a:buFont typeface="Wingdings" panose="05000000000000000000" pitchFamily="2" charset="2"/>
              <a:buChar char="Ø"/>
            </a:pPr>
            <a:r>
              <a:rPr lang="en-GB" altLang="en-US" sz="1800" dirty="0" smtClean="0">
                <a:solidFill>
                  <a:schemeClr val="tx2"/>
                </a:solidFill>
                <a:latin typeface="Calibri" panose="020F0502020204030204" pitchFamily="34" charset="0"/>
              </a:rPr>
              <a:t> More homework</a:t>
            </a:r>
          </a:p>
          <a:p>
            <a:pPr lvl="5">
              <a:buFont typeface="Wingdings" panose="05000000000000000000" pitchFamily="2" charset="2"/>
              <a:buChar char="Ø"/>
            </a:pPr>
            <a:r>
              <a:rPr lang="en-GB" altLang="en-US" sz="1800" dirty="0" smtClean="0">
                <a:solidFill>
                  <a:schemeClr val="tx2"/>
                </a:solidFill>
                <a:latin typeface="Calibri" panose="020F0502020204030204" pitchFamily="34" charset="0"/>
              </a:rPr>
              <a:t> Greater independence from parents</a:t>
            </a:r>
          </a:p>
          <a:p>
            <a:pPr lvl="5">
              <a:buFont typeface="Wingdings" panose="05000000000000000000" pitchFamily="2" charset="2"/>
              <a:buChar char="Ø"/>
            </a:pPr>
            <a:r>
              <a:rPr lang="en-GB" altLang="en-US" sz="1800" dirty="0" smtClean="0">
                <a:solidFill>
                  <a:schemeClr val="tx2"/>
                </a:solidFill>
                <a:latin typeface="Calibri" panose="020F0502020204030204" pitchFamily="34" charset="0"/>
              </a:rPr>
              <a:t> Greater sensitivity to their own abilities (winning v losing) &amp; perception amongst peers</a:t>
            </a: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Teenagers want to be </a:t>
            </a: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Spontaneous</a:t>
            </a: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 Make their own decisions</a:t>
            </a: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Want variety &amp; prefer to do things in social groups.  </a:t>
            </a: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They want to play sport on their terms</a:t>
            </a: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GB" altLang="en-US" sz="1800" dirty="0" smtClean="0">
              <a:solidFill>
                <a:schemeClr val="tx2"/>
              </a:solidFill>
              <a:latin typeface="Calibri" panose="020F0502020204030204" pitchFamily="34" charset="0"/>
            </a:endParaRP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Teenagers:</a:t>
            </a:r>
            <a:r>
              <a:rPr lang="en-GB" altLang="en-US" sz="1800" baseline="0" dirty="0" smtClean="0">
                <a:solidFill>
                  <a:schemeClr val="tx2"/>
                </a:solidFill>
                <a:latin typeface="Calibri" panose="020F0502020204030204" pitchFamily="34" charset="0"/>
              </a:rPr>
              <a:t> </a:t>
            </a:r>
            <a:r>
              <a:rPr lang="en-GB" altLang="en-US" sz="1800" dirty="0" smtClean="0">
                <a:solidFill>
                  <a:schemeClr val="tx2"/>
                </a:solidFill>
                <a:latin typeface="Calibri" panose="020F0502020204030204" pitchFamily="34" charset="0"/>
              </a:rPr>
              <a:t>2/3rds of children have a smartphone by 13yrs old; communication is primarily through social media in small interactive bite-size chunks – hard to retain attention for long periods.</a:t>
            </a:r>
          </a:p>
          <a:p>
            <a:pPr marL="285750" lvl="0" indent="-285750">
              <a:buFont typeface="Arial" panose="020B0604020202020204" pitchFamily="34" charset="0"/>
              <a:buChar char="•"/>
            </a:pPr>
            <a:endParaRPr lang="en-GB" altLang="en-US" sz="1800" dirty="0" smtClean="0">
              <a:solidFill>
                <a:schemeClr val="tx2"/>
              </a:solidFill>
              <a:latin typeface="Calibri" panose="020F0502020204030204" pitchFamily="34" charset="0"/>
            </a:endParaRPr>
          </a:p>
          <a:p>
            <a:pPr marL="171450" indent="-171450">
              <a:buFont typeface="Arial" panose="020B0604020202020204" pitchFamily="34" charset="0"/>
              <a:buChar char="•"/>
            </a:pPr>
            <a:endParaRPr lang="en-US" altLang="en-US" baseline="0" dirty="0" smtClean="0"/>
          </a:p>
        </p:txBody>
      </p:sp>
    </p:spTree>
    <p:extLst>
      <p:ext uri="{BB962C8B-B14F-4D97-AF65-F5344CB8AC3E}">
        <p14:creationId xmlns:p14="http://schemas.microsoft.com/office/powerpoint/2010/main" val="1679673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4253-F9F2-42B9-880B-CDC9060E71D4}" type="slidenum">
              <a:rPr lang="en-GB" altLang="en-US"/>
              <a:pPr/>
              <a:t>61</a:t>
            </a:fld>
            <a:endParaRPr lang="en-GB"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i="1" dirty="0" smtClean="0">
                <a:solidFill>
                  <a:schemeClr val="tx2"/>
                </a:solidFill>
                <a:latin typeface="Calibri" panose="020F0502020204030204" pitchFamily="34" charset="0"/>
              </a:rPr>
              <a:t>Due to the transient attitude </a:t>
            </a:r>
            <a:r>
              <a:rPr lang="en-GB" altLang="en-US" sz="1800" dirty="0" smtClean="0">
                <a:solidFill>
                  <a:schemeClr val="tx2"/>
                </a:solidFill>
                <a:latin typeface="Calibri" panose="020F0502020204030204" pitchFamily="34" charset="0"/>
              </a:rPr>
              <a:t>that children take to sport Clubs</a:t>
            </a:r>
            <a:r>
              <a:rPr lang="en-GB" altLang="en-US" sz="1800" baseline="0" dirty="0" smtClean="0">
                <a:solidFill>
                  <a:schemeClr val="tx2"/>
                </a:solidFill>
                <a:latin typeface="Calibri" panose="020F0502020204030204" pitchFamily="34" charset="0"/>
              </a:rPr>
              <a:t> need to develop a way of reaching out into the community through an outreach program</a:t>
            </a:r>
            <a:endParaRPr lang="en-GB" altLang="en-US" sz="1800" dirty="0" smtClean="0">
              <a:solidFill>
                <a:schemeClr val="tx2"/>
              </a:solidFill>
              <a:latin typeface="Calibri" panose="020F0502020204030204" pitchFamily="34" charset="0"/>
            </a:endParaRPr>
          </a:p>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Potentially be prepared for parents to decide to move their younger children into different leisure activities after a period of time; so</a:t>
            </a:r>
            <a:r>
              <a:rPr lang="en-GB" altLang="en-US" sz="1800" baseline="0" dirty="0" smtClean="0">
                <a:solidFill>
                  <a:schemeClr val="tx2"/>
                </a:solidFill>
                <a:latin typeface="Calibri" panose="020F0502020204030204" pitchFamily="34" charset="0"/>
              </a:rPr>
              <a:t> think about ways you can</a:t>
            </a:r>
            <a:r>
              <a:rPr lang="en-GB" altLang="en-US" sz="1800" dirty="0" smtClean="0">
                <a:solidFill>
                  <a:schemeClr val="tx2"/>
                </a:solidFill>
                <a:latin typeface="Calibri" panose="020F0502020204030204" pitchFamily="34" charset="0"/>
              </a:rPr>
              <a:t> remain in communication with offers / promotions etc as there is a good chance that they may return.</a:t>
            </a:r>
          </a:p>
          <a:p>
            <a:pPr marL="171450" indent="-171450">
              <a:buFont typeface="Arial" panose="020B0604020202020204" pitchFamily="34" charset="0"/>
              <a:buChar char="•"/>
            </a:pPr>
            <a:r>
              <a:rPr lang="en-US" altLang="en-US" baseline="0" dirty="0" smtClean="0"/>
              <a:t>Consider how this impacts on the </a:t>
            </a:r>
            <a:r>
              <a:rPr lang="en-US" altLang="en-US" i="1" baseline="0" dirty="0" smtClean="0"/>
              <a:t>parent when planning </a:t>
            </a:r>
            <a:r>
              <a:rPr lang="en-US" altLang="en-US" baseline="0" dirty="0" smtClean="0"/>
              <a:t>LTA programmes / comps:</a:t>
            </a:r>
          </a:p>
          <a:p>
            <a:pPr marL="628650" lvl="1" indent="-171450">
              <a:buFont typeface="Arial" panose="020B0604020202020204" pitchFamily="34" charset="0"/>
              <a:buChar char="•"/>
            </a:pPr>
            <a:r>
              <a:rPr lang="en-US" altLang="en-US" baseline="0" dirty="0" err="1" smtClean="0"/>
              <a:t>Eg</a:t>
            </a:r>
            <a:r>
              <a:rPr lang="en-US" altLang="en-US" baseline="0" dirty="0" smtClean="0"/>
              <a:t> Mini Tennis Programming – consider the role of parents &amp; children during the different age groups of the programme &amp; particularly how the sessions are delivered (younger age group is parent-led; older age group will see children increasingly having a voice in decisions &amp; being more aware of their peers). Consider the importance of the coach.  Eg Consider through the different levels of mini-tennis – the times need to fit in with parent as much as the player. Keep the ability for children to move up on the same evening. How &amp; who does the club market this to and ongoing communications with the parents &amp; children once they are involved.</a:t>
            </a:r>
          </a:p>
          <a:p>
            <a:pPr marL="628650" lvl="1" indent="-171450">
              <a:buFont typeface="Arial" panose="020B0604020202020204" pitchFamily="34" charset="0"/>
              <a:buChar char="•"/>
            </a:pPr>
            <a:r>
              <a:rPr lang="en-US" altLang="en-US" baseline="0" dirty="0" smtClean="0"/>
              <a:t>Consider Junior Club Nights – good opportunity to encourage social interaction around tennis activity for teenagers. Ensure the club discusses with teenagers to understand best day and the format of it (perhaps even try &amp; develop partial ownership of the Jnr nights by the teenagers).  Encourage variety and team play.  Are teenagers made to feel welcome by the rest of the club – or as a burden on taking up courts that the adults could be using?  Are there other off-court activities / provision that the club could be offering on Jnr Club Nights to increase teenager satisfaction?  How &amp; who does the club market &amp; promote this activity?  Who is the best person to lead these evenings from the club’s perspective?</a:t>
            </a:r>
          </a:p>
          <a:p>
            <a:pPr marL="628650" lvl="1" indent="-171450">
              <a:buFont typeface="Arial" panose="020B0604020202020204" pitchFamily="34" charset="0"/>
              <a:buChar char="•"/>
            </a:pPr>
            <a:r>
              <a:rPr lang="en-US" altLang="en-US" baseline="0" dirty="0" smtClean="0"/>
              <a:t>Aegon Team Tennis – supports the desire from teenagers and older children for more team/social based elements in tennis.</a:t>
            </a:r>
          </a:p>
          <a:p>
            <a:pPr marL="171450" indent="-171450">
              <a:buFont typeface="Arial" panose="020B0604020202020204" pitchFamily="34" charset="0"/>
              <a:buChar char="•"/>
            </a:pPr>
            <a:endParaRPr lang="en-US" altLang="en-US" baseline="0" dirty="0" smtClean="0"/>
          </a:p>
          <a:p>
            <a:pPr marL="171450" indent="-171450">
              <a:buFont typeface="Arial" panose="020B0604020202020204" pitchFamily="34" charset="0"/>
              <a:buChar char="•"/>
            </a:pPr>
            <a:endParaRPr lang="en-US" altLang="en-US" baseline="0" dirty="0" smtClean="0"/>
          </a:p>
          <a:p>
            <a:pPr marL="171450" indent="-171450">
              <a:buFont typeface="Arial" panose="020B0604020202020204" pitchFamily="34" charset="0"/>
              <a:buChar char="•"/>
            </a:pPr>
            <a:endParaRPr lang="en-US" altLang="en-US" baseline="0" dirty="0" smtClean="0"/>
          </a:p>
        </p:txBody>
      </p:sp>
    </p:spTree>
    <p:extLst>
      <p:ext uri="{BB962C8B-B14F-4D97-AF65-F5344CB8AC3E}">
        <p14:creationId xmlns:p14="http://schemas.microsoft.com/office/powerpoint/2010/main" val="25201037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4253-F9F2-42B9-880B-CDC9060E71D4}" type="slidenum">
              <a:rPr lang="en-GB" altLang="en-US"/>
              <a:pPr/>
              <a:t>62</a:t>
            </a:fld>
            <a:endParaRPr lang="en-GB"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400" dirty="0" smtClean="0">
                <a:solidFill>
                  <a:schemeClr val="tx2"/>
                </a:solidFill>
              </a:rPr>
              <a:t>Nationally there are significantly less adults playing in this age range compared to the 40yrs+ age groups. This is the age range that many clubs are most concerned with as they find it difficult to increase their memberships with participants in this age bracket.</a:t>
            </a:r>
          </a:p>
          <a:p>
            <a:pPr marL="0" marR="0" lvl="4"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baseline="0" dirty="0" smtClean="0"/>
          </a:p>
          <a:p>
            <a:pPr marL="171450" indent="-171450">
              <a:buFont typeface="Arial" panose="020B0604020202020204" pitchFamily="34" charset="0"/>
              <a:buChar char="•"/>
            </a:pPr>
            <a:r>
              <a:rPr lang="en-US" altLang="en-US" baseline="0" dirty="0" smtClean="0"/>
              <a:t>LTAs national participation research in 2015 indicate that there is approx 900k women &amp; 950k men aged 21 – 40yrs who would like to play more tennis.  This is a significant opportunity  - But the suitability of the offer is paramount – needs to fit into their busy lives, be at the right cost, in the right environment / location, with the right-minded people, at the right standard etc etc…</a:t>
            </a:r>
          </a:p>
          <a:p>
            <a:pPr marL="171450" indent="-171450">
              <a:buFont typeface="Arial" panose="020B0604020202020204" pitchFamily="34" charset="0"/>
              <a:buChar char="•"/>
            </a:pPr>
            <a:r>
              <a:rPr lang="en-GB" altLang="en-US" baseline="0" dirty="0" smtClean="0"/>
              <a:t>The majority of these adults are in the ABC1 category (e.g. middle class professionals)  </a:t>
            </a:r>
            <a:r>
              <a:rPr lang="en-US" altLang="en-US" baseline="0" dirty="0" smtClean="0"/>
              <a:t>ABC1 groups at this age in general have time constraints and lead busy professional lives, often with young families.  They need their leisure activities to fit around them, otherwise they will simply choose an alternative leisure activity that does.  </a:t>
            </a:r>
          </a:p>
          <a:p>
            <a:pPr marL="171450" indent="-171450">
              <a:buFont typeface="Arial" panose="020B0604020202020204" pitchFamily="34" charset="0"/>
              <a:buChar char="•"/>
            </a:pPr>
            <a:r>
              <a:rPr lang="en-US" altLang="en-US" baseline="0" dirty="0" smtClean="0"/>
              <a:t>For this demographic, there is often a desire to merge their sporting activities with a chance to socialise and see their friends (i.e. due to their ltd time, they don’t get a chance to see mates, but if they can do this whilst also keeping fit then that is an added benefit).</a:t>
            </a:r>
          </a:p>
          <a:p>
            <a:pPr marL="171450" indent="-171450">
              <a:buFont typeface="Arial" panose="020B0604020202020204" pitchFamily="34" charset="0"/>
              <a:buChar char="•"/>
            </a:pPr>
            <a:r>
              <a:rPr lang="en-US" altLang="en-US" baseline="0" dirty="0" smtClean="0"/>
              <a:t>LTA research indicates that adults who did not play as a junior in most cases do not start playing tennis as an adult.  Subsequently, it is difficult for someone to persuade their friendship group to start playing – this can be a barrier for people starting to play again.</a:t>
            </a:r>
          </a:p>
          <a:p>
            <a:pPr marL="171450" indent="-171450">
              <a:buFont typeface="Arial" panose="020B0604020202020204" pitchFamily="34" charset="0"/>
              <a:buChar char="•"/>
            </a:pPr>
            <a:r>
              <a:rPr lang="en-GB" altLang="en-US" baseline="0" dirty="0" smtClean="0"/>
              <a:t>This age group can often view parks as more attractive to play their tennis than  clubs due to opt wanting to play tennis all year round</a:t>
            </a:r>
          </a:p>
          <a:p>
            <a:pPr marL="171450" indent="-171450">
              <a:buFont typeface="Arial" panose="020B0604020202020204" pitchFamily="34" charset="0"/>
              <a:buChar char="•"/>
            </a:pPr>
            <a:r>
              <a:rPr lang="en-GB" altLang="en-US" baseline="0" dirty="0" smtClean="0"/>
              <a:t>They may have perceptions that you have to be a good player &amp; clubs are only for serious tennis people</a:t>
            </a:r>
          </a:p>
          <a:p>
            <a:pPr marL="171450" indent="-171450">
              <a:buFont typeface="Arial" panose="020B0604020202020204" pitchFamily="34" charset="0"/>
              <a:buChar char="•"/>
            </a:pPr>
            <a:r>
              <a:rPr lang="en-GB" altLang="en-US" baseline="0" dirty="0" smtClean="0"/>
              <a:t>They may just play occasionally and thinking about playing more so going to a annually Subscription fees could likely be considered too much to pay out</a:t>
            </a:r>
          </a:p>
          <a:p>
            <a:pPr marL="171450" indent="-171450">
              <a:buFont typeface="Arial" panose="020B0604020202020204" pitchFamily="34" charset="0"/>
              <a:buChar char="•"/>
            </a:pPr>
            <a:r>
              <a:rPr lang="en-GB" altLang="en-US" baseline="0" dirty="0" smtClean="0"/>
              <a:t>They may have the Perception that clubs are traditional &amp; stuffy (“not for people like me….”)</a:t>
            </a:r>
          </a:p>
          <a:p>
            <a:pPr marL="171450" indent="-171450">
              <a:buFont typeface="Arial" panose="020B0604020202020204" pitchFamily="34" charset="0"/>
              <a:buChar char="•"/>
            </a:pPr>
            <a:r>
              <a:rPr lang="en-GB" altLang="en-US" baseline="0" dirty="0" smtClean="0"/>
              <a:t>Seasonality is also crucial – this target audience in general want to play tennis in the spring &amp; summer, but are less interested in playing in the winter.  They are frequently involved in other sporting activities &amp; often play these at other times in the year.</a:t>
            </a:r>
          </a:p>
          <a:p>
            <a:pPr marL="171450" indent="-171450">
              <a:buFont typeface="Arial" panose="020B0604020202020204" pitchFamily="34" charset="0"/>
              <a:buChar char="•"/>
            </a:pPr>
            <a:endParaRPr lang="en-US" altLang="en-US" baseline="0" dirty="0" smtClean="0"/>
          </a:p>
        </p:txBody>
      </p:sp>
    </p:spTree>
    <p:extLst>
      <p:ext uri="{BB962C8B-B14F-4D97-AF65-F5344CB8AC3E}">
        <p14:creationId xmlns:p14="http://schemas.microsoft.com/office/powerpoint/2010/main" val="11138276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4253-F9F2-42B9-880B-CDC9060E71D4}" type="slidenum">
              <a:rPr lang="en-GB" altLang="en-US"/>
              <a:pPr/>
              <a:t>63</a:t>
            </a:fld>
            <a:endParaRPr lang="en-GB"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There are opportunities for clubs to increase their participation with adults in this age range if they are able to develop suitable tennis opportunities that meet the needs of this target group.  You will need to consider</a:t>
            </a:r>
          </a:p>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GB" altLang="en-US" sz="1800" dirty="0" smtClean="0">
              <a:solidFill>
                <a:schemeClr val="tx2"/>
              </a:solidFill>
              <a:latin typeface="Calibri" panose="020F0502020204030204" pitchFamily="34" charset="0"/>
            </a:endParaRPr>
          </a:p>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Being flexible in terms of your membership packages &amp; programming for this age group.</a:t>
            </a:r>
          </a:p>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Making</a:t>
            </a:r>
            <a:r>
              <a:rPr lang="en-GB" altLang="en-US" sz="1800" baseline="0" dirty="0" smtClean="0">
                <a:solidFill>
                  <a:schemeClr val="tx2"/>
                </a:solidFill>
                <a:latin typeface="Calibri" panose="020F0502020204030204" pitchFamily="34" charset="0"/>
              </a:rPr>
              <a:t> new players </a:t>
            </a:r>
            <a:r>
              <a:rPr lang="en-GB" altLang="en-US" sz="1800" dirty="0" smtClean="0">
                <a:solidFill>
                  <a:schemeClr val="tx2"/>
                </a:solidFill>
                <a:latin typeface="Calibri" panose="020F0502020204030204" pitchFamily="34" charset="0"/>
              </a:rPr>
              <a:t> feel welcome within the club &amp; have the appropriate playing opportunities at times that suit them. </a:t>
            </a:r>
          </a:p>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In many cases players may only want  a loose commitment to the club – not necessarily looking to become a life-long member.</a:t>
            </a:r>
          </a:p>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Consider the club’s external communications to promote the club as a vibrant place that resounds with this age group.</a:t>
            </a:r>
          </a:p>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GB" altLang="en-US" sz="1800" dirty="0" smtClean="0">
              <a:solidFill>
                <a:schemeClr val="tx2"/>
              </a:solidFill>
              <a:latin typeface="Calibri" panose="020F0502020204030204" pitchFamily="34" charset="0"/>
            </a:endParaRPr>
          </a:p>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However, simply offering what the club always offers in many cases won’t be enough.  </a:t>
            </a:r>
          </a:p>
          <a:p>
            <a:pPr marL="0" marR="0" lvl="4"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GB" altLang="en-US" sz="1800" dirty="0" smtClean="0">
              <a:solidFill>
                <a:schemeClr val="tx2"/>
              </a:solidFill>
              <a:latin typeface="Calibri" panose="020F0502020204030204" pitchFamily="34" charset="0"/>
            </a:endParaRPr>
          </a:p>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Eg Can Fast4</a:t>
            </a:r>
            <a:r>
              <a:rPr lang="en-GB" altLang="en-US" sz="1800" baseline="0" dirty="0" smtClean="0">
                <a:solidFill>
                  <a:schemeClr val="tx2"/>
                </a:solidFill>
                <a:latin typeface="Calibri" panose="020F0502020204030204" pitchFamily="34" charset="0"/>
              </a:rPr>
              <a:t> (an new fast competition format) be a beneficial and fun format for this age group who want to compete but have not got the time to play league matches due to time limitations?</a:t>
            </a:r>
            <a:endParaRPr lang="en-GB" altLang="en-US" sz="1800" dirty="0" smtClean="0">
              <a:solidFill>
                <a:schemeClr val="tx2"/>
              </a:solidFill>
              <a:latin typeface="Calibri" panose="020F0502020204030204" pitchFamily="34" charset="0"/>
            </a:endParaRPr>
          </a:p>
          <a:p>
            <a:pPr marL="171450" indent="-171450">
              <a:buFont typeface="Arial" panose="020B0604020202020204" pitchFamily="34" charset="0"/>
              <a:buChar char="•"/>
            </a:pPr>
            <a:endParaRPr lang="en-US" altLang="en-US" baseline="0" dirty="0" smtClean="0"/>
          </a:p>
        </p:txBody>
      </p:sp>
    </p:spTree>
    <p:extLst>
      <p:ext uri="{BB962C8B-B14F-4D97-AF65-F5344CB8AC3E}">
        <p14:creationId xmlns:p14="http://schemas.microsoft.com/office/powerpoint/2010/main" val="26840982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4253-F9F2-42B9-880B-CDC9060E71D4}" type="slidenum">
              <a:rPr lang="en-GB" altLang="en-US"/>
              <a:pPr/>
              <a:t>64</a:t>
            </a:fld>
            <a:endParaRPr lang="en-GB"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pPr lvl="4"/>
            <a:endParaRPr lang="en-GB" altLang="en-US" sz="1800" dirty="0" smtClean="0">
              <a:solidFill>
                <a:schemeClr val="tx2"/>
              </a:solidFill>
              <a:latin typeface="Calibri" panose="020F0502020204030204" pitchFamily="34" charset="0"/>
            </a:endParaRPr>
          </a:p>
          <a:p>
            <a:pPr marL="285750" lvl="0" indent="-285750">
              <a:buFont typeface="Arial" panose="020B0604020202020204" pitchFamily="34" charset="0"/>
              <a:buChar char="•"/>
            </a:pPr>
            <a:r>
              <a:rPr lang="en-GB" altLang="en-US" sz="1800" dirty="0" smtClean="0">
                <a:solidFill>
                  <a:schemeClr val="tx2"/>
                </a:solidFill>
                <a:latin typeface="Calibri" panose="020F0502020204030204" pitchFamily="34" charset="0"/>
              </a:rPr>
              <a:t>There are few sports that both children and their parents can play together or at the same time – tennis has a unique opportunity</a:t>
            </a:r>
            <a:r>
              <a:rPr lang="en-GB" altLang="en-US" sz="1800" baseline="0" dirty="0" smtClean="0">
                <a:solidFill>
                  <a:schemeClr val="tx2"/>
                </a:solidFill>
                <a:latin typeface="Calibri" panose="020F0502020204030204" pitchFamily="34" charset="0"/>
              </a:rPr>
              <a:t> to attract both</a:t>
            </a:r>
            <a:endParaRPr lang="en-GB" altLang="en-US" sz="1800" dirty="0" smtClean="0">
              <a:solidFill>
                <a:schemeClr val="tx2"/>
              </a:solidFill>
              <a:latin typeface="Calibri" panose="020F0502020204030204" pitchFamily="34" charset="0"/>
            </a:endParaRP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Our research indicates that those children whose parents play tennis are far more likely to remain playing in tennis throughout their childhood.</a:t>
            </a: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Busy lifestyles mean that parents tend to factor a portion of the weekend for dedicated ‘family time’ – there is a great opportunity for tennis to be the weekly ‘family time’ slot</a:t>
            </a:r>
            <a:r>
              <a:rPr lang="en-GB" altLang="en-US" sz="1800" baseline="0" dirty="0" smtClean="0">
                <a:solidFill>
                  <a:schemeClr val="tx2"/>
                </a:solidFill>
                <a:latin typeface="Calibri" panose="020F0502020204030204" pitchFamily="34" charset="0"/>
              </a:rPr>
              <a:t> but again Spring and Summer are the key months that they want to play tennis</a:t>
            </a: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Cost is a consideration, particularly as the parents will frequently have a range of other leisure activities that they will be paying for their children to undertake.</a:t>
            </a: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GB" altLang="en-US" sz="1800" dirty="0" smtClean="0">
              <a:solidFill>
                <a:schemeClr val="tx2"/>
              </a:solidFill>
              <a:latin typeface="Calibri" panose="020F0502020204030204" pitchFamily="34" charset="0"/>
            </a:endParaRP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Think about how GBTW and Quorn Family Cup:</a:t>
            </a:r>
          </a:p>
          <a:p>
            <a:pPr marL="628650" lvl="1" indent="-171450">
              <a:buFont typeface="Arial" panose="020B0604020202020204" pitchFamily="34" charset="0"/>
              <a:buChar char="•"/>
            </a:pPr>
            <a:r>
              <a:rPr lang="en-US" altLang="en-US" sz="1800" baseline="0" dirty="0" smtClean="0"/>
              <a:t>GBTW – open days to attract families into the club in the first place. What activities do you run during the open day to appeal to families &amp; generate positive satisfaction; what offers do you put on to encourage the families to sign up / return</a:t>
            </a:r>
          </a:p>
          <a:p>
            <a:pPr marL="628650" lvl="1" indent="-171450">
              <a:buFont typeface="Arial" panose="020B0604020202020204" pitchFamily="34" charset="0"/>
              <a:buChar char="•"/>
            </a:pPr>
            <a:r>
              <a:rPr lang="en-US" altLang="en-US" sz="1800" baseline="0" dirty="0" smtClean="0"/>
              <a:t>Quorn Family Tennis Cup – opportunity to provide stimulus to help retain those families currently playing at the club &amp; to keep them positively engaged in playing on a regular basis.</a:t>
            </a: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GB" altLang="en-US" sz="1800" dirty="0" smtClean="0">
              <a:solidFill>
                <a:schemeClr val="tx2"/>
              </a:solidFill>
              <a:latin typeface="Calibri" panose="020F0502020204030204" pitchFamily="34" charset="0"/>
            </a:endParaRPr>
          </a:p>
          <a:p>
            <a:pPr marL="285750" lvl="0" indent="-285750">
              <a:buFont typeface="Arial" panose="020B0604020202020204" pitchFamily="34" charset="0"/>
              <a:buChar char="•"/>
            </a:pPr>
            <a:endParaRPr lang="en-GB" altLang="en-US" sz="1800" dirty="0" smtClean="0">
              <a:solidFill>
                <a:schemeClr val="tx2"/>
              </a:solidFill>
              <a:latin typeface="Calibri" panose="020F0502020204030204" pitchFamily="34" charset="0"/>
            </a:endParaRPr>
          </a:p>
          <a:p>
            <a:pPr marL="171450" indent="-171450">
              <a:buFont typeface="Arial" panose="020B0604020202020204" pitchFamily="34" charset="0"/>
              <a:buChar char="•"/>
            </a:pPr>
            <a:endParaRPr lang="en-US" altLang="en-US" baseline="0" dirty="0" smtClean="0"/>
          </a:p>
        </p:txBody>
      </p:sp>
    </p:spTree>
    <p:extLst>
      <p:ext uri="{BB962C8B-B14F-4D97-AF65-F5344CB8AC3E}">
        <p14:creationId xmlns:p14="http://schemas.microsoft.com/office/powerpoint/2010/main" val="15230869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4253-F9F2-42B9-880B-CDC9060E71D4}" type="slidenum">
              <a:rPr lang="en-GB" altLang="en-US"/>
              <a:pPr/>
              <a:t>65</a:t>
            </a:fld>
            <a:endParaRPr lang="en-GB"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pPr marL="171450" lvl="0" indent="-171450">
              <a:buFont typeface="Arial" panose="020B0604020202020204" pitchFamily="34" charset="0"/>
              <a:buChar char="•"/>
            </a:pPr>
            <a:endParaRPr lang="en-US" altLang="en-US" baseline="0" dirty="0" smtClean="0"/>
          </a:p>
          <a:p>
            <a:pPr marL="171450" indent="-171450">
              <a:buFont typeface="Arial" panose="020B0604020202020204" pitchFamily="34" charset="0"/>
              <a:buChar char="•"/>
            </a:pPr>
            <a:r>
              <a:rPr lang="en-US" altLang="en-US" baseline="0" dirty="0" smtClean="0"/>
              <a:t>Ideally structure the groups of similar sized clubs.  Should be 3 – 4 people in each group.</a:t>
            </a:r>
          </a:p>
          <a:p>
            <a:pPr marL="171450" indent="-171450">
              <a:buFont typeface="Arial" panose="020B0604020202020204" pitchFamily="34" charset="0"/>
              <a:buChar char="•"/>
            </a:pPr>
            <a:r>
              <a:rPr lang="en-US" altLang="en-US" baseline="0" dirty="0" smtClean="0"/>
              <a:t>Help facilitate the discussions in each group &amp; encourage them to focus on what has been presented / discussed</a:t>
            </a:r>
          </a:p>
          <a:p>
            <a:pPr marL="171450" indent="-171450">
              <a:buFont typeface="Arial" panose="020B0604020202020204" pitchFamily="34" charset="0"/>
              <a:buChar char="•"/>
            </a:pPr>
            <a:r>
              <a:rPr lang="en-US" altLang="en-US" baseline="0" dirty="0" smtClean="0"/>
              <a:t>You could provide a small action plan template for them to complete </a:t>
            </a:r>
          </a:p>
          <a:p>
            <a:pPr marL="171450" indent="-171450">
              <a:buFont typeface="Arial" panose="020B0604020202020204" pitchFamily="34" charset="0"/>
              <a:buChar char="•"/>
            </a:pPr>
            <a:r>
              <a:rPr lang="en-US" altLang="en-US" baseline="0" dirty="0" smtClean="0"/>
              <a:t>No need to feedback to the rest of the group – best to allow them maximum time to discuss this in their small group.</a:t>
            </a:r>
          </a:p>
          <a:p>
            <a:pPr marL="171450" indent="-171450">
              <a:buFont typeface="Arial" panose="020B0604020202020204" pitchFamily="34" charset="0"/>
              <a:buChar char="•"/>
            </a:pPr>
            <a:endParaRPr lang="en-US" altLang="en-US" baseline="0" dirty="0" smtClean="0"/>
          </a:p>
          <a:p>
            <a:pPr marL="171450" indent="-171450">
              <a:buFont typeface="Arial" panose="020B0604020202020204" pitchFamily="34" charset="0"/>
              <a:buChar char="•"/>
            </a:pPr>
            <a:r>
              <a:rPr lang="en-US" altLang="en-US" baseline="0" dirty="0" smtClean="0"/>
              <a:t>How might you retain more adults within your club – consider the product/offer</a:t>
            </a:r>
          </a:p>
          <a:p>
            <a:pPr marL="171450" indent="-171450">
              <a:buFont typeface="Arial" panose="020B0604020202020204" pitchFamily="34" charset="0"/>
              <a:buChar char="•"/>
            </a:pPr>
            <a:r>
              <a:rPr lang="en-US" altLang="en-US" baseline="0" dirty="0" smtClean="0"/>
              <a:t>How might you attract more families to play and then continue to play at your clubs</a:t>
            </a:r>
          </a:p>
          <a:p>
            <a:pPr marL="171450" indent="-171450">
              <a:buFont typeface="Arial" panose="020B0604020202020204" pitchFamily="34" charset="0"/>
              <a:buChar char="•"/>
            </a:pPr>
            <a:r>
              <a:rPr lang="en-US" altLang="en-US" baseline="0" dirty="0" smtClean="0"/>
              <a:t>How might you retain teenagers  - </a:t>
            </a:r>
          </a:p>
        </p:txBody>
      </p:sp>
    </p:spTree>
    <p:extLst>
      <p:ext uri="{BB962C8B-B14F-4D97-AF65-F5344CB8AC3E}">
        <p14:creationId xmlns:p14="http://schemas.microsoft.com/office/powerpoint/2010/main" val="4604279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4253-F9F2-42B9-880B-CDC9060E71D4}" type="slidenum">
              <a:rPr lang="en-GB" altLang="en-US"/>
              <a:pPr/>
              <a:t>66</a:t>
            </a:fld>
            <a:endParaRPr lang="en-GB"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It can be difficult to generate new members, but you can give your club a better chance of being successful if you consider the four key participation principles:</a:t>
            </a:r>
          </a:p>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GB" altLang="en-US" sz="1800" dirty="0" smtClean="0">
              <a:solidFill>
                <a:schemeClr val="tx2"/>
              </a:solidFill>
              <a:latin typeface="Calibri" panose="020F0502020204030204" pitchFamily="34" charset="0"/>
            </a:endParaRPr>
          </a:p>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sz="1800" dirty="0" smtClean="0">
                <a:solidFill>
                  <a:schemeClr val="tx2"/>
                </a:solidFill>
                <a:latin typeface="Calibri" panose="020F0502020204030204" pitchFamily="34" charset="0"/>
              </a:rPr>
              <a:t>The 4 principles also play a key role in helping to retain your existing members. Consider if your club understands your members tennis needs &amp; if the club is meeting them?</a:t>
            </a:r>
          </a:p>
          <a:p>
            <a:pPr marL="171450" marR="0" lvl="4"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GB" altLang="en-US" sz="1800" dirty="0" smtClean="0">
              <a:solidFill>
                <a:schemeClr val="tx2"/>
              </a:solidFill>
              <a:latin typeface="Calibri" panose="020F0502020204030204" pitchFamily="34" charset="0"/>
            </a:endParaRPr>
          </a:p>
          <a:p>
            <a:pPr marL="171450" indent="-171450">
              <a:buFont typeface="Arial" panose="020B0604020202020204" pitchFamily="34" charset="0"/>
              <a:buChar char="•"/>
            </a:pPr>
            <a:endParaRPr lang="en-US" altLang="en-US" baseline="0" dirty="0" smtClean="0"/>
          </a:p>
        </p:txBody>
      </p:sp>
    </p:spTree>
    <p:extLst>
      <p:ext uri="{BB962C8B-B14F-4D97-AF65-F5344CB8AC3E}">
        <p14:creationId xmlns:p14="http://schemas.microsoft.com/office/powerpoint/2010/main" val="21567150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defTabSz="946150" eaLnBrk="0" hangingPunct="0">
              <a:spcBef>
                <a:spcPct val="30000"/>
              </a:spcBef>
              <a:defRPr sz="1200">
                <a:solidFill>
                  <a:schemeClr val="tx1"/>
                </a:solidFill>
                <a:latin typeface="Arial" charset="0"/>
                <a:cs typeface="Arial" charset="0"/>
              </a:defRPr>
            </a:lvl1pPr>
            <a:lvl2pPr marL="728663" indent="-279400" defTabSz="946150" eaLnBrk="0" hangingPunct="0">
              <a:spcBef>
                <a:spcPct val="30000"/>
              </a:spcBef>
              <a:defRPr sz="1200">
                <a:solidFill>
                  <a:schemeClr val="tx1"/>
                </a:solidFill>
                <a:latin typeface="Arial" charset="0"/>
                <a:cs typeface="Arial" charset="0"/>
              </a:defRPr>
            </a:lvl2pPr>
            <a:lvl3pPr marL="1122363" indent="-223838" defTabSz="946150" eaLnBrk="0" hangingPunct="0">
              <a:spcBef>
                <a:spcPct val="30000"/>
              </a:spcBef>
              <a:defRPr sz="1200">
                <a:solidFill>
                  <a:schemeClr val="tx1"/>
                </a:solidFill>
                <a:latin typeface="Arial" charset="0"/>
                <a:cs typeface="Arial" charset="0"/>
              </a:defRPr>
            </a:lvl3pPr>
            <a:lvl4pPr marL="1571625" indent="-223838" defTabSz="946150" eaLnBrk="0" hangingPunct="0">
              <a:spcBef>
                <a:spcPct val="30000"/>
              </a:spcBef>
              <a:defRPr sz="1200">
                <a:solidFill>
                  <a:schemeClr val="tx1"/>
                </a:solidFill>
                <a:latin typeface="Arial" charset="0"/>
                <a:cs typeface="Arial" charset="0"/>
              </a:defRPr>
            </a:lvl4pPr>
            <a:lvl5pPr marL="2020888" indent="-223838" defTabSz="946150" eaLnBrk="0" hangingPunct="0">
              <a:spcBef>
                <a:spcPct val="30000"/>
              </a:spcBef>
              <a:defRPr sz="1200">
                <a:solidFill>
                  <a:schemeClr val="tx1"/>
                </a:solidFill>
                <a:latin typeface="Arial" charset="0"/>
                <a:cs typeface="Arial" charset="0"/>
              </a:defRPr>
            </a:lvl5pPr>
            <a:lvl6pPr marL="2478088" indent="-223838" defTabSz="946150" eaLnBrk="0" fontAlgn="base" hangingPunct="0">
              <a:spcBef>
                <a:spcPct val="30000"/>
              </a:spcBef>
              <a:spcAft>
                <a:spcPct val="0"/>
              </a:spcAft>
              <a:defRPr sz="1200">
                <a:solidFill>
                  <a:schemeClr val="tx1"/>
                </a:solidFill>
                <a:latin typeface="Arial" charset="0"/>
                <a:cs typeface="Arial" charset="0"/>
              </a:defRPr>
            </a:lvl6pPr>
            <a:lvl7pPr marL="2935288" indent="-223838" defTabSz="946150" eaLnBrk="0" fontAlgn="base" hangingPunct="0">
              <a:spcBef>
                <a:spcPct val="30000"/>
              </a:spcBef>
              <a:spcAft>
                <a:spcPct val="0"/>
              </a:spcAft>
              <a:defRPr sz="1200">
                <a:solidFill>
                  <a:schemeClr val="tx1"/>
                </a:solidFill>
                <a:latin typeface="Arial" charset="0"/>
                <a:cs typeface="Arial" charset="0"/>
              </a:defRPr>
            </a:lvl7pPr>
            <a:lvl8pPr marL="3392488" indent="-223838" defTabSz="946150" eaLnBrk="0" fontAlgn="base" hangingPunct="0">
              <a:spcBef>
                <a:spcPct val="30000"/>
              </a:spcBef>
              <a:spcAft>
                <a:spcPct val="0"/>
              </a:spcAft>
              <a:defRPr sz="1200">
                <a:solidFill>
                  <a:schemeClr val="tx1"/>
                </a:solidFill>
                <a:latin typeface="Arial" charset="0"/>
                <a:cs typeface="Arial" charset="0"/>
              </a:defRPr>
            </a:lvl8pPr>
            <a:lvl9pPr marL="3849688" indent="-223838" defTabSz="94615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91966726-175B-4EE5-BEF7-1048A863F9DB}" type="slidenum">
              <a:rPr lang="en-GB" altLang="en-US" smtClean="0"/>
              <a:pPr eaLnBrk="1" hangingPunct="1">
                <a:spcBef>
                  <a:spcPct val="0"/>
                </a:spcBef>
              </a:pPr>
              <a:t>68</a:t>
            </a:fld>
            <a:endParaRPr lang="en-GB" altLang="en-US" dirty="0" smtClean="0"/>
          </a:p>
        </p:txBody>
      </p:sp>
      <p:sp>
        <p:nvSpPr>
          <p:cNvPr id="78851" name="Rectangle 2"/>
          <p:cNvSpPr>
            <a:spLocks noGrp="1" noRot="1" noChangeAspect="1" noChangeArrowheads="1" noTextEdit="1"/>
          </p:cNvSpPr>
          <p:nvPr>
            <p:ph type="sldImg"/>
          </p:nvPr>
        </p:nvSpPr>
        <p:spPr>
          <a:xfrm>
            <a:off x="952500" y="685800"/>
            <a:ext cx="4954588" cy="3429000"/>
          </a:xfrm>
          <a:ln/>
        </p:spPr>
      </p:sp>
      <p:sp>
        <p:nvSpPr>
          <p:cNvPr id="78852" name="Rectangle 3"/>
          <p:cNvSpPr>
            <a:spLocks noGrp="1" noChangeArrowheads="1"/>
          </p:cNvSpPr>
          <p:nvPr>
            <p:ph type="body" idx="1"/>
          </p:nvPr>
        </p:nvSpPr>
        <p:spPr>
          <a:noFill/>
        </p:spPr>
        <p:txBody>
          <a:bodyPr/>
          <a:lstStyle/>
          <a:p>
            <a:pPr eaLnBrk="1" hangingPunct="1"/>
            <a:r>
              <a:rPr lang="en-US" altLang="en-US" dirty="0" smtClean="0"/>
              <a:t>Ask for any questions – we</a:t>
            </a:r>
            <a:r>
              <a:rPr lang="en-US" altLang="en-US" baseline="0" dirty="0" smtClean="0"/>
              <a:t> will need a statement should any questions come up RE BTM</a:t>
            </a:r>
            <a:endParaRPr lang="en-US" altLang="en-US" dirty="0" smtClean="0"/>
          </a:p>
        </p:txBody>
      </p:sp>
    </p:spTree>
    <p:extLst>
      <p:ext uri="{BB962C8B-B14F-4D97-AF65-F5344CB8AC3E}">
        <p14:creationId xmlns:p14="http://schemas.microsoft.com/office/powerpoint/2010/main" val="1441674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23EEED6-A1AB-4CCD-8392-7167061F1348}" type="slidenum">
              <a:rPr lang="en-GB" altLang="en-US" smtClean="0"/>
              <a:pPr/>
              <a:t>69</a:t>
            </a:fld>
            <a:endParaRPr lang="en-GB" altLang="en-US" dirty="0"/>
          </a:p>
        </p:txBody>
      </p:sp>
    </p:spTree>
    <p:extLst>
      <p:ext uri="{BB962C8B-B14F-4D97-AF65-F5344CB8AC3E}">
        <p14:creationId xmlns:p14="http://schemas.microsoft.com/office/powerpoint/2010/main" val="934700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5.xml"/><Relationship Id="rId1" Type="http://schemas.openxmlformats.org/officeDocument/2006/relationships/themeOverride" Target="../theme/themeOverride1.xml"/><Relationship Id="rId4" Type="http://schemas.openxmlformats.org/officeDocument/2006/relationships/image" Target="../media/image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230" name="Picture 14" descr="LTA-PPT-Title-slides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906000" cy="6884988"/>
          </a:xfrm>
          <a:prstGeom prst="rect">
            <a:avLst/>
          </a:prstGeom>
          <a:noFill/>
          <a:extLst>
            <a:ext uri="{909E8E84-426E-40DD-AFC4-6F175D3DCCD1}">
              <a14:hiddenFill xmlns:a14="http://schemas.microsoft.com/office/drawing/2010/main">
                <a:solidFill>
                  <a:srgbClr val="FFFFFF"/>
                </a:solidFill>
              </a14:hiddenFill>
            </a:ext>
          </a:extLst>
        </p:spPr>
      </p:pic>
      <p:pic>
        <p:nvPicPr>
          <p:cNvPr id="9231" name="Picture 15" descr="Mask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9906000" cy="6884988"/>
          </a:xfrm>
          <a:prstGeom prst="rect">
            <a:avLst/>
          </a:prstGeom>
          <a:noFill/>
          <a:extLst>
            <a:ext uri="{909E8E84-426E-40DD-AFC4-6F175D3DCCD1}">
              <a14:hiddenFill xmlns:a14="http://schemas.microsoft.com/office/drawing/2010/main">
                <a:solidFill>
                  <a:srgbClr val="FFFFFF"/>
                </a:solidFill>
              </a14:hiddenFill>
            </a:ext>
          </a:extLst>
        </p:spPr>
      </p:pic>
      <p:pic>
        <p:nvPicPr>
          <p:cNvPr id="9232" name="Picture 16" descr="Line Device For PPT"/>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54013" y="2022475"/>
            <a:ext cx="8896350" cy="19050"/>
          </a:xfrm>
          <a:prstGeom prst="rect">
            <a:avLst/>
          </a:prstGeom>
          <a:noFill/>
          <a:extLst>
            <a:ext uri="{909E8E84-426E-40DD-AFC4-6F175D3DCCD1}">
              <a14:hiddenFill xmlns:a14="http://schemas.microsoft.com/office/drawing/2010/main">
                <a:solidFill>
                  <a:srgbClr val="FFFFFF"/>
                </a:solidFill>
              </a14:hiddenFill>
            </a:ext>
          </a:extLst>
        </p:spPr>
      </p:pic>
      <p:sp>
        <p:nvSpPr>
          <p:cNvPr id="9219" name="Rectangle 3"/>
          <p:cNvSpPr>
            <a:spLocks noGrp="1" noChangeArrowheads="1"/>
          </p:cNvSpPr>
          <p:nvPr>
            <p:ph type="ctrTitle"/>
          </p:nvPr>
        </p:nvSpPr>
        <p:spPr>
          <a:xfrm>
            <a:off x="573088" y="2014538"/>
            <a:ext cx="8412162" cy="3143250"/>
          </a:xfrm>
        </p:spPr>
        <p:txBody>
          <a:bodyPr anchor="t"/>
          <a:lstStyle>
            <a:lvl1pPr>
              <a:defRPr b="0">
                <a:solidFill>
                  <a:schemeClr val="bg1"/>
                </a:solidFill>
              </a:defRPr>
            </a:lvl1pPr>
          </a:lstStyle>
          <a:p>
            <a:pPr lvl="0"/>
            <a:r>
              <a:rPr lang="en-GB" altLang="en-US" noProof="0" smtClean="0"/>
              <a:t>Click to edit Master title style</a:t>
            </a:r>
          </a:p>
        </p:txBody>
      </p:sp>
      <p:sp>
        <p:nvSpPr>
          <p:cNvPr id="9220" name="Rectangle 4"/>
          <p:cNvSpPr>
            <a:spLocks noGrp="1" noChangeArrowheads="1"/>
          </p:cNvSpPr>
          <p:nvPr>
            <p:ph type="subTitle" idx="1"/>
          </p:nvPr>
        </p:nvSpPr>
        <p:spPr>
          <a:xfrm>
            <a:off x="573088" y="1519238"/>
            <a:ext cx="8412162" cy="479425"/>
          </a:xfrm>
        </p:spPr>
        <p:txBody>
          <a:bodyPr anchor="b"/>
          <a:lstStyle>
            <a:lvl1pPr>
              <a:defRPr sz="1400" b="0">
                <a:solidFill>
                  <a:schemeClr val="bg1"/>
                </a:solidFill>
              </a:defRPr>
            </a:lvl1pPr>
          </a:lstStyle>
          <a:p>
            <a:pPr lvl="0"/>
            <a:r>
              <a:rPr lang="en-GB" altLang="en-US" noProof="0" smtClean="0"/>
              <a:t>Click to edit Master subtitle style</a:t>
            </a:r>
          </a:p>
        </p:txBody>
      </p:sp>
      <p:sp>
        <p:nvSpPr>
          <p:cNvPr id="9221" name="Rectangle 5"/>
          <p:cNvSpPr>
            <a:spLocks noGrp="1" noChangeArrowheads="1"/>
          </p:cNvSpPr>
          <p:nvPr>
            <p:ph type="dt" sz="half" idx="2"/>
          </p:nvPr>
        </p:nvSpPr>
        <p:spPr/>
        <p:txBody>
          <a:bodyPr/>
          <a:lstStyle>
            <a:lvl1pPr>
              <a:defRPr/>
            </a:lvl1pPr>
          </a:lstStyle>
          <a:p>
            <a:endParaRPr lang="en-GB" altLang="en-US" dirty="0"/>
          </a:p>
        </p:txBody>
      </p:sp>
      <p:sp>
        <p:nvSpPr>
          <p:cNvPr id="9222" name="Rectangle 6"/>
          <p:cNvSpPr>
            <a:spLocks noGrp="1" noChangeArrowheads="1"/>
          </p:cNvSpPr>
          <p:nvPr>
            <p:ph type="ftr" sz="quarter" idx="3"/>
          </p:nvPr>
        </p:nvSpPr>
        <p:spPr/>
        <p:txBody>
          <a:bodyPr/>
          <a:lstStyle>
            <a:lvl1pPr>
              <a:defRPr/>
            </a:lvl1pPr>
          </a:lstStyle>
          <a:p>
            <a:endParaRPr lang="en-GB" altLang="en-US" dirty="0"/>
          </a:p>
        </p:txBody>
      </p:sp>
      <p:pic>
        <p:nvPicPr>
          <p:cNvPr id="9224" name="Picture 8" descr="LTA-Logo-Reversal"/>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788275" y="5802313"/>
            <a:ext cx="1460500" cy="358775"/>
          </a:xfrm>
          <a:prstGeom prst="rect">
            <a:avLst/>
          </a:prstGeom>
          <a:noFill/>
          <a:extLst>
            <a:ext uri="{909E8E84-426E-40DD-AFC4-6F175D3DCCD1}">
              <a14:hiddenFill xmlns:a14="http://schemas.microsoft.com/office/drawing/2010/main">
                <a:solidFill>
                  <a:srgbClr val="FFFFFF"/>
                </a:solidFill>
              </a14:hiddenFill>
            </a:ext>
          </a:extLst>
        </p:spPr>
      </p:pic>
      <p:sp>
        <p:nvSpPr>
          <p:cNvPr id="9225" name="Rectangle 9"/>
          <p:cNvSpPr>
            <a:spLocks noGrp="1" noChangeArrowheads="1"/>
          </p:cNvSpPr>
          <p:nvPr>
            <p:ph type="sldNum" sz="quarter" idx="4"/>
          </p:nvPr>
        </p:nvSpPr>
        <p:spPr>
          <a:xfrm>
            <a:off x="7277100" y="6245225"/>
            <a:ext cx="2311400" cy="476250"/>
          </a:xfrm>
        </p:spPr>
        <p:txBody>
          <a:bodyPr/>
          <a:lstStyle>
            <a:lvl1pPr>
              <a:defRPr/>
            </a:lvl1pPr>
          </a:lstStyle>
          <a:p>
            <a:fld id="{6D3FB600-75DB-4E23-87DD-3075B0700368}" type="slidenum">
              <a:rPr lang="en-GB" altLang="en-US"/>
              <a:pPr/>
              <a:t>‹#›</a:t>
            </a:fld>
            <a:endParaRPr lang="en-GB" altLang="en-US" dirty="0"/>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dirty="0"/>
          </a:p>
        </p:txBody>
      </p:sp>
      <p:sp>
        <p:nvSpPr>
          <p:cNvPr id="5" name="Footer Placeholder 4"/>
          <p:cNvSpPr>
            <a:spLocks noGrp="1"/>
          </p:cNvSpPr>
          <p:nvPr>
            <p:ph type="ftr" sz="quarter" idx="11"/>
          </p:nvPr>
        </p:nvSpPr>
        <p:spPr/>
        <p:txBody>
          <a:bodyPr/>
          <a:lstStyle>
            <a:lvl1pPr>
              <a:defRPr/>
            </a:lvl1pPr>
          </a:lstStyle>
          <a:p>
            <a:endParaRPr lang="en-GB" altLang="en-US" dirty="0"/>
          </a:p>
        </p:txBody>
      </p:sp>
      <p:sp>
        <p:nvSpPr>
          <p:cNvPr id="6" name="Slide Number Placeholder 5"/>
          <p:cNvSpPr>
            <a:spLocks noGrp="1"/>
          </p:cNvSpPr>
          <p:nvPr>
            <p:ph type="sldNum" sz="quarter" idx="12"/>
          </p:nvPr>
        </p:nvSpPr>
        <p:spPr/>
        <p:txBody>
          <a:bodyPr/>
          <a:lstStyle>
            <a:lvl1pPr>
              <a:defRPr/>
            </a:lvl1pPr>
          </a:lstStyle>
          <a:p>
            <a:fld id="{BBBE2695-F76A-4F65-9A57-65D98F97B3B2}" type="slidenum">
              <a:rPr lang="en-GB" altLang="en-US"/>
              <a:pPr/>
              <a:t>‹#›</a:t>
            </a:fld>
            <a:endParaRPr lang="en-GB" altLang="en-US" dirty="0"/>
          </a:p>
        </p:txBody>
      </p:sp>
    </p:spTree>
    <p:extLst>
      <p:ext uri="{BB962C8B-B14F-4D97-AF65-F5344CB8AC3E}">
        <p14:creationId xmlns:p14="http://schemas.microsoft.com/office/powerpoint/2010/main" val="303929986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ltLang="en-US" dirty="0"/>
          </a:p>
        </p:txBody>
      </p:sp>
      <p:sp>
        <p:nvSpPr>
          <p:cNvPr id="5" name="Footer Placeholder 4"/>
          <p:cNvSpPr>
            <a:spLocks noGrp="1"/>
          </p:cNvSpPr>
          <p:nvPr>
            <p:ph type="ftr" sz="quarter" idx="11"/>
          </p:nvPr>
        </p:nvSpPr>
        <p:spPr/>
        <p:txBody>
          <a:bodyPr/>
          <a:lstStyle>
            <a:lvl1pPr>
              <a:defRPr/>
            </a:lvl1pPr>
          </a:lstStyle>
          <a:p>
            <a:endParaRPr lang="en-GB" altLang="en-US" dirty="0"/>
          </a:p>
        </p:txBody>
      </p:sp>
      <p:sp>
        <p:nvSpPr>
          <p:cNvPr id="6" name="Slide Number Placeholder 5"/>
          <p:cNvSpPr>
            <a:spLocks noGrp="1"/>
          </p:cNvSpPr>
          <p:nvPr>
            <p:ph type="sldNum" sz="quarter" idx="12"/>
          </p:nvPr>
        </p:nvSpPr>
        <p:spPr/>
        <p:txBody>
          <a:bodyPr/>
          <a:lstStyle>
            <a:lvl1pPr>
              <a:defRPr/>
            </a:lvl1pPr>
          </a:lstStyle>
          <a:p>
            <a:fld id="{7B17E87F-ED77-4D3C-8C78-5F74314A8384}" type="slidenum">
              <a:rPr lang="en-GB" altLang="en-US"/>
              <a:pPr/>
              <a:t>‹#›</a:t>
            </a:fld>
            <a:endParaRPr lang="en-GB" altLang="en-US" dirty="0"/>
          </a:p>
        </p:txBody>
      </p:sp>
    </p:spTree>
    <p:extLst>
      <p:ext uri="{BB962C8B-B14F-4D97-AF65-F5344CB8AC3E}">
        <p14:creationId xmlns:p14="http://schemas.microsoft.com/office/powerpoint/2010/main" val="77239178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95300" y="1335088"/>
            <a:ext cx="4381500" cy="4830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29200" y="1335088"/>
            <a:ext cx="4381500" cy="4830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altLang="en-US" dirty="0"/>
          </a:p>
        </p:txBody>
      </p:sp>
      <p:sp>
        <p:nvSpPr>
          <p:cNvPr id="6" name="Footer Placeholder 5"/>
          <p:cNvSpPr>
            <a:spLocks noGrp="1"/>
          </p:cNvSpPr>
          <p:nvPr>
            <p:ph type="ftr" sz="quarter" idx="11"/>
          </p:nvPr>
        </p:nvSpPr>
        <p:spPr/>
        <p:txBody>
          <a:bodyPr/>
          <a:lstStyle>
            <a:lvl1pPr>
              <a:defRPr/>
            </a:lvl1pPr>
          </a:lstStyle>
          <a:p>
            <a:endParaRPr lang="en-GB" altLang="en-US" dirty="0"/>
          </a:p>
        </p:txBody>
      </p:sp>
      <p:sp>
        <p:nvSpPr>
          <p:cNvPr id="7" name="Slide Number Placeholder 6"/>
          <p:cNvSpPr>
            <a:spLocks noGrp="1"/>
          </p:cNvSpPr>
          <p:nvPr>
            <p:ph type="sldNum" sz="quarter" idx="12"/>
          </p:nvPr>
        </p:nvSpPr>
        <p:spPr/>
        <p:txBody>
          <a:bodyPr/>
          <a:lstStyle>
            <a:lvl1pPr>
              <a:defRPr/>
            </a:lvl1pPr>
          </a:lstStyle>
          <a:p>
            <a:fld id="{5B8ABB4A-7E4E-4CEF-8186-86465FD4F165}" type="slidenum">
              <a:rPr lang="en-GB" altLang="en-US"/>
              <a:pPr/>
              <a:t>‹#›</a:t>
            </a:fld>
            <a:endParaRPr lang="en-GB" altLang="en-US" dirty="0"/>
          </a:p>
        </p:txBody>
      </p:sp>
    </p:spTree>
    <p:extLst>
      <p:ext uri="{BB962C8B-B14F-4D97-AF65-F5344CB8AC3E}">
        <p14:creationId xmlns:p14="http://schemas.microsoft.com/office/powerpoint/2010/main" val="418858849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altLang="en-US" dirty="0"/>
          </a:p>
        </p:txBody>
      </p:sp>
      <p:sp>
        <p:nvSpPr>
          <p:cNvPr id="8" name="Footer Placeholder 7"/>
          <p:cNvSpPr>
            <a:spLocks noGrp="1"/>
          </p:cNvSpPr>
          <p:nvPr>
            <p:ph type="ftr" sz="quarter" idx="11"/>
          </p:nvPr>
        </p:nvSpPr>
        <p:spPr/>
        <p:txBody>
          <a:bodyPr/>
          <a:lstStyle>
            <a:lvl1pPr>
              <a:defRPr/>
            </a:lvl1pPr>
          </a:lstStyle>
          <a:p>
            <a:endParaRPr lang="en-GB" altLang="en-US" dirty="0"/>
          </a:p>
        </p:txBody>
      </p:sp>
      <p:sp>
        <p:nvSpPr>
          <p:cNvPr id="9" name="Slide Number Placeholder 8"/>
          <p:cNvSpPr>
            <a:spLocks noGrp="1"/>
          </p:cNvSpPr>
          <p:nvPr>
            <p:ph type="sldNum" sz="quarter" idx="12"/>
          </p:nvPr>
        </p:nvSpPr>
        <p:spPr/>
        <p:txBody>
          <a:bodyPr/>
          <a:lstStyle>
            <a:lvl1pPr>
              <a:defRPr/>
            </a:lvl1pPr>
          </a:lstStyle>
          <a:p>
            <a:fld id="{9AF21CBB-0731-452D-8AF7-5C95F9E22159}" type="slidenum">
              <a:rPr lang="en-GB" altLang="en-US"/>
              <a:pPr/>
              <a:t>‹#›</a:t>
            </a:fld>
            <a:endParaRPr lang="en-GB" altLang="en-US" dirty="0"/>
          </a:p>
        </p:txBody>
      </p:sp>
    </p:spTree>
    <p:extLst>
      <p:ext uri="{BB962C8B-B14F-4D97-AF65-F5344CB8AC3E}">
        <p14:creationId xmlns:p14="http://schemas.microsoft.com/office/powerpoint/2010/main" val="10470720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ltLang="en-US" dirty="0"/>
          </a:p>
        </p:txBody>
      </p:sp>
      <p:sp>
        <p:nvSpPr>
          <p:cNvPr id="4" name="Footer Placeholder 3"/>
          <p:cNvSpPr>
            <a:spLocks noGrp="1"/>
          </p:cNvSpPr>
          <p:nvPr>
            <p:ph type="ftr" sz="quarter" idx="11"/>
          </p:nvPr>
        </p:nvSpPr>
        <p:spPr/>
        <p:txBody>
          <a:bodyPr/>
          <a:lstStyle>
            <a:lvl1pPr>
              <a:defRPr/>
            </a:lvl1pPr>
          </a:lstStyle>
          <a:p>
            <a:endParaRPr lang="en-GB" altLang="en-US" dirty="0"/>
          </a:p>
        </p:txBody>
      </p:sp>
      <p:sp>
        <p:nvSpPr>
          <p:cNvPr id="5" name="Slide Number Placeholder 4"/>
          <p:cNvSpPr>
            <a:spLocks noGrp="1"/>
          </p:cNvSpPr>
          <p:nvPr>
            <p:ph type="sldNum" sz="quarter" idx="12"/>
          </p:nvPr>
        </p:nvSpPr>
        <p:spPr/>
        <p:txBody>
          <a:bodyPr/>
          <a:lstStyle>
            <a:lvl1pPr>
              <a:defRPr/>
            </a:lvl1pPr>
          </a:lstStyle>
          <a:p>
            <a:fld id="{3C7817FA-3557-435A-AC78-E9FE7E078DD4}" type="slidenum">
              <a:rPr lang="en-GB" altLang="en-US"/>
              <a:pPr/>
              <a:t>‹#›</a:t>
            </a:fld>
            <a:endParaRPr lang="en-GB" altLang="en-US" dirty="0"/>
          </a:p>
        </p:txBody>
      </p:sp>
    </p:spTree>
    <p:extLst>
      <p:ext uri="{BB962C8B-B14F-4D97-AF65-F5344CB8AC3E}">
        <p14:creationId xmlns:p14="http://schemas.microsoft.com/office/powerpoint/2010/main" val="217791719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ltLang="en-US" dirty="0"/>
          </a:p>
        </p:txBody>
      </p:sp>
      <p:sp>
        <p:nvSpPr>
          <p:cNvPr id="3" name="Footer Placeholder 2"/>
          <p:cNvSpPr>
            <a:spLocks noGrp="1"/>
          </p:cNvSpPr>
          <p:nvPr>
            <p:ph type="ftr" sz="quarter" idx="11"/>
          </p:nvPr>
        </p:nvSpPr>
        <p:spPr/>
        <p:txBody>
          <a:bodyPr/>
          <a:lstStyle>
            <a:lvl1pPr>
              <a:defRPr/>
            </a:lvl1pPr>
          </a:lstStyle>
          <a:p>
            <a:endParaRPr lang="en-GB" altLang="en-US" dirty="0"/>
          </a:p>
        </p:txBody>
      </p:sp>
      <p:sp>
        <p:nvSpPr>
          <p:cNvPr id="4" name="Slide Number Placeholder 3"/>
          <p:cNvSpPr>
            <a:spLocks noGrp="1"/>
          </p:cNvSpPr>
          <p:nvPr>
            <p:ph type="sldNum" sz="quarter" idx="12"/>
          </p:nvPr>
        </p:nvSpPr>
        <p:spPr/>
        <p:txBody>
          <a:bodyPr/>
          <a:lstStyle>
            <a:lvl1pPr>
              <a:defRPr/>
            </a:lvl1pPr>
          </a:lstStyle>
          <a:p>
            <a:fld id="{9442F7BF-6F26-4847-A5FE-86F2F5AA93D2}" type="slidenum">
              <a:rPr lang="en-GB" altLang="en-US"/>
              <a:pPr/>
              <a:t>‹#›</a:t>
            </a:fld>
            <a:endParaRPr lang="en-GB" altLang="en-US" dirty="0"/>
          </a:p>
        </p:txBody>
      </p:sp>
    </p:spTree>
    <p:extLst>
      <p:ext uri="{BB962C8B-B14F-4D97-AF65-F5344CB8AC3E}">
        <p14:creationId xmlns:p14="http://schemas.microsoft.com/office/powerpoint/2010/main" val="419846246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ltLang="en-US" dirty="0"/>
          </a:p>
        </p:txBody>
      </p:sp>
      <p:sp>
        <p:nvSpPr>
          <p:cNvPr id="6" name="Footer Placeholder 5"/>
          <p:cNvSpPr>
            <a:spLocks noGrp="1"/>
          </p:cNvSpPr>
          <p:nvPr>
            <p:ph type="ftr" sz="quarter" idx="11"/>
          </p:nvPr>
        </p:nvSpPr>
        <p:spPr/>
        <p:txBody>
          <a:bodyPr/>
          <a:lstStyle>
            <a:lvl1pPr>
              <a:defRPr/>
            </a:lvl1pPr>
          </a:lstStyle>
          <a:p>
            <a:endParaRPr lang="en-GB" altLang="en-US" dirty="0"/>
          </a:p>
        </p:txBody>
      </p:sp>
      <p:sp>
        <p:nvSpPr>
          <p:cNvPr id="7" name="Slide Number Placeholder 6"/>
          <p:cNvSpPr>
            <a:spLocks noGrp="1"/>
          </p:cNvSpPr>
          <p:nvPr>
            <p:ph type="sldNum" sz="quarter" idx="12"/>
          </p:nvPr>
        </p:nvSpPr>
        <p:spPr/>
        <p:txBody>
          <a:bodyPr/>
          <a:lstStyle>
            <a:lvl1pPr>
              <a:defRPr/>
            </a:lvl1pPr>
          </a:lstStyle>
          <a:p>
            <a:fld id="{2DFBCA06-1EC0-43BA-B068-183E1D406DE7}" type="slidenum">
              <a:rPr lang="en-GB" altLang="en-US"/>
              <a:pPr/>
              <a:t>‹#›</a:t>
            </a:fld>
            <a:endParaRPr lang="en-GB" altLang="en-US" dirty="0"/>
          </a:p>
        </p:txBody>
      </p:sp>
    </p:spTree>
    <p:extLst>
      <p:ext uri="{BB962C8B-B14F-4D97-AF65-F5344CB8AC3E}">
        <p14:creationId xmlns:p14="http://schemas.microsoft.com/office/powerpoint/2010/main" val="39461859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ltLang="en-US" dirty="0"/>
          </a:p>
        </p:txBody>
      </p:sp>
      <p:sp>
        <p:nvSpPr>
          <p:cNvPr id="6" name="Footer Placeholder 5"/>
          <p:cNvSpPr>
            <a:spLocks noGrp="1"/>
          </p:cNvSpPr>
          <p:nvPr>
            <p:ph type="ftr" sz="quarter" idx="11"/>
          </p:nvPr>
        </p:nvSpPr>
        <p:spPr/>
        <p:txBody>
          <a:bodyPr/>
          <a:lstStyle>
            <a:lvl1pPr>
              <a:defRPr/>
            </a:lvl1pPr>
          </a:lstStyle>
          <a:p>
            <a:endParaRPr lang="en-GB" altLang="en-US" dirty="0"/>
          </a:p>
        </p:txBody>
      </p:sp>
      <p:sp>
        <p:nvSpPr>
          <p:cNvPr id="7" name="Slide Number Placeholder 6"/>
          <p:cNvSpPr>
            <a:spLocks noGrp="1"/>
          </p:cNvSpPr>
          <p:nvPr>
            <p:ph type="sldNum" sz="quarter" idx="12"/>
          </p:nvPr>
        </p:nvSpPr>
        <p:spPr/>
        <p:txBody>
          <a:bodyPr/>
          <a:lstStyle>
            <a:lvl1pPr>
              <a:defRPr/>
            </a:lvl1pPr>
          </a:lstStyle>
          <a:p>
            <a:fld id="{3E870BAA-1192-4194-BD91-A6FF87808304}" type="slidenum">
              <a:rPr lang="en-GB" altLang="en-US"/>
              <a:pPr/>
              <a:t>‹#›</a:t>
            </a:fld>
            <a:endParaRPr lang="en-GB" altLang="en-US" dirty="0"/>
          </a:p>
        </p:txBody>
      </p:sp>
    </p:spTree>
    <p:extLst>
      <p:ext uri="{BB962C8B-B14F-4D97-AF65-F5344CB8AC3E}">
        <p14:creationId xmlns:p14="http://schemas.microsoft.com/office/powerpoint/2010/main" val="10918629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dirty="0"/>
          </a:p>
        </p:txBody>
      </p:sp>
      <p:sp>
        <p:nvSpPr>
          <p:cNvPr id="5" name="Footer Placeholder 4"/>
          <p:cNvSpPr>
            <a:spLocks noGrp="1"/>
          </p:cNvSpPr>
          <p:nvPr>
            <p:ph type="ftr" sz="quarter" idx="11"/>
          </p:nvPr>
        </p:nvSpPr>
        <p:spPr/>
        <p:txBody>
          <a:bodyPr/>
          <a:lstStyle>
            <a:lvl1pPr>
              <a:defRPr/>
            </a:lvl1pPr>
          </a:lstStyle>
          <a:p>
            <a:endParaRPr lang="en-GB" altLang="en-US" dirty="0"/>
          </a:p>
        </p:txBody>
      </p:sp>
      <p:sp>
        <p:nvSpPr>
          <p:cNvPr id="6" name="Slide Number Placeholder 5"/>
          <p:cNvSpPr>
            <a:spLocks noGrp="1"/>
          </p:cNvSpPr>
          <p:nvPr>
            <p:ph type="sldNum" sz="quarter" idx="12"/>
          </p:nvPr>
        </p:nvSpPr>
        <p:spPr/>
        <p:txBody>
          <a:bodyPr/>
          <a:lstStyle>
            <a:lvl1pPr>
              <a:defRPr/>
            </a:lvl1pPr>
          </a:lstStyle>
          <a:p>
            <a:fld id="{EBC7B07D-52A3-4CA7-8FDD-F09ED179EE14}" type="slidenum">
              <a:rPr lang="en-GB" altLang="en-US"/>
              <a:pPr/>
              <a:t>‹#›</a:t>
            </a:fld>
            <a:endParaRPr lang="en-GB" altLang="en-US" dirty="0"/>
          </a:p>
        </p:txBody>
      </p:sp>
    </p:spTree>
    <p:extLst>
      <p:ext uri="{BB962C8B-B14F-4D97-AF65-F5344CB8AC3E}">
        <p14:creationId xmlns:p14="http://schemas.microsoft.com/office/powerpoint/2010/main" val="351323278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146050"/>
            <a:ext cx="2228850" cy="60198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95300" y="146050"/>
            <a:ext cx="6534150"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dirty="0"/>
          </a:p>
        </p:txBody>
      </p:sp>
      <p:sp>
        <p:nvSpPr>
          <p:cNvPr id="5" name="Footer Placeholder 4"/>
          <p:cNvSpPr>
            <a:spLocks noGrp="1"/>
          </p:cNvSpPr>
          <p:nvPr>
            <p:ph type="ftr" sz="quarter" idx="11"/>
          </p:nvPr>
        </p:nvSpPr>
        <p:spPr/>
        <p:txBody>
          <a:bodyPr/>
          <a:lstStyle>
            <a:lvl1pPr>
              <a:defRPr/>
            </a:lvl1pPr>
          </a:lstStyle>
          <a:p>
            <a:endParaRPr lang="en-GB" altLang="en-US" dirty="0"/>
          </a:p>
        </p:txBody>
      </p:sp>
      <p:sp>
        <p:nvSpPr>
          <p:cNvPr id="6" name="Slide Number Placeholder 5"/>
          <p:cNvSpPr>
            <a:spLocks noGrp="1"/>
          </p:cNvSpPr>
          <p:nvPr>
            <p:ph type="sldNum" sz="quarter" idx="12"/>
          </p:nvPr>
        </p:nvSpPr>
        <p:spPr/>
        <p:txBody>
          <a:bodyPr/>
          <a:lstStyle>
            <a:lvl1pPr>
              <a:defRPr/>
            </a:lvl1pPr>
          </a:lstStyle>
          <a:p>
            <a:fld id="{F4D74FC1-9DA5-41CD-88E4-F0FB672FF042}" type="slidenum">
              <a:rPr lang="en-GB" altLang="en-US"/>
              <a:pPr/>
              <a:t>‹#›</a:t>
            </a:fld>
            <a:endParaRPr lang="en-GB" altLang="en-US" dirty="0"/>
          </a:p>
        </p:txBody>
      </p:sp>
    </p:spTree>
    <p:extLst>
      <p:ext uri="{BB962C8B-B14F-4D97-AF65-F5344CB8AC3E}">
        <p14:creationId xmlns:p14="http://schemas.microsoft.com/office/powerpoint/2010/main" val="95096209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95300" y="146050"/>
            <a:ext cx="8915400" cy="922338"/>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495300" y="1335088"/>
            <a:ext cx="8915400" cy="4830762"/>
          </a:xfrm>
        </p:spPr>
        <p:txBody>
          <a:bodyPr/>
          <a:lstStyle/>
          <a:p>
            <a:endParaRPr lang="en-GB" dirty="0"/>
          </a:p>
        </p:txBody>
      </p:sp>
      <p:sp>
        <p:nvSpPr>
          <p:cNvPr id="4" name="Date Placeholder 3"/>
          <p:cNvSpPr>
            <a:spLocks noGrp="1"/>
          </p:cNvSpPr>
          <p:nvPr>
            <p:ph type="dt" sz="half" idx="10"/>
          </p:nvPr>
        </p:nvSpPr>
        <p:spPr>
          <a:xfrm>
            <a:off x="495300" y="6245225"/>
            <a:ext cx="2311400" cy="476250"/>
          </a:xfrm>
        </p:spPr>
        <p:txBody>
          <a:bodyPr/>
          <a:lstStyle>
            <a:lvl1pPr>
              <a:defRPr/>
            </a:lvl1pPr>
          </a:lstStyle>
          <a:p>
            <a:endParaRPr lang="en-GB" altLang="en-US" dirty="0"/>
          </a:p>
        </p:txBody>
      </p:sp>
      <p:sp>
        <p:nvSpPr>
          <p:cNvPr id="5" name="Footer Placeholder 4"/>
          <p:cNvSpPr>
            <a:spLocks noGrp="1"/>
          </p:cNvSpPr>
          <p:nvPr>
            <p:ph type="ftr" sz="quarter" idx="11"/>
          </p:nvPr>
        </p:nvSpPr>
        <p:spPr>
          <a:xfrm>
            <a:off x="3384550" y="6245225"/>
            <a:ext cx="3136900" cy="476250"/>
          </a:xfrm>
        </p:spPr>
        <p:txBody>
          <a:bodyPr/>
          <a:lstStyle>
            <a:lvl1pPr>
              <a:defRPr/>
            </a:lvl1pPr>
          </a:lstStyle>
          <a:p>
            <a:endParaRPr lang="en-GB" altLang="en-US" dirty="0"/>
          </a:p>
        </p:txBody>
      </p:sp>
      <p:sp>
        <p:nvSpPr>
          <p:cNvPr id="6" name="Slide Number Placeholder 5"/>
          <p:cNvSpPr>
            <a:spLocks noGrp="1"/>
          </p:cNvSpPr>
          <p:nvPr>
            <p:ph type="sldNum" sz="quarter" idx="12"/>
          </p:nvPr>
        </p:nvSpPr>
        <p:spPr>
          <a:xfrm>
            <a:off x="7466013" y="6245225"/>
            <a:ext cx="2311400" cy="476250"/>
          </a:xfrm>
        </p:spPr>
        <p:txBody>
          <a:bodyPr/>
          <a:lstStyle>
            <a:lvl1pPr>
              <a:defRPr/>
            </a:lvl1pPr>
          </a:lstStyle>
          <a:p>
            <a:fld id="{9A289646-2B7B-4D5A-BB6D-9AC644D308A4}" type="slidenum">
              <a:rPr lang="en-GB" altLang="en-US"/>
              <a:pPr/>
              <a:t>‹#›</a:t>
            </a:fld>
            <a:endParaRPr lang="en-GB" altLang="en-US" dirty="0"/>
          </a:p>
        </p:txBody>
      </p:sp>
    </p:spTree>
    <p:extLst>
      <p:ext uri="{BB962C8B-B14F-4D97-AF65-F5344CB8AC3E}">
        <p14:creationId xmlns:p14="http://schemas.microsoft.com/office/powerpoint/2010/main" val="46659564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GB" altLang="en-US" dirty="0"/>
          </a:p>
        </p:txBody>
      </p:sp>
      <p:sp>
        <p:nvSpPr>
          <p:cNvPr id="5" name="Footer Placeholder 4"/>
          <p:cNvSpPr>
            <a:spLocks noGrp="1"/>
          </p:cNvSpPr>
          <p:nvPr>
            <p:ph type="ftr" sz="quarter" idx="11"/>
          </p:nvPr>
        </p:nvSpPr>
        <p:spPr/>
        <p:txBody>
          <a:bodyPr/>
          <a:lstStyle>
            <a:lvl1pPr>
              <a:defRPr/>
            </a:lvl1pPr>
          </a:lstStyle>
          <a:p>
            <a:endParaRPr lang="en-GB" altLang="en-US" dirty="0"/>
          </a:p>
        </p:txBody>
      </p:sp>
      <p:sp>
        <p:nvSpPr>
          <p:cNvPr id="6" name="Slide Number Placeholder 5"/>
          <p:cNvSpPr>
            <a:spLocks noGrp="1"/>
          </p:cNvSpPr>
          <p:nvPr>
            <p:ph type="sldNum" sz="quarter" idx="12"/>
          </p:nvPr>
        </p:nvSpPr>
        <p:spPr/>
        <p:txBody>
          <a:bodyPr/>
          <a:lstStyle>
            <a:lvl1pPr>
              <a:defRPr/>
            </a:lvl1pPr>
          </a:lstStyle>
          <a:p>
            <a:fld id="{4EBEEF70-ADE2-4715-AFF6-69DF12DFD2EC}" type="slidenum">
              <a:rPr lang="en-GB" altLang="en-US"/>
              <a:pPr/>
              <a:t>‹#›</a:t>
            </a:fld>
            <a:endParaRPr lang="en-GB" altLang="en-US" dirty="0"/>
          </a:p>
        </p:txBody>
      </p:sp>
    </p:spTree>
    <p:extLst>
      <p:ext uri="{BB962C8B-B14F-4D97-AF65-F5344CB8AC3E}">
        <p14:creationId xmlns:p14="http://schemas.microsoft.com/office/powerpoint/2010/main" val="383412520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dirty="0"/>
          </a:p>
        </p:txBody>
      </p:sp>
      <p:sp>
        <p:nvSpPr>
          <p:cNvPr id="5" name="Footer Placeholder 4"/>
          <p:cNvSpPr>
            <a:spLocks noGrp="1"/>
          </p:cNvSpPr>
          <p:nvPr>
            <p:ph type="ftr" sz="quarter" idx="11"/>
          </p:nvPr>
        </p:nvSpPr>
        <p:spPr/>
        <p:txBody>
          <a:bodyPr/>
          <a:lstStyle>
            <a:lvl1pPr>
              <a:defRPr/>
            </a:lvl1pPr>
          </a:lstStyle>
          <a:p>
            <a:endParaRPr lang="en-GB" altLang="en-US" dirty="0"/>
          </a:p>
        </p:txBody>
      </p:sp>
      <p:sp>
        <p:nvSpPr>
          <p:cNvPr id="6" name="Slide Number Placeholder 5"/>
          <p:cNvSpPr>
            <a:spLocks noGrp="1"/>
          </p:cNvSpPr>
          <p:nvPr>
            <p:ph type="sldNum" sz="quarter" idx="12"/>
          </p:nvPr>
        </p:nvSpPr>
        <p:spPr/>
        <p:txBody>
          <a:bodyPr/>
          <a:lstStyle>
            <a:lvl1pPr>
              <a:defRPr/>
            </a:lvl1pPr>
          </a:lstStyle>
          <a:p>
            <a:fld id="{D9F8E7AF-5EE3-47DD-AD5F-C82C9846EA26}" type="slidenum">
              <a:rPr lang="en-GB" altLang="en-US"/>
              <a:pPr/>
              <a:t>‹#›</a:t>
            </a:fld>
            <a:endParaRPr lang="en-GB" altLang="en-US" dirty="0"/>
          </a:p>
        </p:txBody>
      </p:sp>
    </p:spTree>
    <p:extLst>
      <p:ext uri="{BB962C8B-B14F-4D97-AF65-F5344CB8AC3E}">
        <p14:creationId xmlns:p14="http://schemas.microsoft.com/office/powerpoint/2010/main" val="3125799903"/>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ltLang="en-US" dirty="0"/>
          </a:p>
        </p:txBody>
      </p:sp>
      <p:sp>
        <p:nvSpPr>
          <p:cNvPr id="5" name="Footer Placeholder 4"/>
          <p:cNvSpPr>
            <a:spLocks noGrp="1"/>
          </p:cNvSpPr>
          <p:nvPr>
            <p:ph type="ftr" sz="quarter" idx="11"/>
          </p:nvPr>
        </p:nvSpPr>
        <p:spPr/>
        <p:txBody>
          <a:bodyPr/>
          <a:lstStyle>
            <a:lvl1pPr>
              <a:defRPr/>
            </a:lvl1pPr>
          </a:lstStyle>
          <a:p>
            <a:endParaRPr lang="en-GB" altLang="en-US" dirty="0"/>
          </a:p>
        </p:txBody>
      </p:sp>
      <p:sp>
        <p:nvSpPr>
          <p:cNvPr id="6" name="Slide Number Placeholder 5"/>
          <p:cNvSpPr>
            <a:spLocks noGrp="1"/>
          </p:cNvSpPr>
          <p:nvPr>
            <p:ph type="sldNum" sz="quarter" idx="12"/>
          </p:nvPr>
        </p:nvSpPr>
        <p:spPr/>
        <p:txBody>
          <a:bodyPr/>
          <a:lstStyle>
            <a:lvl1pPr>
              <a:defRPr/>
            </a:lvl1pPr>
          </a:lstStyle>
          <a:p>
            <a:fld id="{5F6032BC-6B90-4EB5-9E5C-A6D25BBD5337}" type="slidenum">
              <a:rPr lang="en-GB" altLang="en-US"/>
              <a:pPr/>
              <a:t>‹#›</a:t>
            </a:fld>
            <a:endParaRPr lang="en-GB" altLang="en-US" dirty="0"/>
          </a:p>
        </p:txBody>
      </p:sp>
    </p:spTree>
    <p:extLst>
      <p:ext uri="{BB962C8B-B14F-4D97-AF65-F5344CB8AC3E}">
        <p14:creationId xmlns:p14="http://schemas.microsoft.com/office/powerpoint/2010/main" val="124518849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31825" y="1628775"/>
            <a:ext cx="4135438"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919663" y="1628775"/>
            <a:ext cx="4137025"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altLang="en-US" dirty="0"/>
          </a:p>
        </p:txBody>
      </p:sp>
      <p:sp>
        <p:nvSpPr>
          <p:cNvPr id="6" name="Footer Placeholder 5"/>
          <p:cNvSpPr>
            <a:spLocks noGrp="1"/>
          </p:cNvSpPr>
          <p:nvPr>
            <p:ph type="ftr" sz="quarter" idx="11"/>
          </p:nvPr>
        </p:nvSpPr>
        <p:spPr/>
        <p:txBody>
          <a:bodyPr/>
          <a:lstStyle>
            <a:lvl1pPr>
              <a:defRPr/>
            </a:lvl1pPr>
          </a:lstStyle>
          <a:p>
            <a:endParaRPr lang="en-GB" altLang="en-US" dirty="0"/>
          </a:p>
        </p:txBody>
      </p:sp>
      <p:sp>
        <p:nvSpPr>
          <p:cNvPr id="7" name="Slide Number Placeholder 6"/>
          <p:cNvSpPr>
            <a:spLocks noGrp="1"/>
          </p:cNvSpPr>
          <p:nvPr>
            <p:ph type="sldNum" sz="quarter" idx="12"/>
          </p:nvPr>
        </p:nvSpPr>
        <p:spPr/>
        <p:txBody>
          <a:bodyPr/>
          <a:lstStyle>
            <a:lvl1pPr>
              <a:defRPr/>
            </a:lvl1pPr>
          </a:lstStyle>
          <a:p>
            <a:fld id="{BC324C3E-9ED8-42F9-B2D5-E727409296AF}" type="slidenum">
              <a:rPr lang="en-GB" altLang="en-US"/>
              <a:pPr/>
              <a:t>‹#›</a:t>
            </a:fld>
            <a:endParaRPr lang="en-GB" altLang="en-US" dirty="0"/>
          </a:p>
        </p:txBody>
      </p:sp>
    </p:spTree>
    <p:extLst>
      <p:ext uri="{BB962C8B-B14F-4D97-AF65-F5344CB8AC3E}">
        <p14:creationId xmlns:p14="http://schemas.microsoft.com/office/powerpoint/2010/main" val="45154624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altLang="en-US" dirty="0"/>
          </a:p>
        </p:txBody>
      </p:sp>
      <p:sp>
        <p:nvSpPr>
          <p:cNvPr id="8" name="Footer Placeholder 7"/>
          <p:cNvSpPr>
            <a:spLocks noGrp="1"/>
          </p:cNvSpPr>
          <p:nvPr>
            <p:ph type="ftr" sz="quarter" idx="11"/>
          </p:nvPr>
        </p:nvSpPr>
        <p:spPr/>
        <p:txBody>
          <a:bodyPr/>
          <a:lstStyle>
            <a:lvl1pPr>
              <a:defRPr/>
            </a:lvl1pPr>
          </a:lstStyle>
          <a:p>
            <a:endParaRPr lang="en-GB" altLang="en-US" dirty="0"/>
          </a:p>
        </p:txBody>
      </p:sp>
      <p:sp>
        <p:nvSpPr>
          <p:cNvPr id="9" name="Slide Number Placeholder 8"/>
          <p:cNvSpPr>
            <a:spLocks noGrp="1"/>
          </p:cNvSpPr>
          <p:nvPr>
            <p:ph type="sldNum" sz="quarter" idx="12"/>
          </p:nvPr>
        </p:nvSpPr>
        <p:spPr/>
        <p:txBody>
          <a:bodyPr/>
          <a:lstStyle>
            <a:lvl1pPr>
              <a:defRPr/>
            </a:lvl1pPr>
          </a:lstStyle>
          <a:p>
            <a:fld id="{AA3DE542-4DB4-466E-9482-3422DC90162D}" type="slidenum">
              <a:rPr lang="en-GB" altLang="en-US"/>
              <a:pPr/>
              <a:t>‹#›</a:t>
            </a:fld>
            <a:endParaRPr lang="en-GB" altLang="en-US" dirty="0"/>
          </a:p>
        </p:txBody>
      </p:sp>
    </p:spTree>
    <p:extLst>
      <p:ext uri="{BB962C8B-B14F-4D97-AF65-F5344CB8AC3E}">
        <p14:creationId xmlns:p14="http://schemas.microsoft.com/office/powerpoint/2010/main" val="96165058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ltLang="en-US" dirty="0"/>
          </a:p>
        </p:txBody>
      </p:sp>
      <p:sp>
        <p:nvSpPr>
          <p:cNvPr id="4" name="Footer Placeholder 3"/>
          <p:cNvSpPr>
            <a:spLocks noGrp="1"/>
          </p:cNvSpPr>
          <p:nvPr>
            <p:ph type="ftr" sz="quarter" idx="11"/>
          </p:nvPr>
        </p:nvSpPr>
        <p:spPr/>
        <p:txBody>
          <a:bodyPr/>
          <a:lstStyle>
            <a:lvl1pPr>
              <a:defRPr/>
            </a:lvl1pPr>
          </a:lstStyle>
          <a:p>
            <a:endParaRPr lang="en-GB" altLang="en-US" dirty="0"/>
          </a:p>
        </p:txBody>
      </p:sp>
      <p:sp>
        <p:nvSpPr>
          <p:cNvPr id="5" name="Slide Number Placeholder 4"/>
          <p:cNvSpPr>
            <a:spLocks noGrp="1"/>
          </p:cNvSpPr>
          <p:nvPr>
            <p:ph type="sldNum" sz="quarter" idx="12"/>
          </p:nvPr>
        </p:nvSpPr>
        <p:spPr/>
        <p:txBody>
          <a:bodyPr/>
          <a:lstStyle>
            <a:lvl1pPr>
              <a:defRPr/>
            </a:lvl1pPr>
          </a:lstStyle>
          <a:p>
            <a:fld id="{5EBCF74D-88B2-46BC-89CB-E5ABC192F20B}" type="slidenum">
              <a:rPr lang="en-GB" altLang="en-US"/>
              <a:pPr/>
              <a:t>‹#›</a:t>
            </a:fld>
            <a:endParaRPr lang="en-GB" altLang="en-US" dirty="0"/>
          </a:p>
        </p:txBody>
      </p:sp>
    </p:spTree>
    <p:extLst>
      <p:ext uri="{BB962C8B-B14F-4D97-AF65-F5344CB8AC3E}">
        <p14:creationId xmlns:p14="http://schemas.microsoft.com/office/powerpoint/2010/main" val="210233435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ltLang="en-US" dirty="0"/>
          </a:p>
        </p:txBody>
      </p:sp>
      <p:sp>
        <p:nvSpPr>
          <p:cNvPr id="3" name="Footer Placeholder 2"/>
          <p:cNvSpPr>
            <a:spLocks noGrp="1"/>
          </p:cNvSpPr>
          <p:nvPr>
            <p:ph type="ftr" sz="quarter" idx="11"/>
          </p:nvPr>
        </p:nvSpPr>
        <p:spPr/>
        <p:txBody>
          <a:bodyPr/>
          <a:lstStyle>
            <a:lvl1pPr>
              <a:defRPr/>
            </a:lvl1pPr>
          </a:lstStyle>
          <a:p>
            <a:endParaRPr lang="en-GB" altLang="en-US" dirty="0"/>
          </a:p>
        </p:txBody>
      </p:sp>
      <p:sp>
        <p:nvSpPr>
          <p:cNvPr id="4" name="Slide Number Placeholder 3"/>
          <p:cNvSpPr>
            <a:spLocks noGrp="1"/>
          </p:cNvSpPr>
          <p:nvPr>
            <p:ph type="sldNum" sz="quarter" idx="12"/>
          </p:nvPr>
        </p:nvSpPr>
        <p:spPr/>
        <p:txBody>
          <a:bodyPr/>
          <a:lstStyle>
            <a:lvl1pPr>
              <a:defRPr/>
            </a:lvl1pPr>
          </a:lstStyle>
          <a:p>
            <a:fld id="{BDE61687-3E7B-4D4D-B074-654E4AA576CA}" type="slidenum">
              <a:rPr lang="en-GB" altLang="en-US"/>
              <a:pPr/>
              <a:t>‹#›</a:t>
            </a:fld>
            <a:endParaRPr lang="en-GB" altLang="en-US" dirty="0"/>
          </a:p>
        </p:txBody>
      </p:sp>
    </p:spTree>
    <p:extLst>
      <p:ext uri="{BB962C8B-B14F-4D97-AF65-F5344CB8AC3E}">
        <p14:creationId xmlns:p14="http://schemas.microsoft.com/office/powerpoint/2010/main" val="112641222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ltLang="en-US" dirty="0"/>
          </a:p>
        </p:txBody>
      </p:sp>
      <p:sp>
        <p:nvSpPr>
          <p:cNvPr id="6" name="Footer Placeholder 5"/>
          <p:cNvSpPr>
            <a:spLocks noGrp="1"/>
          </p:cNvSpPr>
          <p:nvPr>
            <p:ph type="ftr" sz="quarter" idx="11"/>
          </p:nvPr>
        </p:nvSpPr>
        <p:spPr/>
        <p:txBody>
          <a:bodyPr/>
          <a:lstStyle>
            <a:lvl1pPr>
              <a:defRPr/>
            </a:lvl1pPr>
          </a:lstStyle>
          <a:p>
            <a:endParaRPr lang="en-GB" altLang="en-US" dirty="0"/>
          </a:p>
        </p:txBody>
      </p:sp>
      <p:sp>
        <p:nvSpPr>
          <p:cNvPr id="7" name="Slide Number Placeholder 6"/>
          <p:cNvSpPr>
            <a:spLocks noGrp="1"/>
          </p:cNvSpPr>
          <p:nvPr>
            <p:ph type="sldNum" sz="quarter" idx="12"/>
          </p:nvPr>
        </p:nvSpPr>
        <p:spPr/>
        <p:txBody>
          <a:bodyPr/>
          <a:lstStyle>
            <a:lvl1pPr>
              <a:defRPr/>
            </a:lvl1pPr>
          </a:lstStyle>
          <a:p>
            <a:fld id="{B3827E32-EE6F-4F65-B94E-0ABABAA67E56}" type="slidenum">
              <a:rPr lang="en-GB" altLang="en-US"/>
              <a:pPr/>
              <a:t>‹#›</a:t>
            </a:fld>
            <a:endParaRPr lang="en-GB" altLang="en-US" dirty="0"/>
          </a:p>
        </p:txBody>
      </p:sp>
    </p:spTree>
    <p:extLst>
      <p:ext uri="{BB962C8B-B14F-4D97-AF65-F5344CB8AC3E}">
        <p14:creationId xmlns:p14="http://schemas.microsoft.com/office/powerpoint/2010/main" val="309947075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ltLang="en-US" dirty="0"/>
          </a:p>
        </p:txBody>
      </p:sp>
      <p:sp>
        <p:nvSpPr>
          <p:cNvPr id="6" name="Footer Placeholder 5"/>
          <p:cNvSpPr>
            <a:spLocks noGrp="1"/>
          </p:cNvSpPr>
          <p:nvPr>
            <p:ph type="ftr" sz="quarter" idx="11"/>
          </p:nvPr>
        </p:nvSpPr>
        <p:spPr/>
        <p:txBody>
          <a:bodyPr/>
          <a:lstStyle>
            <a:lvl1pPr>
              <a:defRPr/>
            </a:lvl1pPr>
          </a:lstStyle>
          <a:p>
            <a:endParaRPr lang="en-GB" altLang="en-US" dirty="0"/>
          </a:p>
        </p:txBody>
      </p:sp>
      <p:sp>
        <p:nvSpPr>
          <p:cNvPr id="7" name="Slide Number Placeholder 6"/>
          <p:cNvSpPr>
            <a:spLocks noGrp="1"/>
          </p:cNvSpPr>
          <p:nvPr>
            <p:ph type="sldNum" sz="quarter" idx="12"/>
          </p:nvPr>
        </p:nvSpPr>
        <p:spPr/>
        <p:txBody>
          <a:bodyPr/>
          <a:lstStyle>
            <a:lvl1pPr>
              <a:defRPr/>
            </a:lvl1pPr>
          </a:lstStyle>
          <a:p>
            <a:fld id="{EFE0C528-AC16-4A7D-AA51-9134A2F8805A}" type="slidenum">
              <a:rPr lang="en-GB" altLang="en-US"/>
              <a:pPr/>
              <a:t>‹#›</a:t>
            </a:fld>
            <a:endParaRPr lang="en-GB" altLang="en-US" dirty="0"/>
          </a:p>
        </p:txBody>
      </p:sp>
    </p:spTree>
    <p:extLst>
      <p:ext uri="{BB962C8B-B14F-4D97-AF65-F5344CB8AC3E}">
        <p14:creationId xmlns:p14="http://schemas.microsoft.com/office/powerpoint/2010/main" val="292477655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dirty="0"/>
          </a:p>
        </p:txBody>
      </p:sp>
      <p:sp>
        <p:nvSpPr>
          <p:cNvPr id="5" name="Footer Placeholder 4"/>
          <p:cNvSpPr>
            <a:spLocks noGrp="1"/>
          </p:cNvSpPr>
          <p:nvPr>
            <p:ph type="ftr" sz="quarter" idx="11"/>
          </p:nvPr>
        </p:nvSpPr>
        <p:spPr/>
        <p:txBody>
          <a:bodyPr/>
          <a:lstStyle>
            <a:lvl1pPr>
              <a:defRPr/>
            </a:lvl1pPr>
          </a:lstStyle>
          <a:p>
            <a:endParaRPr lang="en-GB" altLang="en-US" dirty="0"/>
          </a:p>
        </p:txBody>
      </p:sp>
      <p:sp>
        <p:nvSpPr>
          <p:cNvPr id="6" name="Slide Number Placeholder 5"/>
          <p:cNvSpPr>
            <a:spLocks noGrp="1"/>
          </p:cNvSpPr>
          <p:nvPr>
            <p:ph type="sldNum" sz="quarter" idx="12"/>
          </p:nvPr>
        </p:nvSpPr>
        <p:spPr/>
        <p:txBody>
          <a:bodyPr/>
          <a:lstStyle>
            <a:lvl1pPr>
              <a:defRPr/>
            </a:lvl1pPr>
          </a:lstStyle>
          <a:p>
            <a:fld id="{2ADC5EBB-4F47-47BF-804C-5FD79DC1761F}" type="slidenum">
              <a:rPr lang="en-GB" altLang="en-US"/>
              <a:pPr/>
              <a:t>‹#›</a:t>
            </a:fld>
            <a:endParaRPr lang="en-GB" altLang="en-US" dirty="0"/>
          </a:p>
        </p:txBody>
      </p:sp>
    </p:spTree>
    <p:extLst>
      <p:ext uri="{BB962C8B-B14F-4D97-AF65-F5344CB8AC3E}">
        <p14:creationId xmlns:p14="http://schemas.microsoft.com/office/powerpoint/2010/main" val="132530671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51663" y="692150"/>
            <a:ext cx="2105025" cy="54737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31825" y="692150"/>
            <a:ext cx="6167438" cy="5473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dirty="0"/>
          </a:p>
        </p:txBody>
      </p:sp>
      <p:sp>
        <p:nvSpPr>
          <p:cNvPr id="5" name="Footer Placeholder 4"/>
          <p:cNvSpPr>
            <a:spLocks noGrp="1"/>
          </p:cNvSpPr>
          <p:nvPr>
            <p:ph type="ftr" sz="quarter" idx="11"/>
          </p:nvPr>
        </p:nvSpPr>
        <p:spPr/>
        <p:txBody>
          <a:bodyPr/>
          <a:lstStyle>
            <a:lvl1pPr>
              <a:defRPr/>
            </a:lvl1pPr>
          </a:lstStyle>
          <a:p>
            <a:endParaRPr lang="en-GB" altLang="en-US" dirty="0"/>
          </a:p>
        </p:txBody>
      </p:sp>
      <p:sp>
        <p:nvSpPr>
          <p:cNvPr id="6" name="Slide Number Placeholder 5"/>
          <p:cNvSpPr>
            <a:spLocks noGrp="1"/>
          </p:cNvSpPr>
          <p:nvPr>
            <p:ph type="sldNum" sz="quarter" idx="12"/>
          </p:nvPr>
        </p:nvSpPr>
        <p:spPr/>
        <p:txBody>
          <a:bodyPr/>
          <a:lstStyle>
            <a:lvl1pPr>
              <a:defRPr/>
            </a:lvl1pPr>
          </a:lstStyle>
          <a:p>
            <a:fld id="{9B9BD1F7-02AC-40BD-B9A4-7267F0C9284B}" type="slidenum">
              <a:rPr lang="en-GB" altLang="en-US"/>
              <a:pPr/>
              <a:t>‹#›</a:t>
            </a:fld>
            <a:endParaRPr lang="en-GB" altLang="en-US" dirty="0"/>
          </a:p>
        </p:txBody>
      </p:sp>
    </p:spTree>
    <p:extLst>
      <p:ext uri="{BB962C8B-B14F-4D97-AF65-F5344CB8AC3E}">
        <p14:creationId xmlns:p14="http://schemas.microsoft.com/office/powerpoint/2010/main" val="199681435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230" name="Picture 14" descr="LTA-PPT-Title-slides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906000" cy="6884988"/>
          </a:xfrm>
          <a:prstGeom prst="rect">
            <a:avLst/>
          </a:prstGeom>
          <a:noFill/>
          <a:extLst>
            <a:ext uri="{909E8E84-426E-40DD-AFC4-6F175D3DCCD1}">
              <a14:hiddenFill xmlns:a14="http://schemas.microsoft.com/office/drawing/2010/main">
                <a:solidFill>
                  <a:srgbClr val="FFFFFF"/>
                </a:solidFill>
              </a14:hiddenFill>
            </a:ext>
          </a:extLst>
        </p:spPr>
      </p:pic>
      <p:pic>
        <p:nvPicPr>
          <p:cNvPr id="9231" name="Picture 15" descr="Mask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906000" cy="6884988"/>
          </a:xfrm>
          <a:prstGeom prst="rect">
            <a:avLst/>
          </a:prstGeom>
          <a:noFill/>
          <a:extLst>
            <a:ext uri="{909E8E84-426E-40DD-AFC4-6F175D3DCCD1}">
              <a14:hiddenFill xmlns:a14="http://schemas.microsoft.com/office/drawing/2010/main">
                <a:solidFill>
                  <a:srgbClr val="FFFFFF"/>
                </a:solidFill>
              </a14:hiddenFill>
            </a:ext>
          </a:extLst>
        </p:spPr>
      </p:pic>
      <p:pic>
        <p:nvPicPr>
          <p:cNvPr id="9232" name="Picture 16" descr="Line Device For PP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4013" y="2022475"/>
            <a:ext cx="8896350" cy="19050"/>
          </a:xfrm>
          <a:prstGeom prst="rect">
            <a:avLst/>
          </a:prstGeom>
          <a:noFill/>
          <a:extLst>
            <a:ext uri="{909E8E84-426E-40DD-AFC4-6F175D3DCCD1}">
              <a14:hiddenFill xmlns:a14="http://schemas.microsoft.com/office/drawing/2010/main">
                <a:solidFill>
                  <a:srgbClr val="FFFFFF"/>
                </a:solidFill>
              </a14:hiddenFill>
            </a:ext>
          </a:extLst>
        </p:spPr>
      </p:pic>
      <p:sp>
        <p:nvSpPr>
          <p:cNvPr id="9219" name="Rectangle 3"/>
          <p:cNvSpPr>
            <a:spLocks noGrp="1" noChangeArrowheads="1"/>
          </p:cNvSpPr>
          <p:nvPr>
            <p:ph type="ctrTitle"/>
          </p:nvPr>
        </p:nvSpPr>
        <p:spPr>
          <a:xfrm>
            <a:off x="573088" y="2014538"/>
            <a:ext cx="8412162" cy="3143250"/>
          </a:xfrm>
        </p:spPr>
        <p:txBody>
          <a:bodyPr anchor="t"/>
          <a:lstStyle>
            <a:lvl1pPr>
              <a:defRPr b="0">
                <a:solidFill>
                  <a:schemeClr val="bg1"/>
                </a:solidFill>
              </a:defRPr>
            </a:lvl1pPr>
          </a:lstStyle>
          <a:p>
            <a:pPr lvl="0"/>
            <a:r>
              <a:rPr lang="en-GB" noProof="0" smtClean="0"/>
              <a:t>Click to edit Master title style</a:t>
            </a:r>
          </a:p>
        </p:txBody>
      </p:sp>
      <p:sp>
        <p:nvSpPr>
          <p:cNvPr id="9220" name="Rectangle 4"/>
          <p:cNvSpPr>
            <a:spLocks noGrp="1" noChangeArrowheads="1"/>
          </p:cNvSpPr>
          <p:nvPr>
            <p:ph type="subTitle" idx="1"/>
          </p:nvPr>
        </p:nvSpPr>
        <p:spPr>
          <a:xfrm>
            <a:off x="573088" y="1519238"/>
            <a:ext cx="8412162" cy="479425"/>
          </a:xfrm>
        </p:spPr>
        <p:txBody>
          <a:bodyPr anchor="b"/>
          <a:lstStyle>
            <a:lvl1pPr>
              <a:defRPr sz="1400" b="0">
                <a:solidFill>
                  <a:schemeClr val="bg1"/>
                </a:solidFill>
              </a:defRPr>
            </a:lvl1pPr>
          </a:lstStyle>
          <a:p>
            <a:pPr lvl="0"/>
            <a:r>
              <a:rPr lang="en-GB" noProof="0" smtClean="0"/>
              <a:t>Click to edit Master subtitle style</a:t>
            </a:r>
          </a:p>
        </p:txBody>
      </p:sp>
      <p:sp>
        <p:nvSpPr>
          <p:cNvPr id="9221" name="Rectangle 5"/>
          <p:cNvSpPr>
            <a:spLocks noGrp="1" noChangeArrowheads="1"/>
          </p:cNvSpPr>
          <p:nvPr>
            <p:ph type="dt" sz="half" idx="2"/>
          </p:nvPr>
        </p:nvSpPr>
        <p:spPr/>
        <p:txBody>
          <a:bodyPr/>
          <a:lstStyle>
            <a:lvl1pPr>
              <a:defRPr/>
            </a:lvl1pPr>
          </a:lstStyle>
          <a:p>
            <a:endParaRPr lang="en-GB">
              <a:solidFill>
                <a:srgbClr val="000000"/>
              </a:solidFill>
            </a:endParaRPr>
          </a:p>
        </p:txBody>
      </p:sp>
      <p:sp>
        <p:nvSpPr>
          <p:cNvPr id="9222" name="Rectangle 6"/>
          <p:cNvSpPr>
            <a:spLocks noGrp="1" noChangeArrowheads="1"/>
          </p:cNvSpPr>
          <p:nvPr>
            <p:ph type="ftr" sz="quarter" idx="3"/>
          </p:nvPr>
        </p:nvSpPr>
        <p:spPr/>
        <p:txBody>
          <a:bodyPr/>
          <a:lstStyle>
            <a:lvl1pPr>
              <a:defRPr/>
            </a:lvl1pPr>
          </a:lstStyle>
          <a:p>
            <a:endParaRPr lang="en-GB">
              <a:solidFill>
                <a:srgbClr val="000000"/>
              </a:solidFill>
            </a:endParaRPr>
          </a:p>
        </p:txBody>
      </p:sp>
      <p:pic>
        <p:nvPicPr>
          <p:cNvPr id="9224" name="Picture 8" descr="LTA-Logo-Reversal"/>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788275" y="5802313"/>
            <a:ext cx="1460500" cy="358775"/>
          </a:xfrm>
          <a:prstGeom prst="rect">
            <a:avLst/>
          </a:prstGeom>
          <a:noFill/>
          <a:extLst>
            <a:ext uri="{909E8E84-426E-40DD-AFC4-6F175D3DCCD1}">
              <a14:hiddenFill xmlns:a14="http://schemas.microsoft.com/office/drawing/2010/main">
                <a:solidFill>
                  <a:srgbClr val="FFFFFF"/>
                </a:solidFill>
              </a14:hiddenFill>
            </a:ext>
          </a:extLst>
        </p:spPr>
      </p:pic>
      <p:sp>
        <p:nvSpPr>
          <p:cNvPr id="9225" name="Rectangle 9"/>
          <p:cNvSpPr>
            <a:spLocks noGrp="1" noChangeArrowheads="1"/>
          </p:cNvSpPr>
          <p:nvPr>
            <p:ph type="sldNum" sz="quarter" idx="4"/>
          </p:nvPr>
        </p:nvSpPr>
        <p:spPr>
          <a:xfrm>
            <a:off x="7277100" y="6245225"/>
            <a:ext cx="2311400" cy="476250"/>
          </a:xfrm>
        </p:spPr>
        <p:txBody>
          <a:bodyPr/>
          <a:lstStyle>
            <a:lvl1pPr>
              <a:defRPr/>
            </a:lvl1pPr>
          </a:lstStyle>
          <a:p>
            <a:fld id="{B58ECFDB-E5D2-4205-B79E-641B54738AFE}"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8560779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9AD93D8-D459-4E75-9DA1-90B1D0E6EFD5}"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99002110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9E691C3-B6E6-4318-878D-FBF4E002DBA2}"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686617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95300" y="1335088"/>
            <a:ext cx="4381500" cy="4830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29200" y="1335088"/>
            <a:ext cx="4381500" cy="4830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GB">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AD567F7-023B-47CB-A4CE-B9B94CC3687D}"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9463046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GB">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1126F580-06D7-491D-8955-519609F48EFA}"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9864236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GB">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F2C1960D-D2EA-4130-AD35-CECAF627EB25}"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861818517"/>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GB">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75BE2037-37AB-48CD-8D00-6216495C92F9}"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489761916"/>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GB">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9E0B2AC-A236-4F11-81CB-FF5D2B5A7042}"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96196276"/>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GB">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B133586-C9EB-4484-9567-699B8732DE17}"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50205566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7F2EBAD-6A42-4FC1-8831-28B0E8FE810C}"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97661095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146050"/>
            <a:ext cx="2228850" cy="60198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95300" y="146050"/>
            <a:ext cx="6534150"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63EB20C-8A7A-46F7-A1E3-3E3C86C04C56}"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1182155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95300" y="146050"/>
            <a:ext cx="8915400" cy="922338"/>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495300" y="1335088"/>
            <a:ext cx="8915400" cy="4830762"/>
          </a:xfrm>
        </p:spPr>
        <p:txBody>
          <a:bodyPr/>
          <a:lstStyle/>
          <a:p>
            <a:endParaRPr lang="en-GB"/>
          </a:p>
        </p:txBody>
      </p:sp>
      <p:sp>
        <p:nvSpPr>
          <p:cNvPr id="4" name="Date Placeholder 3"/>
          <p:cNvSpPr>
            <a:spLocks noGrp="1"/>
          </p:cNvSpPr>
          <p:nvPr>
            <p:ph type="dt" sz="half" idx="10"/>
          </p:nvPr>
        </p:nvSpPr>
        <p:spPr>
          <a:xfrm>
            <a:off x="495300" y="6245225"/>
            <a:ext cx="2311400" cy="476250"/>
          </a:xfrm>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a:xfrm>
            <a:off x="3384550" y="6245225"/>
            <a:ext cx="3136900" cy="476250"/>
          </a:xfrm>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a:xfrm>
            <a:off x="7466013" y="6245225"/>
            <a:ext cx="2311400" cy="476250"/>
          </a:xfrm>
        </p:spPr>
        <p:txBody>
          <a:bodyPr/>
          <a:lstStyle>
            <a:lvl1pPr>
              <a:defRPr/>
            </a:lvl1pPr>
          </a:lstStyle>
          <a:p>
            <a:fld id="{8F412920-34EA-4946-B647-473ED162650B}"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21612816"/>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GB">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6A27599F-CADB-41BD-9940-0C91BE2D139F}" type="slidenum">
              <a:rPr lang="en-GB">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280795607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690DBECC-5B64-40EC-A892-A4E2BF8B4822}" type="slidenum">
              <a:rPr lang="en-GB">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1130626045"/>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1768939B-4D38-45FA-B354-9B6B67C307CF}" type="slidenum">
              <a:rPr lang="en-GB">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498090749"/>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31825" y="1628775"/>
            <a:ext cx="4135438"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919663" y="1628775"/>
            <a:ext cx="4137025"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GB">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74691D06-E91C-4AC9-BE89-5AB592875ABB}" type="slidenum">
              <a:rPr lang="en-GB">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53127149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GB">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CECE62BF-CAC2-4209-8EB5-680B0FF504EC}" type="slidenum">
              <a:rPr lang="en-GB">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1955426394"/>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GB">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9A75BE6C-0ED4-4275-BE30-2EEB59D2A1C9}" type="slidenum">
              <a:rPr lang="en-GB">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502220466"/>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GB">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86BC3507-9648-4334-B121-744A7ECDF25E}" type="slidenum">
              <a:rPr lang="en-GB">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3073891335"/>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GB">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0FF01BFD-49D7-423E-8C17-1ACFEB7C179D}" type="slidenum">
              <a:rPr lang="en-GB">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3003991272"/>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GB">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ED4F6FA3-6BFA-4FE6-9C0A-FF118510664A}" type="slidenum">
              <a:rPr lang="en-GB">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3943967598"/>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326931C6-8640-4158-A562-70B8D2F34842}" type="slidenum">
              <a:rPr lang="en-GB">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567613415"/>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51663" y="692150"/>
            <a:ext cx="2105025" cy="54737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31825" y="692150"/>
            <a:ext cx="6167438" cy="5473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087416A4-43D9-407C-A109-C164FBE63985}" type="slidenum">
              <a:rPr lang="en-GB">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3876295778"/>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158" name="Picture 14" descr="BG1a"/>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147" name="Rectangle 3"/>
          <p:cNvSpPr>
            <a:spLocks noGrp="1" noChangeArrowheads="1"/>
          </p:cNvSpPr>
          <p:nvPr>
            <p:ph type="ctrTitle"/>
          </p:nvPr>
        </p:nvSpPr>
        <p:spPr>
          <a:xfrm>
            <a:off x="573088" y="2014538"/>
            <a:ext cx="8412162" cy="3143250"/>
          </a:xfrm>
        </p:spPr>
        <p:txBody>
          <a:bodyPr anchor="t"/>
          <a:lstStyle>
            <a:lvl1pPr>
              <a:defRPr b="0">
                <a:solidFill>
                  <a:schemeClr val="bg1"/>
                </a:solidFill>
              </a:defRPr>
            </a:lvl1pPr>
          </a:lstStyle>
          <a:p>
            <a:pPr lvl="0"/>
            <a:r>
              <a:rPr lang="en-US" altLang="en-US" noProof="0" smtClean="0"/>
              <a:t>Click to edit Master title style</a:t>
            </a:r>
            <a:endParaRPr lang="en-GB" altLang="en-US" noProof="0" smtClean="0"/>
          </a:p>
        </p:txBody>
      </p:sp>
      <p:sp>
        <p:nvSpPr>
          <p:cNvPr id="6148" name="Rectangle 4"/>
          <p:cNvSpPr>
            <a:spLocks noGrp="1" noChangeArrowheads="1"/>
          </p:cNvSpPr>
          <p:nvPr>
            <p:ph type="subTitle" idx="1"/>
          </p:nvPr>
        </p:nvSpPr>
        <p:spPr>
          <a:xfrm>
            <a:off x="573088" y="1519238"/>
            <a:ext cx="8412162" cy="479425"/>
          </a:xfrm>
        </p:spPr>
        <p:txBody>
          <a:bodyPr anchor="b"/>
          <a:lstStyle>
            <a:lvl1pPr marL="0" indent="0">
              <a:buFontTx/>
              <a:buNone/>
              <a:defRPr sz="1400">
                <a:solidFill>
                  <a:schemeClr val="bg1"/>
                </a:solidFill>
              </a:defRPr>
            </a:lvl1pPr>
          </a:lstStyle>
          <a:p>
            <a:pPr lvl="0"/>
            <a:r>
              <a:rPr lang="en-US" altLang="en-US" noProof="0" smtClean="0"/>
              <a:t>Click to edit Master subtitle style</a:t>
            </a:r>
            <a:endParaRPr lang="en-GB" altLang="en-US" noProof="0" smtClean="0"/>
          </a:p>
        </p:txBody>
      </p:sp>
      <p:sp>
        <p:nvSpPr>
          <p:cNvPr id="6149" name="Rectangle 5"/>
          <p:cNvSpPr>
            <a:spLocks noGrp="1" noChangeArrowheads="1"/>
          </p:cNvSpPr>
          <p:nvPr>
            <p:ph type="dt" sz="half" idx="2"/>
          </p:nvPr>
        </p:nvSpPr>
        <p:spPr/>
        <p:txBody>
          <a:bodyPr/>
          <a:lstStyle>
            <a:lvl1pPr>
              <a:defRPr/>
            </a:lvl1pPr>
          </a:lstStyle>
          <a:p>
            <a:endParaRPr lang="en-GB" altLang="en-US" dirty="0">
              <a:solidFill>
                <a:srgbClr val="000000"/>
              </a:solidFill>
            </a:endParaRPr>
          </a:p>
        </p:txBody>
      </p:sp>
      <p:sp>
        <p:nvSpPr>
          <p:cNvPr id="6150" name="Rectangle 6"/>
          <p:cNvSpPr>
            <a:spLocks noGrp="1" noChangeArrowheads="1"/>
          </p:cNvSpPr>
          <p:nvPr>
            <p:ph type="ftr" sz="quarter" idx="3"/>
          </p:nvPr>
        </p:nvSpPr>
        <p:spPr/>
        <p:txBody>
          <a:bodyPr/>
          <a:lstStyle>
            <a:lvl1pPr>
              <a:defRPr/>
            </a:lvl1pPr>
          </a:lstStyle>
          <a:p>
            <a:endParaRPr lang="en-GB" altLang="en-US" dirty="0">
              <a:solidFill>
                <a:srgbClr val="000000"/>
              </a:solidFill>
            </a:endParaRPr>
          </a:p>
        </p:txBody>
      </p:sp>
      <p:sp>
        <p:nvSpPr>
          <p:cNvPr id="6151" name="Rectangle 7"/>
          <p:cNvSpPr>
            <a:spLocks noGrp="1" noChangeArrowheads="1"/>
          </p:cNvSpPr>
          <p:nvPr>
            <p:ph type="sldNum" sz="quarter" idx="4"/>
          </p:nvPr>
        </p:nvSpPr>
        <p:spPr>
          <a:xfrm>
            <a:off x="7277100" y="6245225"/>
            <a:ext cx="2311400" cy="476250"/>
          </a:xfrm>
        </p:spPr>
        <p:txBody>
          <a:bodyPr/>
          <a:lstStyle>
            <a:lvl1pPr>
              <a:defRPr/>
            </a:lvl1pPr>
          </a:lstStyle>
          <a:p>
            <a:fld id="{B5347F0E-131C-4342-8A49-2178A227AA09}" type="slidenum">
              <a:rPr lang="en-GB" altLang="en-US">
                <a:solidFill>
                  <a:srgbClr val="000000"/>
                </a:solidFill>
              </a:rPr>
              <a:pPr/>
              <a:t>‹#›</a:t>
            </a:fld>
            <a:endParaRPr lang="en-GB" altLang="en-US" dirty="0">
              <a:solidFill>
                <a:srgbClr val="000000"/>
              </a:solidFill>
            </a:endParaRPr>
          </a:p>
        </p:txBody>
      </p:sp>
      <p:pic>
        <p:nvPicPr>
          <p:cNvPr id="6156" name="Picture 12" descr="LTA-Logo-Reversal"/>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788275" y="5802313"/>
            <a:ext cx="1460500" cy="35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9745847"/>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293F941-D266-4917-9547-16C24814E2C4}" type="slidenum">
              <a:rPr lang="en-GB" altLang="en-US">
                <a:solidFill>
                  <a:srgbClr val="000000"/>
                </a:solidFill>
              </a:rPr>
              <a:pPr/>
              <a:t>‹#›</a:t>
            </a:fld>
            <a:endParaRPr lang="en-GB" altLang="en-US" dirty="0">
              <a:solidFill>
                <a:srgbClr val="000000"/>
              </a:solidFill>
            </a:endParaRPr>
          </a:p>
        </p:txBody>
      </p:sp>
    </p:spTree>
    <p:extLst>
      <p:ext uri="{BB962C8B-B14F-4D97-AF65-F5344CB8AC3E}">
        <p14:creationId xmlns:p14="http://schemas.microsoft.com/office/powerpoint/2010/main" val="4385696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C0EBD44-FAFC-47DB-A102-A79892D6202B}" type="slidenum">
              <a:rPr lang="en-GB" altLang="en-US">
                <a:solidFill>
                  <a:srgbClr val="000000"/>
                </a:solidFill>
              </a:rPr>
              <a:pPr/>
              <a:t>‹#›</a:t>
            </a:fld>
            <a:endParaRPr lang="en-GB" altLang="en-US" dirty="0">
              <a:solidFill>
                <a:srgbClr val="000000"/>
              </a:solidFill>
            </a:endParaRPr>
          </a:p>
        </p:txBody>
      </p:sp>
    </p:spTree>
    <p:extLst>
      <p:ext uri="{BB962C8B-B14F-4D97-AF65-F5344CB8AC3E}">
        <p14:creationId xmlns:p14="http://schemas.microsoft.com/office/powerpoint/2010/main" val="1286036621"/>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95300" y="1335088"/>
            <a:ext cx="4381500" cy="4830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29200" y="1335088"/>
            <a:ext cx="4381500" cy="4830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alt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GB"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86B2882-6D4E-43D8-80BA-46CE524A4E82}" type="slidenum">
              <a:rPr lang="en-GB" altLang="en-US">
                <a:solidFill>
                  <a:srgbClr val="000000"/>
                </a:solidFill>
              </a:rPr>
              <a:pPr/>
              <a:t>‹#›</a:t>
            </a:fld>
            <a:endParaRPr lang="en-GB" altLang="en-US" dirty="0">
              <a:solidFill>
                <a:srgbClr val="000000"/>
              </a:solidFill>
            </a:endParaRPr>
          </a:p>
        </p:txBody>
      </p:sp>
    </p:spTree>
    <p:extLst>
      <p:ext uri="{BB962C8B-B14F-4D97-AF65-F5344CB8AC3E}">
        <p14:creationId xmlns:p14="http://schemas.microsoft.com/office/powerpoint/2010/main" val="1579824099"/>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altLang="en-US" dirty="0">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GB" altLang="en-US"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FFF5548F-1362-40BE-8DCE-A0362D4ADAC1}" type="slidenum">
              <a:rPr lang="en-GB" altLang="en-US">
                <a:solidFill>
                  <a:srgbClr val="000000"/>
                </a:solidFill>
              </a:rPr>
              <a:pPr/>
              <a:t>‹#›</a:t>
            </a:fld>
            <a:endParaRPr lang="en-GB" altLang="en-US" dirty="0">
              <a:solidFill>
                <a:srgbClr val="000000"/>
              </a:solidFill>
            </a:endParaRPr>
          </a:p>
        </p:txBody>
      </p:sp>
    </p:spTree>
    <p:extLst>
      <p:ext uri="{BB962C8B-B14F-4D97-AF65-F5344CB8AC3E}">
        <p14:creationId xmlns:p14="http://schemas.microsoft.com/office/powerpoint/2010/main" val="3705241161"/>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ltLang="en-US" dirty="0">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GB" altLang="en-US"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9038CCE-215E-4E98-BDCB-BA3804ED565C}" type="slidenum">
              <a:rPr lang="en-GB" altLang="en-US">
                <a:solidFill>
                  <a:srgbClr val="000000"/>
                </a:solidFill>
              </a:rPr>
              <a:pPr/>
              <a:t>‹#›</a:t>
            </a:fld>
            <a:endParaRPr lang="en-GB" altLang="en-US" dirty="0">
              <a:solidFill>
                <a:srgbClr val="000000"/>
              </a:solidFill>
            </a:endParaRPr>
          </a:p>
        </p:txBody>
      </p:sp>
    </p:spTree>
    <p:extLst>
      <p:ext uri="{BB962C8B-B14F-4D97-AF65-F5344CB8AC3E}">
        <p14:creationId xmlns:p14="http://schemas.microsoft.com/office/powerpoint/2010/main" val="285992630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ltLang="en-US" dirty="0">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GB" altLang="en-US"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8712EBE4-CCFD-4907-AA1F-72A276A87D6E}" type="slidenum">
              <a:rPr lang="en-GB" altLang="en-US">
                <a:solidFill>
                  <a:srgbClr val="000000"/>
                </a:solidFill>
              </a:rPr>
              <a:pPr/>
              <a:t>‹#›</a:t>
            </a:fld>
            <a:endParaRPr lang="en-GB" altLang="en-US" dirty="0">
              <a:solidFill>
                <a:srgbClr val="000000"/>
              </a:solidFill>
            </a:endParaRPr>
          </a:p>
        </p:txBody>
      </p:sp>
    </p:spTree>
    <p:extLst>
      <p:ext uri="{BB962C8B-B14F-4D97-AF65-F5344CB8AC3E}">
        <p14:creationId xmlns:p14="http://schemas.microsoft.com/office/powerpoint/2010/main" val="1000680660"/>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lt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GB"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F6B5F75-E365-4EB8-9C7E-F915BD01335F}" type="slidenum">
              <a:rPr lang="en-GB" altLang="en-US">
                <a:solidFill>
                  <a:srgbClr val="000000"/>
                </a:solidFill>
              </a:rPr>
              <a:pPr/>
              <a:t>‹#›</a:t>
            </a:fld>
            <a:endParaRPr lang="en-GB" altLang="en-US" dirty="0">
              <a:solidFill>
                <a:srgbClr val="000000"/>
              </a:solidFill>
            </a:endParaRPr>
          </a:p>
        </p:txBody>
      </p:sp>
    </p:spTree>
    <p:extLst>
      <p:ext uri="{BB962C8B-B14F-4D97-AF65-F5344CB8AC3E}">
        <p14:creationId xmlns:p14="http://schemas.microsoft.com/office/powerpoint/2010/main" val="4036973663"/>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GB" dirty="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lt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GB"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E1095B9-3C14-4690-9AE1-F2739C0BB601}" type="slidenum">
              <a:rPr lang="en-GB" altLang="en-US">
                <a:solidFill>
                  <a:srgbClr val="000000"/>
                </a:solidFill>
              </a:rPr>
              <a:pPr/>
              <a:t>‹#›</a:t>
            </a:fld>
            <a:endParaRPr lang="en-GB" altLang="en-US" dirty="0">
              <a:solidFill>
                <a:srgbClr val="000000"/>
              </a:solidFill>
            </a:endParaRPr>
          </a:p>
        </p:txBody>
      </p:sp>
    </p:spTree>
    <p:extLst>
      <p:ext uri="{BB962C8B-B14F-4D97-AF65-F5344CB8AC3E}">
        <p14:creationId xmlns:p14="http://schemas.microsoft.com/office/powerpoint/2010/main" val="1085559683"/>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65175F2-B341-4812-8A91-6E1462064F27}" type="slidenum">
              <a:rPr lang="en-GB" altLang="en-US">
                <a:solidFill>
                  <a:srgbClr val="000000"/>
                </a:solidFill>
              </a:rPr>
              <a:pPr/>
              <a:t>‹#›</a:t>
            </a:fld>
            <a:endParaRPr lang="en-GB" altLang="en-US" dirty="0">
              <a:solidFill>
                <a:srgbClr val="000000"/>
              </a:solidFill>
            </a:endParaRPr>
          </a:p>
        </p:txBody>
      </p:sp>
    </p:spTree>
    <p:extLst>
      <p:ext uri="{BB962C8B-B14F-4D97-AF65-F5344CB8AC3E}">
        <p14:creationId xmlns:p14="http://schemas.microsoft.com/office/powerpoint/2010/main" val="1529790429"/>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146050"/>
            <a:ext cx="2228850" cy="60198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95300" y="146050"/>
            <a:ext cx="6534150"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361838A-0A36-4BF0-B729-BD0C7E1699DA}" type="slidenum">
              <a:rPr lang="en-GB" altLang="en-US">
                <a:solidFill>
                  <a:srgbClr val="000000"/>
                </a:solidFill>
              </a:rPr>
              <a:pPr/>
              <a:t>‹#›</a:t>
            </a:fld>
            <a:endParaRPr lang="en-GB" altLang="en-US" dirty="0">
              <a:solidFill>
                <a:srgbClr val="000000"/>
              </a:solidFill>
            </a:endParaRPr>
          </a:p>
        </p:txBody>
      </p:sp>
    </p:spTree>
    <p:extLst>
      <p:ext uri="{BB962C8B-B14F-4D97-AF65-F5344CB8AC3E}">
        <p14:creationId xmlns:p14="http://schemas.microsoft.com/office/powerpoint/2010/main" val="134355731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7.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9.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8.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4.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jpe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2" descr="line"/>
          <p:cNvPicPr>
            <a:picLocks noChangeAspect="1" noChangeArrowheads="1"/>
          </p:cNvPicPr>
          <p:nvPr/>
        </p:nvPicPr>
        <p:blipFill>
          <a:blip r:embed="rId14" cstate="screen">
            <a:extLst>
              <a:ext uri="{28A0092B-C50C-407E-A947-70E740481C1C}">
                <a14:useLocalDpi xmlns:a14="http://schemas.microsoft.com/office/drawing/2010/main"/>
              </a:ext>
            </a:extLst>
          </a:blip>
          <a:srcRect r="233"/>
          <a:stretch>
            <a:fillRect/>
          </a:stretch>
        </p:blipFill>
        <p:spPr bwMode="auto">
          <a:xfrm>
            <a:off x="12700" y="1036638"/>
            <a:ext cx="9877425" cy="114300"/>
          </a:xfrm>
          <a:prstGeom prst="rect">
            <a:avLst/>
          </a:prstGeom>
          <a:noFill/>
          <a:extLst>
            <a:ext uri="{909E8E84-426E-40DD-AFC4-6F175D3DCCD1}">
              <a14:hiddenFill xmlns:a14="http://schemas.microsoft.com/office/drawing/2010/main">
                <a:solidFill>
                  <a:srgbClr val="FFFFFF"/>
                </a:solidFill>
              </a14:hiddenFill>
            </a:ext>
          </a:extLst>
        </p:spPr>
      </p:pic>
      <p:sp>
        <p:nvSpPr>
          <p:cNvPr id="8195" name="Rectangle 3"/>
          <p:cNvSpPr>
            <a:spLocks noGrp="1" noChangeArrowheads="1"/>
          </p:cNvSpPr>
          <p:nvPr>
            <p:ph type="title"/>
          </p:nvPr>
        </p:nvSpPr>
        <p:spPr bwMode="auto">
          <a:xfrm>
            <a:off x="495300" y="146050"/>
            <a:ext cx="89154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altLang="en-US" smtClean="0"/>
              <a:t>Click to edit Master title style</a:t>
            </a:r>
          </a:p>
        </p:txBody>
      </p:sp>
      <p:sp>
        <p:nvSpPr>
          <p:cNvPr id="8196" name="Rectangle 4"/>
          <p:cNvSpPr>
            <a:spLocks noGrp="1" noChangeArrowheads="1"/>
          </p:cNvSpPr>
          <p:nvPr>
            <p:ph type="body" idx="1"/>
          </p:nvPr>
        </p:nvSpPr>
        <p:spPr bwMode="auto">
          <a:xfrm>
            <a:off x="495300" y="1335088"/>
            <a:ext cx="8915400" cy="483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8197" name="Rectangle 5"/>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GB" altLang="en-US" dirty="0"/>
          </a:p>
        </p:txBody>
      </p:sp>
      <p:sp>
        <p:nvSpPr>
          <p:cNvPr id="8198" name="Rectangle 6"/>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GB" altLang="en-US" dirty="0"/>
          </a:p>
        </p:txBody>
      </p:sp>
      <p:sp>
        <p:nvSpPr>
          <p:cNvPr id="8199" name="Rectangle 7"/>
          <p:cNvSpPr>
            <a:spLocks noGrp="1" noChangeArrowheads="1"/>
          </p:cNvSpPr>
          <p:nvPr>
            <p:ph type="sldNum" sz="quarter" idx="4"/>
          </p:nvPr>
        </p:nvSpPr>
        <p:spPr bwMode="auto">
          <a:xfrm>
            <a:off x="7466013"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553114AB-630E-4531-9634-22F8CDBB1EFD}" type="slidenum">
              <a:rPr lang="en-GB" altLang="en-US"/>
              <a:pPr/>
              <a:t>‹#›</a:t>
            </a:fld>
            <a:endParaRPr lang="en-GB" altLang="en-US" dirty="0"/>
          </a:p>
        </p:txBody>
      </p:sp>
      <p:pic>
        <p:nvPicPr>
          <p:cNvPr id="8200" name="Picture 8" descr="LTA-Logo-Positive"/>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8154988" y="6275388"/>
            <a:ext cx="1173162" cy="28733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84" r:id="rId12"/>
  </p:sldLayoutIdLst>
  <p:transition>
    <p:fade/>
  </p:transition>
  <p:timing>
    <p:tnLst>
      <p:par>
        <p:cTn id="1" dur="indefinite" restart="never" nodeType="tmRoot"/>
      </p:par>
    </p:tnLst>
  </p:timing>
  <p:txStyles>
    <p:titleStyle>
      <a:lvl1pPr algn="l" rtl="0" fontAlgn="base">
        <a:spcBef>
          <a:spcPct val="0"/>
        </a:spcBef>
        <a:spcAft>
          <a:spcPct val="0"/>
        </a:spcAft>
        <a:defRPr sz="3600" b="1">
          <a:solidFill>
            <a:schemeClr val="tx2"/>
          </a:solidFill>
          <a:latin typeface="+mj-lt"/>
          <a:ea typeface="+mj-ea"/>
          <a:cs typeface="+mj-cs"/>
        </a:defRPr>
      </a:lvl1pPr>
      <a:lvl2pPr algn="l" rtl="0" fontAlgn="base">
        <a:spcBef>
          <a:spcPct val="0"/>
        </a:spcBef>
        <a:spcAft>
          <a:spcPct val="0"/>
        </a:spcAft>
        <a:defRPr sz="3600" b="1">
          <a:solidFill>
            <a:schemeClr val="tx2"/>
          </a:solidFill>
          <a:latin typeface="Arial" charset="0"/>
          <a:cs typeface="Arial" charset="0"/>
        </a:defRPr>
      </a:lvl2pPr>
      <a:lvl3pPr algn="l" rtl="0" fontAlgn="base">
        <a:spcBef>
          <a:spcPct val="0"/>
        </a:spcBef>
        <a:spcAft>
          <a:spcPct val="0"/>
        </a:spcAft>
        <a:defRPr sz="3600" b="1">
          <a:solidFill>
            <a:schemeClr val="tx2"/>
          </a:solidFill>
          <a:latin typeface="Arial" charset="0"/>
          <a:cs typeface="Arial" charset="0"/>
        </a:defRPr>
      </a:lvl3pPr>
      <a:lvl4pPr algn="l" rtl="0" fontAlgn="base">
        <a:spcBef>
          <a:spcPct val="0"/>
        </a:spcBef>
        <a:spcAft>
          <a:spcPct val="0"/>
        </a:spcAft>
        <a:defRPr sz="3600" b="1">
          <a:solidFill>
            <a:schemeClr val="tx2"/>
          </a:solidFill>
          <a:latin typeface="Arial" charset="0"/>
          <a:cs typeface="Arial" charset="0"/>
        </a:defRPr>
      </a:lvl4pPr>
      <a:lvl5pPr algn="l" rtl="0" fontAlgn="base">
        <a:spcBef>
          <a:spcPct val="0"/>
        </a:spcBef>
        <a:spcAft>
          <a:spcPct val="0"/>
        </a:spcAft>
        <a:defRPr sz="3600" b="1">
          <a:solidFill>
            <a:schemeClr val="tx2"/>
          </a:solidFill>
          <a:latin typeface="Arial" charset="0"/>
          <a:cs typeface="Arial" charset="0"/>
        </a:defRPr>
      </a:lvl5pPr>
      <a:lvl6pPr marL="457200" algn="l" rtl="0" fontAlgn="base">
        <a:spcBef>
          <a:spcPct val="0"/>
        </a:spcBef>
        <a:spcAft>
          <a:spcPct val="0"/>
        </a:spcAft>
        <a:defRPr sz="3600" b="1">
          <a:solidFill>
            <a:schemeClr val="tx2"/>
          </a:solidFill>
          <a:latin typeface="Arial" charset="0"/>
          <a:cs typeface="Arial" charset="0"/>
        </a:defRPr>
      </a:lvl6pPr>
      <a:lvl7pPr marL="914400" algn="l" rtl="0" fontAlgn="base">
        <a:spcBef>
          <a:spcPct val="0"/>
        </a:spcBef>
        <a:spcAft>
          <a:spcPct val="0"/>
        </a:spcAft>
        <a:defRPr sz="3600" b="1">
          <a:solidFill>
            <a:schemeClr val="tx2"/>
          </a:solidFill>
          <a:latin typeface="Arial" charset="0"/>
          <a:cs typeface="Arial" charset="0"/>
        </a:defRPr>
      </a:lvl7pPr>
      <a:lvl8pPr marL="1371600" algn="l" rtl="0" fontAlgn="base">
        <a:spcBef>
          <a:spcPct val="0"/>
        </a:spcBef>
        <a:spcAft>
          <a:spcPct val="0"/>
        </a:spcAft>
        <a:defRPr sz="3600" b="1">
          <a:solidFill>
            <a:schemeClr val="tx2"/>
          </a:solidFill>
          <a:latin typeface="Arial" charset="0"/>
          <a:cs typeface="Arial" charset="0"/>
        </a:defRPr>
      </a:lvl8pPr>
      <a:lvl9pPr marL="1828800" algn="l" rtl="0" fontAlgn="base">
        <a:spcBef>
          <a:spcPct val="0"/>
        </a:spcBef>
        <a:spcAft>
          <a:spcPct val="0"/>
        </a:spcAft>
        <a:defRPr sz="3600" b="1">
          <a:solidFill>
            <a:schemeClr val="tx2"/>
          </a:solidFill>
          <a:latin typeface="Arial" charset="0"/>
          <a:cs typeface="Arial" charset="0"/>
        </a:defRPr>
      </a:lvl9pPr>
    </p:titleStyle>
    <p:bodyStyle>
      <a:lvl1pPr algn="l" rtl="0" fontAlgn="base">
        <a:spcBef>
          <a:spcPct val="0"/>
        </a:spcBef>
        <a:spcAft>
          <a:spcPct val="20000"/>
        </a:spcAft>
        <a:defRPr sz="2400" b="1">
          <a:solidFill>
            <a:schemeClr val="accent1"/>
          </a:solidFill>
          <a:latin typeface="+mn-lt"/>
          <a:ea typeface="+mn-ea"/>
          <a:cs typeface="+mn-cs"/>
        </a:defRPr>
      </a:lvl1pPr>
      <a:lvl2pPr marL="1588" algn="l" rtl="0" fontAlgn="base">
        <a:spcBef>
          <a:spcPct val="0"/>
        </a:spcBef>
        <a:spcAft>
          <a:spcPct val="20000"/>
        </a:spcAft>
        <a:defRPr sz="2400">
          <a:solidFill>
            <a:schemeClr val="accent1"/>
          </a:solidFill>
          <a:latin typeface="+mn-lt"/>
          <a:cs typeface="+mn-cs"/>
        </a:defRPr>
      </a:lvl2pPr>
      <a:lvl3pPr marL="3175" algn="l" rtl="0" fontAlgn="base">
        <a:spcBef>
          <a:spcPct val="0"/>
        </a:spcBef>
        <a:spcAft>
          <a:spcPct val="20000"/>
        </a:spcAft>
        <a:defRPr sz="2400">
          <a:solidFill>
            <a:schemeClr val="tx1"/>
          </a:solidFill>
          <a:latin typeface="+mn-lt"/>
          <a:cs typeface="+mn-cs"/>
        </a:defRPr>
      </a:lvl3pPr>
      <a:lvl4pPr marL="4763" algn="l" rtl="0" fontAlgn="base">
        <a:spcBef>
          <a:spcPct val="0"/>
        </a:spcBef>
        <a:spcAft>
          <a:spcPct val="0"/>
        </a:spcAft>
        <a:defRPr sz="2000">
          <a:solidFill>
            <a:schemeClr val="tx1"/>
          </a:solidFill>
          <a:latin typeface="+mn-lt"/>
          <a:cs typeface="+mn-cs"/>
        </a:defRPr>
      </a:lvl4pPr>
      <a:lvl5pPr marL="184150" indent="-177800" algn="l" rtl="0" fontAlgn="base">
        <a:spcBef>
          <a:spcPct val="0"/>
        </a:spcBef>
        <a:spcAft>
          <a:spcPct val="0"/>
        </a:spcAft>
        <a:buChar char="•"/>
        <a:defRPr sz="2400">
          <a:solidFill>
            <a:schemeClr val="tx1"/>
          </a:solidFill>
          <a:latin typeface="+mn-lt"/>
          <a:cs typeface="+mn-cs"/>
        </a:defRPr>
      </a:lvl5pPr>
      <a:lvl6pPr marL="641350" indent="-177800" algn="l" rtl="0" fontAlgn="base">
        <a:spcBef>
          <a:spcPct val="0"/>
        </a:spcBef>
        <a:spcAft>
          <a:spcPct val="0"/>
        </a:spcAft>
        <a:buChar char="•"/>
        <a:defRPr sz="2400">
          <a:solidFill>
            <a:schemeClr val="tx1"/>
          </a:solidFill>
          <a:latin typeface="+mn-lt"/>
          <a:cs typeface="+mn-cs"/>
        </a:defRPr>
      </a:lvl6pPr>
      <a:lvl7pPr marL="1098550" indent="-177800" algn="l" rtl="0" fontAlgn="base">
        <a:spcBef>
          <a:spcPct val="0"/>
        </a:spcBef>
        <a:spcAft>
          <a:spcPct val="0"/>
        </a:spcAft>
        <a:buChar char="•"/>
        <a:defRPr sz="2400">
          <a:solidFill>
            <a:schemeClr val="tx1"/>
          </a:solidFill>
          <a:latin typeface="+mn-lt"/>
          <a:cs typeface="+mn-cs"/>
        </a:defRPr>
      </a:lvl7pPr>
      <a:lvl8pPr marL="1555750" indent="-177800" algn="l" rtl="0" fontAlgn="base">
        <a:spcBef>
          <a:spcPct val="0"/>
        </a:spcBef>
        <a:spcAft>
          <a:spcPct val="0"/>
        </a:spcAft>
        <a:buChar char="•"/>
        <a:defRPr sz="2400">
          <a:solidFill>
            <a:schemeClr val="tx1"/>
          </a:solidFill>
          <a:latin typeface="+mn-lt"/>
          <a:cs typeface="+mn-cs"/>
        </a:defRPr>
      </a:lvl8pPr>
      <a:lvl9pPr marL="2012950" indent="-177800" algn="l" rtl="0" fontAlgn="base">
        <a:spcBef>
          <a:spcPct val="0"/>
        </a:spcBef>
        <a:spcAft>
          <a:spcPct val="0"/>
        </a:spcAft>
        <a:buChar char="•"/>
        <a:defRPr sz="2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29" name="Picture 9" descr="BG3"/>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723" name="Rectangle 3"/>
          <p:cNvSpPr>
            <a:spLocks noGrp="1" noChangeArrowheads="1"/>
          </p:cNvSpPr>
          <p:nvPr>
            <p:ph type="title"/>
          </p:nvPr>
        </p:nvSpPr>
        <p:spPr bwMode="auto">
          <a:xfrm>
            <a:off x="631825" y="692150"/>
            <a:ext cx="8424863"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altLang="en-US" smtClean="0"/>
              <a:t>Click to edit Master title style</a:t>
            </a:r>
          </a:p>
        </p:txBody>
      </p:sp>
      <p:sp>
        <p:nvSpPr>
          <p:cNvPr id="30724" name="Rectangle 4"/>
          <p:cNvSpPr>
            <a:spLocks noGrp="1" noChangeArrowheads="1"/>
          </p:cNvSpPr>
          <p:nvPr>
            <p:ph type="body" idx="1"/>
          </p:nvPr>
        </p:nvSpPr>
        <p:spPr bwMode="auto">
          <a:xfrm>
            <a:off x="631825" y="1628775"/>
            <a:ext cx="8424863"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30725" name="Rectangle 5"/>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endParaRPr lang="en-GB" altLang="en-US" dirty="0"/>
          </a:p>
        </p:txBody>
      </p:sp>
      <p:sp>
        <p:nvSpPr>
          <p:cNvPr id="30726" name="Rectangle 6"/>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endParaRPr lang="en-GB" altLang="en-US" dirty="0"/>
          </a:p>
        </p:txBody>
      </p:sp>
      <p:sp>
        <p:nvSpPr>
          <p:cNvPr id="30727" name="Rectangle 7"/>
          <p:cNvSpPr>
            <a:spLocks noGrp="1" noChangeArrowheads="1"/>
          </p:cNvSpPr>
          <p:nvPr>
            <p:ph type="sldNum" sz="quarter" idx="4"/>
          </p:nvPr>
        </p:nvSpPr>
        <p:spPr bwMode="auto">
          <a:xfrm>
            <a:off x="725805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fld id="{B6E8F68F-162D-476A-9F3F-F38B3DBE8B12}" type="slidenum">
              <a:rPr lang="en-GB" altLang="en-US"/>
              <a:pPr/>
              <a:t>‹#›</a:t>
            </a:fld>
            <a:endParaRPr lang="en-GB" alt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iming>
    <p:tnLst>
      <p:par>
        <p:cTn id="1" dur="indefinite" restart="never" nodeType="tmRoot"/>
      </p:par>
    </p:tnLst>
  </p:timing>
  <p:txStyles>
    <p:titleStyle>
      <a:lvl1pPr algn="l" rtl="0" fontAlgn="base">
        <a:lnSpc>
          <a:spcPct val="90000"/>
        </a:lnSpc>
        <a:spcBef>
          <a:spcPct val="0"/>
        </a:spcBef>
        <a:spcAft>
          <a:spcPct val="0"/>
        </a:spcAft>
        <a:defRPr sz="3600" b="1">
          <a:solidFill>
            <a:schemeClr val="bg1"/>
          </a:solidFill>
          <a:latin typeface="+mj-lt"/>
          <a:ea typeface="+mj-ea"/>
          <a:cs typeface="+mj-cs"/>
        </a:defRPr>
      </a:lvl1pPr>
      <a:lvl2pPr algn="l" rtl="0" fontAlgn="base">
        <a:lnSpc>
          <a:spcPct val="90000"/>
        </a:lnSpc>
        <a:spcBef>
          <a:spcPct val="0"/>
        </a:spcBef>
        <a:spcAft>
          <a:spcPct val="0"/>
        </a:spcAft>
        <a:defRPr sz="3600" b="1">
          <a:solidFill>
            <a:schemeClr val="bg1"/>
          </a:solidFill>
          <a:latin typeface="Arial" charset="0"/>
          <a:cs typeface="Arial" charset="0"/>
        </a:defRPr>
      </a:lvl2pPr>
      <a:lvl3pPr algn="l" rtl="0" fontAlgn="base">
        <a:lnSpc>
          <a:spcPct val="90000"/>
        </a:lnSpc>
        <a:spcBef>
          <a:spcPct val="0"/>
        </a:spcBef>
        <a:spcAft>
          <a:spcPct val="0"/>
        </a:spcAft>
        <a:defRPr sz="3600" b="1">
          <a:solidFill>
            <a:schemeClr val="bg1"/>
          </a:solidFill>
          <a:latin typeface="Arial" charset="0"/>
          <a:cs typeface="Arial" charset="0"/>
        </a:defRPr>
      </a:lvl3pPr>
      <a:lvl4pPr algn="l" rtl="0" fontAlgn="base">
        <a:lnSpc>
          <a:spcPct val="90000"/>
        </a:lnSpc>
        <a:spcBef>
          <a:spcPct val="0"/>
        </a:spcBef>
        <a:spcAft>
          <a:spcPct val="0"/>
        </a:spcAft>
        <a:defRPr sz="3600" b="1">
          <a:solidFill>
            <a:schemeClr val="bg1"/>
          </a:solidFill>
          <a:latin typeface="Arial" charset="0"/>
          <a:cs typeface="Arial" charset="0"/>
        </a:defRPr>
      </a:lvl4pPr>
      <a:lvl5pPr algn="l" rtl="0" fontAlgn="base">
        <a:lnSpc>
          <a:spcPct val="90000"/>
        </a:lnSpc>
        <a:spcBef>
          <a:spcPct val="0"/>
        </a:spcBef>
        <a:spcAft>
          <a:spcPct val="0"/>
        </a:spcAft>
        <a:defRPr sz="3600" b="1">
          <a:solidFill>
            <a:schemeClr val="bg1"/>
          </a:solidFill>
          <a:latin typeface="Arial" charset="0"/>
          <a:cs typeface="Arial" charset="0"/>
        </a:defRPr>
      </a:lvl5pPr>
      <a:lvl6pPr marL="457200" algn="l" rtl="0" fontAlgn="base">
        <a:lnSpc>
          <a:spcPct val="90000"/>
        </a:lnSpc>
        <a:spcBef>
          <a:spcPct val="0"/>
        </a:spcBef>
        <a:spcAft>
          <a:spcPct val="0"/>
        </a:spcAft>
        <a:defRPr sz="3600" b="1">
          <a:solidFill>
            <a:schemeClr val="bg1"/>
          </a:solidFill>
          <a:latin typeface="Arial" charset="0"/>
          <a:cs typeface="Arial" charset="0"/>
        </a:defRPr>
      </a:lvl6pPr>
      <a:lvl7pPr marL="914400" algn="l" rtl="0" fontAlgn="base">
        <a:lnSpc>
          <a:spcPct val="90000"/>
        </a:lnSpc>
        <a:spcBef>
          <a:spcPct val="0"/>
        </a:spcBef>
        <a:spcAft>
          <a:spcPct val="0"/>
        </a:spcAft>
        <a:defRPr sz="3600" b="1">
          <a:solidFill>
            <a:schemeClr val="bg1"/>
          </a:solidFill>
          <a:latin typeface="Arial" charset="0"/>
          <a:cs typeface="Arial" charset="0"/>
        </a:defRPr>
      </a:lvl7pPr>
      <a:lvl8pPr marL="1371600" algn="l" rtl="0" fontAlgn="base">
        <a:lnSpc>
          <a:spcPct val="90000"/>
        </a:lnSpc>
        <a:spcBef>
          <a:spcPct val="0"/>
        </a:spcBef>
        <a:spcAft>
          <a:spcPct val="0"/>
        </a:spcAft>
        <a:defRPr sz="3600" b="1">
          <a:solidFill>
            <a:schemeClr val="bg1"/>
          </a:solidFill>
          <a:latin typeface="Arial" charset="0"/>
          <a:cs typeface="Arial" charset="0"/>
        </a:defRPr>
      </a:lvl8pPr>
      <a:lvl9pPr marL="1828800" algn="l" rtl="0" fontAlgn="base">
        <a:lnSpc>
          <a:spcPct val="90000"/>
        </a:lnSpc>
        <a:spcBef>
          <a:spcPct val="0"/>
        </a:spcBef>
        <a:spcAft>
          <a:spcPct val="0"/>
        </a:spcAft>
        <a:defRPr sz="3600" b="1">
          <a:solidFill>
            <a:schemeClr val="bg1"/>
          </a:solidFill>
          <a:latin typeface="Arial" charset="0"/>
          <a:cs typeface="Arial" charset="0"/>
        </a:defRPr>
      </a:lvl9pPr>
    </p:titleStyle>
    <p:bodyStyle>
      <a:lvl1pPr algn="l" rtl="0" fontAlgn="base">
        <a:lnSpc>
          <a:spcPct val="90000"/>
        </a:lnSpc>
        <a:spcBef>
          <a:spcPct val="0"/>
        </a:spcBef>
        <a:spcAft>
          <a:spcPct val="20000"/>
        </a:spcAft>
        <a:defRPr sz="3800">
          <a:solidFill>
            <a:schemeClr val="bg1"/>
          </a:solidFill>
          <a:latin typeface="+mn-lt"/>
          <a:ea typeface="+mn-ea"/>
          <a:cs typeface="+mn-cs"/>
        </a:defRPr>
      </a:lvl1pPr>
      <a:lvl2pPr marL="1588" algn="l" rtl="0" fontAlgn="base">
        <a:lnSpc>
          <a:spcPct val="90000"/>
        </a:lnSpc>
        <a:spcBef>
          <a:spcPct val="0"/>
        </a:spcBef>
        <a:spcAft>
          <a:spcPct val="20000"/>
        </a:spcAft>
        <a:defRPr sz="3600">
          <a:solidFill>
            <a:schemeClr val="bg1"/>
          </a:solidFill>
          <a:latin typeface="+mn-lt"/>
          <a:cs typeface="+mn-cs"/>
        </a:defRPr>
      </a:lvl2pPr>
      <a:lvl3pPr marL="3175" algn="l" rtl="0" fontAlgn="base">
        <a:lnSpc>
          <a:spcPct val="90000"/>
        </a:lnSpc>
        <a:spcBef>
          <a:spcPct val="0"/>
        </a:spcBef>
        <a:spcAft>
          <a:spcPct val="20000"/>
        </a:spcAft>
        <a:defRPr sz="3600">
          <a:solidFill>
            <a:schemeClr val="bg1"/>
          </a:solidFill>
          <a:latin typeface="+mn-lt"/>
          <a:cs typeface="+mn-cs"/>
        </a:defRPr>
      </a:lvl3pPr>
      <a:lvl4pPr marL="182563" indent="-177800" algn="l" rtl="0" fontAlgn="base">
        <a:lnSpc>
          <a:spcPct val="90000"/>
        </a:lnSpc>
        <a:spcBef>
          <a:spcPct val="0"/>
        </a:spcBef>
        <a:spcAft>
          <a:spcPct val="0"/>
        </a:spcAft>
        <a:buChar char="•"/>
        <a:defRPr sz="3600">
          <a:solidFill>
            <a:schemeClr val="bg1"/>
          </a:solidFill>
          <a:latin typeface="+mn-lt"/>
          <a:cs typeface="+mn-cs"/>
        </a:defRPr>
      </a:lvl4pPr>
      <a:lvl5pPr marL="542925" indent="-180975" algn="l" rtl="0" fontAlgn="base">
        <a:lnSpc>
          <a:spcPct val="90000"/>
        </a:lnSpc>
        <a:spcBef>
          <a:spcPct val="0"/>
        </a:spcBef>
        <a:spcAft>
          <a:spcPct val="0"/>
        </a:spcAft>
        <a:buChar char="•"/>
        <a:defRPr sz="3600">
          <a:solidFill>
            <a:schemeClr val="bg1"/>
          </a:solidFill>
          <a:latin typeface="+mn-lt"/>
          <a:cs typeface="+mn-cs"/>
        </a:defRPr>
      </a:lvl5pPr>
      <a:lvl6pPr marL="1000125" indent="-180975" algn="l" rtl="0" fontAlgn="base">
        <a:lnSpc>
          <a:spcPct val="90000"/>
        </a:lnSpc>
        <a:spcBef>
          <a:spcPct val="0"/>
        </a:spcBef>
        <a:spcAft>
          <a:spcPct val="0"/>
        </a:spcAft>
        <a:buChar char="•"/>
        <a:defRPr sz="3600">
          <a:solidFill>
            <a:schemeClr val="bg1"/>
          </a:solidFill>
          <a:latin typeface="+mn-lt"/>
          <a:cs typeface="+mn-cs"/>
        </a:defRPr>
      </a:lvl6pPr>
      <a:lvl7pPr marL="1457325" indent="-180975" algn="l" rtl="0" fontAlgn="base">
        <a:lnSpc>
          <a:spcPct val="90000"/>
        </a:lnSpc>
        <a:spcBef>
          <a:spcPct val="0"/>
        </a:spcBef>
        <a:spcAft>
          <a:spcPct val="0"/>
        </a:spcAft>
        <a:buChar char="•"/>
        <a:defRPr sz="3600">
          <a:solidFill>
            <a:schemeClr val="bg1"/>
          </a:solidFill>
          <a:latin typeface="+mn-lt"/>
          <a:cs typeface="+mn-cs"/>
        </a:defRPr>
      </a:lvl7pPr>
      <a:lvl8pPr marL="1914525" indent="-180975" algn="l" rtl="0" fontAlgn="base">
        <a:lnSpc>
          <a:spcPct val="90000"/>
        </a:lnSpc>
        <a:spcBef>
          <a:spcPct val="0"/>
        </a:spcBef>
        <a:spcAft>
          <a:spcPct val="0"/>
        </a:spcAft>
        <a:buChar char="•"/>
        <a:defRPr sz="3600">
          <a:solidFill>
            <a:schemeClr val="bg1"/>
          </a:solidFill>
          <a:latin typeface="+mn-lt"/>
          <a:cs typeface="+mn-cs"/>
        </a:defRPr>
      </a:lvl8pPr>
      <a:lvl9pPr marL="2371725" indent="-180975" algn="l" rtl="0" fontAlgn="base">
        <a:lnSpc>
          <a:spcPct val="90000"/>
        </a:lnSpc>
        <a:spcBef>
          <a:spcPct val="0"/>
        </a:spcBef>
        <a:spcAft>
          <a:spcPct val="0"/>
        </a:spcAft>
        <a:buChar char="•"/>
        <a:defRPr sz="3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2" descr="line"/>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12700" y="1036638"/>
            <a:ext cx="9877425" cy="114300"/>
          </a:xfrm>
          <a:prstGeom prst="rect">
            <a:avLst/>
          </a:prstGeom>
          <a:noFill/>
          <a:extLst>
            <a:ext uri="{909E8E84-426E-40DD-AFC4-6F175D3DCCD1}">
              <a14:hiddenFill xmlns:a14="http://schemas.microsoft.com/office/drawing/2010/main">
                <a:solidFill>
                  <a:srgbClr val="FFFFFF"/>
                </a:solidFill>
              </a14:hiddenFill>
            </a:ext>
          </a:extLst>
        </p:spPr>
      </p:pic>
      <p:sp>
        <p:nvSpPr>
          <p:cNvPr id="8195" name="Rectangle 3"/>
          <p:cNvSpPr>
            <a:spLocks noGrp="1" noChangeArrowheads="1"/>
          </p:cNvSpPr>
          <p:nvPr>
            <p:ph type="title"/>
          </p:nvPr>
        </p:nvSpPr>
        <p:spPr bwMode="auto">
          <a:xfrm>
            <a:off x="495300" y="146050"/>
            <a:ext cx="89154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smtClean="0"/>
              <a:t>Click to edit Master title style</a:t>
            </a:r>
          </a:p>
        </p:txBody>
      </p:sp>
      <p:sp>
        <p:nvSpPr>
          <p:cNvPr id="8196" name="Rectangle 4"/>
          <p:cNvSpPr>
            <a:spLocks noGrp="1" noChangeArrowheads="1"/>
          </p:cNvSpPr>
          <p:nvPr>
            <p:ph type="body" idx="1"/>
          </p:nvPr>
        </p:nvSpPr>
        <p:spPr bwMode="auto">
          <a:xfrm>
            <a:off x="495300" y="1335088"/>
            <a:ext cx="8915400" cy="483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8197" name="Rectangle 5"/>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GB">
              <a:solidFill>
                <a:srgbClr val="000000"/>
              </a:solidFill>
            </a:endParaRPr>
          </a:p>
        </p:txBody>
      </p:sp>
      <p:sp>
        <p:nvSpPr>
          <p:cNvPr id="8198" name="Rectangle 6"/>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GB">
              <a:solidFill>
                <a:srgbClr val="000000"/>
              </a:solidFill>
            </a:endParaRPr>
          </a:p>
        </p:txBody>
      </p:sp>
      <p:sp>
        <p:nvSpPr>
          <p:cNvPr id="8199" name="Rectangle 7"/>
          <p:cNvSpPr>
            <a:spLocks noGrp="1" noChangeArrowheads="1"/>
          </p:cNvSpPr>
          <p:nvPr>
            <p:ph type="sldNum" sz="quarter" idx="4"/>
          </p:nvPr>
        </p:nvSpPr>
        <p:spPr bwMode="auto">
          <a:xfrm>
            <a:off x="7466013"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6EA2021-2F0E-431A-AB5D-45C6BA436DF9}" type="slidenum">
              <a:rPr lang="en-GB">
                <a:solidFill>
                  <a:srgbClr val="000000"/>
                </a:solidFill>
              </a:rPr>
              <a:pPr/>
              <a:t>‹#›</a:t>
            </a:fld>
            <a:endParaRPr lang="en-GB">
              <a:solidFill>
                <a:srgbClr val="000000"/>
              </a:solidFill>
            </a:endParaRPr>
          </a:p>
        </p:txBody>
      </p:sp>
      <p:pic>
        <p:nvPicPr>
          <p:cNvPr id="8200" name="Picture 8" descr="LTA-Logo-Positive"/>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8154988" y="6275388"/>
            <a:ext cx="1173162" cy="287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84590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ransition>
    <p:fade/>
  </p:transition>
  <p:timing>
    <p:tnLst>
      <p:par>
        <p:cTn id="1" dur="indefinite" restart="never" nodeType="tmRoot"/>
      </p:par>
    </p:tnLst>
  </p:timing>
  <p:txStyles>
    <p:titleStyle>
      <a:lvl1pPr algn="l" rtl="0" fontAlgn="base">
        <a:spcBef>
          <a:spcPct val="0"/>
        </a:spcBef>
        <a:spcAft>
          <a:spcPct val="0"/>
        </a:spcAft>
        <a:defRPr sz="3600" b="1">
          <a:solidFill>
            <a:schemeClr val="tx2"/>
          </a:solidFill>
          <a:latin typeface="+mj-lt"/>
          <a:ea typeface="+mj-ea"/>
          <a:cs typeface="+mj-cs"/>
        </a:defRPr>
      </a:lvl1pPr>
      <a:lvl2pPr algn="l" rtl="0" fontAlgn="base">
        <a:spcBef>
          <a:spcPct val="0"/>
        </a:spcBef>
        <a:spcAft>
          <a:spcPct val="0"/>
        </a:spcAft>
        <a:defRPr sz="3600" b="1">
          <a:solidFill>
            <a:schemeClr val="tx2"/>
          </a:solidFill>
          <a:latin typeface="Arial" charset="0"/>
          <a:cs typeface="Arial" charset="0"/>
        </a:defRPr>
      </a:lvl2pPr>
      <a:lvl3pPr algn="l" rtl="0" fontAlgn="base">
        <a:spcBef>
          <a:spcPct val="0"/>
        </a:spcBef>
        <a:spcAft>
          <a:spcPct val="0"/>
        </a:spcAft>
        <a:defRPr sz="3600" b="1">
          <a:solidFill>
            <a:schemeClr val="tx2"/>
          </a:solidFill>
          <a:latin typeface="Arial" charset="0"/>
          <a:cs typeface="Arial" charset="0"/>
        </a:defRPr>
      </a:lvl3pPr>
      <a:lvl4pPr algn="l" rtl="0" fontAlgn="base">
        <a:spcBef>
          <a:spcPct val="0"/>
        </a:spcBef>
        <a:spcAft>
          <a:spcPct val="0"/>
        </a:spcAft>
        <a:defRPr sz="3600" b="1">
          <a:solidFill>
            <a:schemeClr val="tx2"/>
          </a:solidFill>
          <a:latin typeface="Arial" charset="0"/>
          <a:cs typeface="Arial" charset="0"/>
        </a:defRPr>
      </a:lvl4pPr>
      <a:lvl5pPr algn="l" rtl="0" fontAlgn="base">
        <a:spcBef>
          <a:spcPct val="0"/>
        </a:spcBef>
        <a:spcAft>
          <a:spcPct val="0"/>
        </a:spcAft>
        <a:defRPr sz="3600" b="1">
          <a:solidFill>
            <a:schemeClr val="tx2"/>
          </a:solidFill>
          <a:latin typeface="Arial" charset="0"/>
          <a:cs typeface="Arial" charset="0"/>
        </a:defRPr>
      </a:lvl5pPr>
      <a:lvl6pPr marL="457200" algn="l" rtl="0" fontAlgn="base">
        <a:spcBef>
          <a:spcPct val="0"/>
        </a:spcBef>
        <a:spcAft>
          <a:spcPct val="0"/>
        </a:spcAft>
        <a:defRPr sz="3600" b="1">
          <a:solidFill>
            <a:schemeClr val="tx2"/>
          </a:solidFill>
          <a:latin typeface="Arial" charset="0"/>
          <a:cs typeface="Arial" charset="0"/>
        </a:defRPr>
      </a:lvl6pPr>
      <a:lvl7pPr marL="914400" algn="l" rtl="0" fontAlgn="base">
        <a:spcBef>
          <a:spcPct val="0"/>
        </a:spcBef>
        <a:spcAft>
          <a:spcPct val="0"/>
        </a:spcAft>
        <a:defRPr sz="3600" b="1">
          <a:solidFill>
            <a:schemeClr val="tx2"/>
          </a:solidFill>
          <a:latin typeface="Arial" charset="0"/>
          <a:cs typeface="Arial" charset="0"/>
        </a:defRPr>
      </a:lvl7pPr>
      <a:lvl8pPr marL="1371600" algn="l" rtl="0" fontAlgn="base">
        <a:spcBef>
          <a:spcPct val="0"/>
        </a:spcBef>
        <a:spcAft>
          <a:spcPct val="0"/>
        </a:spcAft>
        <a:defRPr sz="3600" b="1">
          <a:solidFill>
            <a:schemeClr val="tx2"/>
          </a:solidFill>
          <a:latin typeface="Arial" charset="0"/>
          <a:cs typeface="Arial" charset="0"/>
        </a:defRPr>
      </a:lvl8pPr>
      <a:lvl9pPr marL="1828800" algn="l" rtl="0" fontAlgn="base">
        <a:spcBef>
          <a:spcPct val="0"/>
        </a:spcBef>
        <a:spcAft>
          <a:spcPct val="0"/>
        </a:spcAft>
        <a:defRPr sz="3600" b="1">
          <a:solidFill>
            <a:schemeClr val="tx2"/>
          </a:solidFill>
          <a:latin typeface="Arial" charset="0"/>
          <a:cs typeface="Arial" charset="0"/>
        </a:defRPr>
      </a:lvl9pPr>
    </p:titleStyle>
    <p:bodyStyle>
      <a:lvl1pPr algn="l" rtl="0" fontAlgn="base">
        <a:spcBef>
          <a:spcPct val="0"/>
        </a:spcBef>
        <a:spcAft>
          <a:spcPct val="20000"/>
        </a:spcAft>
        <a:defRPr sz="2400" b="1">
          <a:solidFill>
            <a:schemeClr val="accent1"/>
          </a:solidFill>
          <a:latin typeface="+mn-lt"/>
          <a:ea typeface="+mn-ea"/>
          <a:cs typeface="+mn-cs"/>
        </a:defRPr>
      </a:lvl1pPr>
      <a:lvl2pPr marL="1588" algn="l" rtl="0" fontAlgn="base">
        <a:spcBef>
          <a:spcPct val="0"/>
        </a:spcBef>
        <a:spcAft>
          <a:spcPct val="20000"/>
        </a:spcAft>
        <a:defRPr sz="2400">
          <a:solidFill>
            <a:schemeClr val="accent1"/>
          </a:solidFill>
          <a:latin typeface="+mn-lt"/>
          <a:cs typeface="+mn-cs"/>
        </a:defRPr>
      </a:lvl2pPr>
      <a:lvl3pPr marL="3175" algn="l" rtl="0" fontAlgn="base">
        <a:spcBef>
          <a:spcPct val="0"/>
        </a:spcBef>
        <a:spcAft>
          <a:spcPct val="20000"/>
        </a:spcAft>
        <a:defRPr sz="2400">
          <a:solidFill>
            <a:schemeClr val="tx1"/>
          </a:solidFill>
          <a:latin typeface="+mn-lt"/>
          <a:cs typeface="+mn-cs"/>
        </a:defRPr>
      </a:lvl3pPr>
      <a:lvl4pPr marL="4763" algn="l" rtl="0" fontAlgn="base">
        <a:spcBef>
          <a:spcPct val="0"/>
        </a:spcBef>
        <a:spcAft>
          <a:spcPct val="0"/>
        </a:spcAft>
        <a:defRPr sz="2000">
          <a:solidFill>
            <a:schemeClr val="tx1"/>
          </a:solidFill>
          <a:latin typeface="+mn-lt"/>
          <a:cs typeface="+mn-cs"/>
        </a:defRPr>
      </a:lvl4pPr>
      <a:lvl5pPr marL="184150" indent="-177800" algn="l" rtl="0" fontAlgn="base">
        <a:spcBef>
          <a:spcPct val="0"/>
        </a:spcBef>
        <a:spcAft>
          <a:spcPct val="0"/>
        </a:spcAft>
        <a:buChar char="•"/>
        <a:defRPr sz="2400">
          <a:solidFill>
            <a:schemeClr val="tx1"/>
          </a:solidFill>
          <a:latin typeface="+mn-lt"/>
          <a:cs typeface="+mn-cs"/>
        </a:defRPr>
      </a:lvl5pPr>
      <a:lvl6pPr marL="641350" indent="-177800" algn="l" rtl="0" fontAlgn="base">
        <a:spcBef>
          <a:spcPct val="0"/>
        </a:spcBef>
        <a:spcAft>
          <a:spcPct val="0"/>
        </a:spcAft>
        <a:buChar char="•"/>
        <a:defRPr sz="2400">
          <a:solidFill>
            <a:schemeClr val="tx1"/>
          </a:solidFill>
          <a:latin typeface="+mn-lt"/>
          <a:cs typeface="+mn-cs"/>
        </a:defRPr>
      </a:lvl6pPr>
      <a:lvl7pPr marL="1098550" indent="-177800" algn="l" rtl="0" fontAlgn="base">
        <a:spcBef>
          <a:spcPct val="0"/>
        </a:spcBef>
        <a:spcAft>
          <a:spcPct val="0"/>
        </a:spcAft>
        <a:buChar char="•"/>
        <a:defRPr sz="2400">
          <a:solidFill>
            <a:schemeClr val="tx1"/>
          </a:solidFill>
          <a:latin typeface="+mn-lt"/>
          <a:cs typeface="+mn-cs"/>
        </a:defRPr>
      </a:lvl7pPr>
      <a:lvl8pPr marL="1555750" indent="-177800" algn="l" rtl="0" fontAlgn="base">
        <a:spcBef>
          <a:spcPct val="0"/>
        </a:spcBef>
        <a:spcAft>
          <a:spcPct val="0"/>
        </a:spcAft>
        <a:buChar char="•"/>
        <a:defRPr sz="2400">
          <a:solidFill>
            <a:schemeClr val="tx1"/>
          </a:solidFill>
          <a:latin typeface="+mn-lt"/>
          <a:cs typeface="+mn-cs"/>
        </a:defRPr>
      </a:lvl8pPr>
      <a:lvl9pPr marL="2012950" indent="-177800" algn="l" rtl="0" fontAlgn="base">
        <a:spcBef>
          <a:spcPct val="0"/>
        </a:spcBef>
        <a:spcAft>
          <a:spcPct val="0"/>
        </a:spcAft>
        <a:buChar char="•"/>
        <a:defRPr sz="2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29" name="Picture 9" descr="BG3"/>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723" name="Rectangle 3"/>
          <p:cNvSpPr>
            <a:spLocks noGrp="1" noChangeArrowheads="1"/>
          </p:cNvSpPr>
          <p:nvPr>
            <p:ph type="title"/>
          </p:nvPr>
        </p:nvSpPr>
        <p:spPr bwMode="auto">
          <a:xfrm>
            <a:off x="631825" y="692150"/>
            <a:ext cx="8424863"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smtClean="0"/>
              <a:t>Click to edit Master title style</a:t>
            </a:r>
          </a:p>
        </p:txBody>
      </p:sp>
      <p:sp>
        <p:nvSpPr>
          <p:cNvPr id="30724" name="Rectangle 4"/>
          <p:cNvSpPr>
            <a:spLocks noGrp="1" noChangeArrowheads="1"/>
          </p:cNvSpPr>
          <p:nvPr>
            <p:ph type="body" idx="1"/>
          </p:nvPr>
        </p:nvSpPr>
        <p:spPr bwMode="auto">
          <a:xfrm>
            <a:off x="631825" y="1628775"/>
            <a:ext cx="8424863"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0725" name="Rectangle 5"/>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endParaRPr lang="en-GB">
              <a:solidFill>
                <a:srgbClr val="FFFFFF"/>
              </a:solidFill>
            </a:endParaRPr>
          </a:p>
        </p:txBody>
      </p:sp>
      <p:sp>
        <p:nvSpPr>
          <p:cNvPr id="30726" name="Rectangle 6"/>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endParaRPr lang="en-GB">
              <a:solidFill>
                <a:srgbClr val="FFFFFF"/>
              </a:solidFill>
            </a:endParaRPr>
          </a:p>
        </p:txBody>
      </p:sp>
      <p:sp>
        <p:nvSpPr>
          <p:cNvPr id="30727" name="Rectangle 7"/>
          <p:cNvSpPr>
            <a:spLocks noGrp="1" noChangeArrowheads="1"/>
          </p:cNvSpPr>
          <p:nvPr>
            <p:ph type="sldNum" sz="quarter" idx="4"/>
          </p:nvPr>
        </p:nvSpPr>
        <p:spPr bwMode="auto">
          <a:xfrm>
            <a:off x="725805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fld id="{CACF4493-33F1-49B9-AE78-9B3D6AC9DF22}" type="slidenum">
              <a:rPr lang="en-GB">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53449425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ransition>
    <p:fade/>
  </p:transition>
  <p:timing>
    <p:tnLst>
      <p:par>
        <p:cTn id="1" dur="indefinite" restart="never" nodeType="tmRoot"/>
      </p:par>
    </p:tnLst>
  </p:timing>
  <p:txStyles>
    <p:titleStyle>
      <a:lvl1pPr algn="l" rtl="0" fontAlgn="base">
        <a:lnSpc>
          <a:spcPct val="90000"/>
        </a:lnSpc>
        <a:spcBef>
          <a:spcPct val="0"/>
        </a:spcBef>
        <a:spcAft>
          <a:spcPct val="0"/>
        </a:spcAft>
        <a:defRPr sz="3600" b="1">
          <a:solidFill>
            <a:schemeClr val="bg1"/>
          </a:solidFill>
          <a:latin typeface="+mj-lt"/>
          <a:ea typeface="+mj-ea"/>
          <a:cs typeface="+mj-cs"/>
        </a:defRPr>
      </a:lvl1pPr>
      <a:lvl2pPr algn="l" rtl="0" fontAlgn="base">
        <a:lnSpc>
          <a:spcPct val="90000"/>
        </a:lnSpc>
        <a:spcBef>
          <a:spcPct val="0"/>
        </a:spcBef>
        <a:spcAft>
          <a:spcPct val="0"/>
        </a:spcAft>
        <a:defRPr sz="3600" b="1">
          <a:solidFill>
            <a:schemeClr val="bg1"/>
          </a:solidFill>
          <a:latin typeface="Arial" charset="0"/>
          <a:cs typeface="Arial" charset="0"/>
        </a:defRPr>
      </a:lvl2pPr>
      <a:lvl3pPr algn="l" rtl="0" fontAlgn="base">
        <a:lnSpc>
          <a:spcPct val="90000"/>
        </a:lnSpc>
        <a:spcBef>
          <a:spcPct val="0"/>
        </a:spcBef>
        <a:spcAft>
          <a:spcPct val="0"/>
        </a:spcAft>
        <a:defRPr sz="3600" b="1">
          <a:solidFill>
            <a:schemeClr val="bg1"/>
          </a:solidFill>
          <a:latin typeface="Arial" charset="0"/>
          <a:cs typeface="Arial" charset="0"/>
        </a:defRPr>
      </a:lvl3pPr>
      <a:lvl4pPr algn="l" rtl="0" fontAlgn="base">
        <a:lnSpc>
          <a:spcPct val="90000"/>
        </a:lnSpc>
        <a:spcBef>
          <a:spcPct val="0"/>
        </a:spcBef>
        <a:spcAft>
          <a:spcPct val="0"/>
        </a:spcAft>
        <a:defRPr sz="3600" b="1">
          <a:solidFill>
            <a:schemeClr val="bg1"/>
          </a:solidFill>
          <a:latin typeface="Arial" charset="0"/>
          <a:cs typeface="Arial" charset="0"/>
        </a:defRPr>
      </a:lvl4pPr>
      <a:lvl5pPr algn="l" rtl="0" fontAlgn="base">
        <a:lnSpc>
          <a:spcPct val="90000"/>
        </a:lnSpc>
        <a:spcBef>
          <a:spcPct val="0"/>
        </a:spcBef>
        <a:spcAft>
          <a:spcPct val="0"/>
        </a:spcAft>
        <a:defRPr sz="3600" b="1">
          <a:solidFill>
            <a:schemeClr val="bg1"/>
          </a:solidFill>
          <a:latin typeface="Arial" charset="0"/>
          <a:cs typeface="Arial" charset="0"/>
        </a:defRPr>
      </a:lvl5pPr>
      <a:lvl6pPr marL="457200" algn="l" rtl="0" fontAlgn="base">
        <a:lnSpc>
          <a:spcPct val="90000"/>
        </a:lnSpc>
        <a:spcBef>
          <a:spcPct val="0"/>
        </a:spcBef>
        <a:spcAft>
          <a:spcPct val="0"/>
        </a:spcAft>
        <a:defRPr sz="3600" b="1">
          <a:solidFill>
            <a:schemeClr val="bg1"/>
          </a:solidFill>
          <a:latin typeface="Arial" charset="0"/>
          <a:cs typeface="Arial" charset="0"/>
        </a:defRPr>
      </a:lvl6pPr>
      <a:lvl7pPr marL="914400" algn="l" rtl="0" fontAlgn="base">
        <a:lnSpc>
          <a:spcPct val="90000"/>
        </a:lnSpc>
        <a:spcBef>
          <a:spcPct val="0"/>
        </a:spcBef>
        <a:spcAft>
          <a:spcPct val="0"/>
        </a:spcAft>
        <a:defRPr sz="3600" b="1">
          <a:solidFill>
            <a:schemeClr val="bg1"/>
          </a:solidFill>
          <a:latin typeface="Arial" charset="0"/>
          <a:cs typeface="Arial" charset="0"/>
        </a:defRPr>
      </a:lvl7pPr>
      <a:lvl8pPr marL="1371600" algn="l" rtl="0" fontAlgn="base">
        <a:lnSpc>
          <a:spcPct val="90000"/>
        </a:lnSpc>
        <a:spcBef>
          <a:spcPct val="0"/>
        </a:spcBef>
        <a:spcAft>
          <a:spcPct val="0"/>
        </a:spcAft>
        <a:defRPr sz="3600" b="1">
          <a:solidFill>
            <a:schemeClr val="bg1"/>
          </a:solidFill>
          <a:latin typeface="Arial" charset="0"/>
          <a:cs typeface="Arial" charset="0"/>
        </a:defRPr>
      </a:lvl8pPr>
      <a:lvl9pPr marL="1828800" algn="l" rtl="0" fontAlgn="base">
        <a:lnSpc>
          <a:spcPct val="90000"/>
        </a:lnSpc>
        <a:spcBef>
          <a:spcPct val="0"/>
        </a:spcBef>
        <a:spcAft>
          <a:spcPct val="0"/>
        </a:spcAft>
        <a:defRPr sz="3600" b="1">
          <a:solidFill>
            <a:schemeClr val="bg1"/>
          </a:solidFill>
          <a:latin typeface="Arial" charset="0"/>
          <a:cs typeface="Arial" charset="0"/>
        </a:defRPr>
      </a:lvl9pPr>
    </p:titleStyle>
    <p:bodyStyle>
      <a:lvl1pPr algn="l" rtl="0" fontAlgn="base">
        <a:lnSpc>
          <a:spcPct val="90000"/>
        </a:lnSpc>
        <a:spcBef>
          <a:spcPct val="0"/>
        </a:spcBef>
        <a:spcAft>
          <a:spcPct val="20000"/>
        </a:spcAft>
        <a:defRPr sz="3800">
          <a:solidFill>
            <a:schemeClr val="bg1"/>
          </a:solidFill>
          <a:latin typeface="+mn-lt"/>
          <a:ea typeface="+mn-ea"/>
          <a:cs typeface="+mn-cs"/>
        </a:defRPr>
      </a:lvl1pPr>
      <a:lvl2pPr marL="1588" algn="l" rtl="0" fontAlgn="base">
        <a:lnSpc>
          <a:spcPct val="90000"/>
        </a:lnSpc>
        <a:spcBef>
          <a:spcPct val="0"/>
        </a:spcBef>
        <a:spcAft>
          <a:spcPct val="20000"/>
        </a:spcAft>
        <a:defRPr sz="3600">
          <a:solidFill>
            <a:schemeClr val="bg1"/>
          </a:solidFill>
          <a:latin typeface="+mn-lt"/>
          <a:cs typeface="+mn-cs"/>
        </a:defRPr>
      </a:lvl2pPr>
      <a:lvl3pPr marL="3175" algn="l" rtl="0" fontAlgn="base">
        <a:lnSpc>
          <a:spcPct val="90000"/>
        </a:lnSpc>
        <a:spcBef>
          <a:spcPct val="0"/>
        </a:spcBef>
        <a:spcAft>
          <a:spcPct val="20000"/>
        </a:spcAft>
        <a:defRPr sz="3600">
          <a:solidFill>
            <a:schemeClr val="bg1"/>
          </a:solidFill>
          <a:latin typeface="+mn-lt"/>
          <a:cs typeface="+mn-cs"/>
        </a:defRPr>
      </a:lvl3pPr>
      <a:lvl4pPr marL="182563" indent="-177800" algn="l" rtl="0" fontAlgn="base">
        <a:lnSpc>
          <a:spcPct val="90000"/>
        </a:lnSpc>
        <a:spcBef>
          <a:spcPct val="0"/>
        </a:spcBef>
        <a:spcAft>
          <a:spcPct val="0"/>
        </a:spcAft>
        <a:buChar char="•"/>
        <a:defRPr sz="3600">
          <a:solidFill>
            <a:schemeClr val="bg1"/>
          </a:solidFill>
          <a:latin typeface="+mn-lt"/>
          <a:cs typeface="+mn-cs"/>
        </a:defRPr>
      </a:lvl4pPr>
      <a:lvl5pPr marL="542925" indent="-180975" algn="l" rtl="0" fontAlgn="base">
        <a:lnSpc>
          <a:spcPct val="90000"/>
        </a:lnSpc>
        <a:spcBef>
          <a:spcPct val="0"/>
        </a:spcBef>
        <a:spcAft>
          <a:spcPct val="0"/>
        </a:spcAft>
        <a:buChar char="•"/>
        <a:defRPr sz="3600">
          <a:solidFill>
            <a:schemeClr val="bg1"/>
          </a:solidFill>
          <a:latin typeface="+mn-lt"/>
          <a:cs typeface="+mn-cs"/>
        </a:defRPr>
      </a:lvl5pPr>
      <a:lvl6pPr marL="1000125" indent="-180975" algn="l" rtl="0" fontAlgn="base">
        <a:lnSpc>
          <a:spcPct val="90000"/>
        </a:lnSpc>
        <a:spcBef>
          <a:spcPct val="0"/>
        </a:spcBef>
        <a:spcAft>
          <a:spcPct val="0"/>
        </a:spcAft>
        <a:buChar char="•"/>
        <a:defRPr sz="3600">
          <a:solidFill>
            <a:schemeClr val="bg1"/>
          </a:solidFill>
          <a:latin typeface="+mn-lt"/>
          <a:cs typeface="+mn-cs"/>
        </a:defRPr>
      </a:lvl6pPr>
      <a:lvl7pPr marL="1457325" indent="-180975" algn="l" rtl="0" fontAlgn="base">
        <a:lnSpc>
          <a:spcPct val="90000"/>
        </a:lnSpc>
        <a:spcBef>
          <a:spcPct val="0"/>
        </a:spcBef>
        <a:spcAft>
          <a:spcPct val="0"/>
        </a:spcAft>
        <a:buChar char="•"/>
        <a:defRPr sz="3600">
          <a:solidFill>
            <a:schemeClr val="bg1"/>
          </a:solidFill>
          <a:latin typeface="+mn-lt"/>
          <a:cs typeface="+mn-cs"/>
        </a:defRPr>
      </a:lvl7pPr>
      <a:lvl8pPr marL="1914525" indent="-180975" algn="l" rtl="0" fontAlgn="base">
        <a:lnSpc>
          <a:spcPct val="90000"/>
        </a:lnSpc>
        <a:spcBef>
          <a:spcPct val="0"/>
        </a:spcBef>
        <a:spcAft>
          <a:spcPct val="0"/>
        </a:spcAft>
        <a:buChar char="•"/>
        <a:defRPr sz="3600">
          <a:solidFill>
            <a:schemeClr val="bg1"/>
          </a:solidFill>
          <a:latin typeface="+mn-lt"/>
          <a:cs typeface="+mn-cs"/>
        </a:defRPr>
      </a:lvl8pPr>
      <a:lvl9pPr marL="2371725" indent="-180975" algn="l" rtl="0" fontAlgn="base">
        <a:lnSpc>
          <a:spcPct val="90000"/>
        </a:lnSpc>
        <a:spcBef>
          <a:spcPct val="0"/>
        </a:spcBef>
        <a:spcAft>
          <a:spcPct val="0"/>
        </a:spcAft>
        <a:buChar char="•"/>
        <a:defRPr sz="3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3" name="Picture 9" descr="line"/>
          <p:cNvPicPr>
            <a:picLocks noChangeAspect="1" noChangeArrowheads="1"/>
          </p:cNvPicPr>
          <p:nvPr/>
        </p:nvPicPr>
        <p:blipFill>
          <a:blip r:embed="rId13" cstate="screen">
            <a:extLst>
              <a:ext uri="{28A0092B-C50C-407E-A947-70E740481C1C}">
                <a14:useLocalDpi xmlns:a14="http://schemas.microsoft.com/office/drawing/2010/main"/>
              </a:ext>
            </a:extLst>
          </a:blip>
          <a:srcRect r="233"/>
          <a:stretch>
            <a:fillRect/>
          </a:stretch>
        </p:blipFill>
        <p:spPr bwMode="auto">
          <a:xfrm>
            <a:off x="12700" y="1036638"/>
            <a:ext cx="9877425" cy="114300"/>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495300" y="146050"/>
            <a:ext cx="89154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endParaRPr lang="en-GB" altLang="en-US" smtClean="0"/>
          </a:p>
        </p:txBody>
      </p:sp>
      <p:sp>
        <p:nvSpPr>
          <p:cNvPr id="1027" name="Rectangle 3"/>
          <p:cNvSpPr>
            <a:spLocks noGrp="1" noChangeArrowheads="1"/>
          </p:cNvSpPr>
          <p:nvPr>
            <p:ph type="body" idx="1"/>
          </p:nvPr>
        </p:nvSpPr>
        <p:spPr bwMode="auto">
          <a:xfrm>
            <a:off x="495300" y="1335088"/>
            <a:ext cx="8915400" cy="483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1028" name="Rectangle 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GB" altLang="en-US" dirty="0">
              <a:solidFill>
                <a:srgbClr val="000000"/>
              </a:solidFill>
            </a:endParaRPr>
          </a:p>
        </p:txBody>
      </p:sp>
      <p:sp>
        <p:nvSpPr>
          <p:cNvPr id="1029" name="Rectangle 5"/>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GB" altLang="en-US" dirty="0">
              <a:solidFill>
                <a:srgbClr val="000000"/>
              </a:solidFill>
            </a:endParaRPr>
          </a:p>
        </p:txBody>
      </p:sp>
      <p:pic>
        <p:nvPicPr>
          <p:cNvPr id="1032" name="Picture 8" descr="LTA-Logo-Positive"/>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154988" y="6275388"/>
            <a:ext cx="1173162" cy="287337"/>
          </a:xfrm>
          <a:prstGeom prst="rect">
            <a:avLst/>
          </a:prstGeom>
          <a:noFill/>
          <a:extLst>
            <a:ext uri="{909E8E84-426E-40DD-AFC4-6F175D3DCCD1}">
              <a14:hiddenFill xmlns:a14="http://schemas.microsoft.com/office/drawing/2010/main">
                <a:solidFill>
                  <a:srgbClr val="FFFFFF"/>
                </a:solidFill>
              </a14:hiddenFill>
            </a:ext>
          </a:extLst>
        </p:spPr>
      </p:pic>
      <p:sp>
        <p:nvSpPr>
          <p:cNvPr id="1034" name="Rectangle 10"/>
          <p:cNvSpPr>
            <a:spLocks noGrp="1" noChangeArrowheads="1"/>
          </p:cNvSpPr>
          <p:nvPr>
            <p:ph type="sldNum" sz="quarter" idx="4"/>
          </p:nvPr>
        </p:nvSpPr>
        <p:spPr bwMode="auto">
          <a:xfrm>
            <a:off x="7466013"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1A2B9634-AA3B-4941-8C62-C6C31D32BCEB}" type="slidenum">
              <a:rPr lang="en-GB" altLang="en-US">
                <a:solidFill>
                  <a:srgbClr val="000000"/>
                </a:solidFill>
              </a:rPr>
              <a:pPr/>
              <a:t>‹#›</a:t>
            </a:fld>
            <a:endParaRPr lang="en-GB" altLang="en-US" dirty="0">
              <a:solidFill>
                <a:srgbClr val="000000"/>
              </a:solidFill>
            </a:endParaRPr>
          </a:p>
        </p:txBody>
      </p:sp>
    </p:spTree>
    <p:extLst>
      <p:ext uri="{BB962C8B-B14F-4D97-AF65-F5344CB8AC3E}">
        <p14:creationId xmlns:p14="http://schemas.microsoft.com/office/powerpoint/2010/main" val="280551284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ransition>
    <p:fade/>
  </p:transition>
  <p:timing>
    <p:tnLst>
      <p:par>
        <p:cTn id="1" dur="indefinite" restart="never" nodeType="tmRoot"/>
      </p:par>
    </p:tnLst>
  </p:timing>
  <p:txStyles>
    <p:titleStyle>
      <a:lvl1pPr algn="l" rtl="0" eaLnBrk="1" fontAlgn="base" hangingPunct="1">
        <a:spcBef>
          <a:spcPct val="0"/>
        </a:spcBef>
        <a:spcAft>
          <a:spcPct val="0"/>
        </a:spcAft>
        <a:defRPr sz="3600" b="1">
          <a:solidFill>
            <a:schemeClr val="tx2"/>
          </a:solidFill>
          <a:latin typeface="+mj-lt"/>
          <a:ea typeface="+mj-ea"/>
          <a:cs typeface="+mj-cs"/>
        </a:defRPr>
      </a:lvl1pPr>
      <a:lvl2pPr algn="l" rtl="0" eaLnBrk="1" fontAlgn="base" hangingPunct="1">
        <a:spcBef>
          <a:spcPct val="0"/>
        </a:spcBef>
        <a:spcAft>
          <a:spcPct val="0"/>
        </a:spcAft>
        <a:defRPr sz="3600" b="1">
          <a:solidFill>
            <a:schemeClr val="tx2"/>
          </a:solidFill>
          <a:latin typeface="Arial" charset="0"/>
          <a:cs typeface="Arial" charset="0"/>
        </a:defRPr>
      </a:lvl2pPr>
      <a:lvl3pPr algn="l" rtl="0" eaLnBrk="1" fontAlgn="base" hangingPunct="1">
        <a:spcBef>
          <a:spcPct val="0"/>
        </a:spcBef>
        <a:spcAft>
          <a:spcPct val="0"/>
        </a:spcAft>
        <a:defRPr sz="3600" b="1">
          <a:solidFill>
            <a:schemeClr val="tx2"/>
          </a:solidFill>
          <a:latin typeface="Arial" charset="0"/>
          <a:cs typeface="Arial" charset="0"/>
        </a:defRPr>
      </a:lvl3pPr>
      <a:lvl4pPr algn="l" rtl="0" eaLnBrk="1" fontAlgn="base" hangingPunct="1">
        <a:spcBef>
          <a:spcPct val="0"/>
        </a:spcBef>
        <a:spcAft>
          <a:spcPct val="0"/>
        </a:spcAft>
        <a:defRPr sz="3600" b="1">
          <a:solidFill>
            <a:schemeClr val="tx2"/>
          </a:solidFill>
          <a:latin typeface="Arial" charset="0"/>
          <a:cs typeface="Arial" charset="0"/>
        </a:defRPr>
      </a:lvl4pPr>
      <a:lvl5pPr algn="l" rtl="0" eaLnBrk="1" fontAlgn="base" hangingPunct="1">
        <a:spcBef>
          <a:spcPct val="0"/>
        </a:spcBef>
        <a:spcAft>
          <a:spcPct val="0"/>
        </a:spcAft>
        <a:defRPr sz="3600" b="1">
          <a:solidFill>
            <a:schemeClr val="tx2"/>
          </a:solidFill>
          <a:latin typeface="Arial" charset="0"/>
          <a:cs typeface="Arial" charset="0"/>
        </a:defRPr>
      </a:lvl5pPr>
      <a:lvl6pPr marL="457200" algn="l" rtl="0" eaLnBrk="1" fontAlgn="base" hangingPunct="1">
        <a:spcBef>
          <a:spcPct val="0"/>
        </a:spcBef>
        <a:spcAft>
          <a:spcPct val="0"/>
        </a:spcAft>
        <a:defRPr sz="3600" b="1">
          <a:solidFill>
            <a:schemeClr val="tx2"/>
          </a:solidFill>
          <a:latin typeface="Arial" charset="0"/>
          <a:cs typeface="Arial" charset="0"/>
        </a:defRPr>
      </a:lvl6pPr>
      <a:lvl7pPr marL="914400" algn="l" rtl="0" eaLnBrk="1" fontAlgn="base" hangingPunct="1">
        <a:spcBef>
          <a:spcPct val="0"/>
        </a:spcBef>
        <a:spcAft>
          <a:spcPct val="0"/>
        </a:spcAft>
        <a:defRPr sz="3600" b="1">
          <a:solidFill>
            <a:schemeClr val="tx2"/>
          </a:solidFill>
          <a:latin typeface="Arial" charset="0"/>
          <a:cs typeface="Arial" charset="0"/>
        </a:defRPr>
      </a:lvl7pPr>
      <a:lvl8pPr marL="1371600" algn="l" rtl="0" eaLnBrk="1" fontAlgn="base" hangingPunct="1">
        <a:spcBef>
          <a:spcPct val="0"/>
        </a:spcBef>
        <a:spcAft>
          <a:spcPct val="0"/>
        </a:spcAft>
        <a:defRPr sz="3600" b="1">
          <a:solidFill>
            <a:schemeClr val="tx2"/>
          </a:solidFill>
          <a:latin typeface="Arial" charset="0"/>
          <a:cs typeface="Arial" charset="0"/>
        </a:defRPr>
      </a:lvl8pPr>
      <a:lvl9pPr marL="1828800" algn="l" rtl="0" eaLnBrk="1" fontAlgn="base" hangingPunct="1">
        <a:spcBef>
          <a:spcPct val="0"/>
        </a:spcBef>
        <a:spcAft>
          <a:spcPct val="0"/>
        </a:spcAft>
        <a:defRPr sz="3600" b="1">
          <a:solidFill>
            <a:schemeClr val="tx2"/>
          </a:solidFill>
          <a:latin typeface="Arial" charset="0"/>
          <a:cs typeface="Arial" charset="0"/>
        </a:defRPr>
      </a:lvl9pPr>
    </p:titleStyle>
    <p:bodyStyle>
      <a:lvl1pPr marL="182563" indent="-182563" algn="l" rtl="0" eaLnBrk="1" fontAlgn="base" hangingPunct="1">
        <a:spcBef>
          <a:spcPct val="0"/>
        </a:spcBef>
        <a:spcAft>
          <a:spcPct val="0"/>
        </a:spcAft>
        <a:buChar char="•"/>
        <a:defRPr sz="2400">
          <a:solidFill>
            <a:schemeClr val="tx1"/>
          </a:solidFill>
          <a:latin typeface="+mn-lt"/>
          <a:ea typeface="+mn-ea"/>
          <a:cs typeface="+mn-cs"/>
        </a:defRPr>
      </a:lvl1pPr>
      <a:lvl2pPr marL="542925" indent="-180975" algn="l" rtl="0" eaLnBrk="1" fontAlgn="base" hangingPunct="1">
        <a:spcBef>
          <a:spcPct val="0"/>
        </a:spcBef>
        <a:spcAft>
          <a:spcPct val="0"/>
        </a:spcAft>
        <a:buChar char="•"/>
        <a:defRPr sz="2400">
          <a:solidFill>
            <a:schemeClr val="tx1"/>
          </a:solidFill>
          <a:latin typeface="+mn-lt"/>
          <a:cs typeface="+mn-cs"/>
        </a:defRPr>
      </a:lvl2pPr>
      <a:lvl3pPr marL="901700" indent="-179388" algn="l" rtl="0" eaLnBrk="1" fontAlgn="base" hangingPunct="1">
        <a:spcBef>
          <a:spcPct val="0"/>
        </a:spcBef>
        <a:spcAft>
          <a:spcPct val="0"/>
        </a:spcAft>
        <a:buChar char="•"/>
        <a:defRPr sz="2400">
          <a:solidFill>
            <a:schemeClr val="tx1"/>
          </a:solidFill>
          <a:latin typeface="+mn-lt"/>
          <a:cs typeface="+mn-cs"/>
        </a:defRPr>
      </a:lvl3pPr>
      <a:lvl4pPr marL="1258888" indent="-177800" algn="l" rtl="0" eaLnBrk="1" fontAlgn="base" hangingPunct="1">
        <a:spcBef>
          <a:spcPct val="0"/>
        </a:spcBef>
        <a:spcAft>
          <a:spcPct val="0"/>
        </a:spcAft>
        <a:buChar char="•"/>
        <a:defRPr sz="2400">
          <a:solidFill>
            <a:schemeClr val="tx1"/>
          </a:solidFill>
          <a:latin typeface="+mn-lt"/>
          <a:cs typeface="+mn-cs"/>
        </a:defRPr>
      </a:lvl4pPr>
      <a:lvl5pPr marL="1616075" indent="-177800" algn="l" rtl="0" eaLnBrk="1" fontAlgn="base" hangingPunct="1">
        <a:spcBef>
          <a:spcPct val="0"/>
        </a:spcBef>
        <a:spcAft>
          <a:spcPct val="0"/>
        </a:spcAft>
        <a:buChar char="•"/>
        <a:defRPr sz="2400">
          <a:solidFill>
            <a:schemeClr val="tx1"/>
          </a:solidFill>
          <a:latin typeface="+mn-lt"/>
          <a:cs typeface="+mn-cs"/>
        </a:defRPr>
      </a:lvl5pPr>
      <a:lvl6pPr marL="2073275" indent="-177800" algn="l" rtl="0" eaLnBrk="1" fontAlgn="base" hangingPunct="1">
        <a:spcBef>
          <a:spcPct val="0"/>
        </a:spcBef>
        <a:spcAft>
          <a:spcPct val="0"/>
        </a:spcAft>
        <a:buChar char="•"/>
        <a:defRPr sz="2400">
          <a:solidFill>
            <a:schemeClr val="tx1"/>
          </a:solidFill>
          <a:latin typeface="+mn-lt"/>
          <a:cs typeface="+mn-cs"/>
        </a:defRPr>
      </a:lvl6pPr>
      <a:lvl7pPr marL="2530475" indent="-177800" algn="l" rtl="0" eaLnBrk="1" fontAlgn="base" hangingPunct="1">
        <a:spcBef>
          <a:spcPct val="0"/>
        </a:spcBef>
        <a:spcAft>
          <a:spcPct val="0"/>
        </a:spcAft>
        <a:buChar char="•"/>
        <a:defRPr sz="2400">
          <a:solidFill>
            <a:schemeClr val="tx1"/>
          </a:solidFill>
          <a:latin typeface="+mn-lt"/>
          <a:cs typeface="+mn-cs"/>
        </a:defRPr>
      </a:lvl7pPr>
      <a:lvl8pPr marL="2987675" indent="-177800" algn="l" rtl="0" eaLnBrk="1" fontAlgn="base" hangingPunct="1">
        <a:spcBef>
          <a:spcPct val="0"/>
        </a:spcBef>
        <a:spcAft>
          <a:spcPct val="0"/>
        </a:spcAft>
        <a:buChar char="•"/>
        <a:defRPr sz="2400">
          <a:solidFill>
            <a:schemeClr val="tx1"/>
          </a:solidFill>
          <a:latin typeface="+mn-lt"/>
          <a:cs typeface="+mn-cs"/>
        </a:defRPr>
      </a:lvl8pPr>
      <a:lvl9pPr marL="3444875" indent="-177800" algn="l" rtl="0" eaLnBrk="1" fontAlgn="base" hangingPunct="1">
        <a:spcBef>
          <a:spcPct val="0"/>
        </a:spcBef>
        <a:spcAft>
          <a:spcPct val="0"/>
        </a:spcAft>
        <a:buChar char="•"/>
        <a:defRPr sz="2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image" Target="../media/image19.jpeg"/><Relationship Id="rId5" Type="http://schemas.openxmlformats.org/officeDocument/2006/relationships/image" Target="../media/image18.jpg"/><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hyperlink" Target="https://www.lta.org.uk/venue-management/venue-registration/" TargetMode="External"/><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hyperlink" Target="https://www.lta.org.uk/venue-management/facilities-advic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hyperlink" Target="http://www.clubspark.co.uk/" TargetMode="External"/><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hyperlink" Target="http://www.lta.org.uk/benendentennisfestivals"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hyperlink" Target="https://www.youtube.com/watch?v=YTyYiGASh9w&amp;feature=youtu.be" TargetMode="External"/><Relationship Id="rId7"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hyperlink" Target="https://www.lta.org.uk/play/types-of-tennis/fast4-tennis/"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3.xml"/><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6.xml"/><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8.xml"/><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1.xml"/><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2.xml"/><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3.xml"/><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4.xml"/><Relationship Id="rId1" Type="http://schemas.openxmlformats.org/officeDocument/2006/relationships/slideLayout" Target="../slideLayouts/slideLayout25.xml"/><Relationship Id="rId4" Type="http://schemas.openxmlformats.org/officeDocument/2006/relationships/image" Target="../media/image61.jpeg"/></Relationships>
</file>

<file path=ppt/slides/_rels/slide5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5.xml"/><Relationship Id="rId1" Type="http://schemas.openxmlformats.org/officeDocument/2006/relationships/slideLayout" Target="../slideLayouts/slideLayout2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5.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7.xml"/><Relationship Id="rId1" Type="http://schemas.openxmlformats.org/officeDocument/2006/relationships/slideLayout" Target="../slideLayouts/slideLayout25.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8.xml"/><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9.xml"/><Relationship Id="rId1" Type="http://schemas.openxmlformats.org/officeDocument/2006/relationships/slideLayout" Target="../slideLayouts/slideLayout25.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0.xml"/><Relationship Id="rId1" Type="http://schemas.openxmlformats.org/officeDocument/2006/relationships/slideLayout" Target="../slideLayouts/slideLayout25.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1.xml"/><Relationship Id="rId1" Type="http://schemas.openxmlformats.org/officeDocument/2006/relationships/slideLayout" Target="../slideLayouts/slideLayout25.xml"/><Relationship Id="rId4" Type="http://schemas.openxmlformats.org/officeDocument/2006/relationships/image" Target="../media/image68.jpeg"/></Relationships>
</file>

<file path=ppt/slides/_rels/slide6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2.xml"/><Relationship Id="rId1" Type="http://schemas.openxmlformats.org/officeDocument/2006/relationships/slideLayout" Target="../slideLayouts/slideLayout25.xml"/><Relationship Id="rId4" Type="http://schemas.openxmlformats.org/officeDocument/2006/relationships/image" Target="../media/image70.jpeg"/></Relationships>
</file>

<file path=ppt/slides/_rels/slide6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3.xml"/><Relationship Id="rId1" Type="http://schemas.openxmlformats.org/officeDocument/2006/relationships/slideLayout" Target="../slideLayouts/slideLayout25.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25.xml"/></Relationships>
</file>

<file path=ppt/slides/_rels/slide6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5.xml"/><Relationship Id="rId1" Type="http://schemas.openxmlformats.org/officeDocument/2006/relationships/slideLayout" Target="../slideLayouts/slideLayout25.xml"/><Relationship Id="rId5" Type="http://schemas.openxmlformats.org/officeDocument/2006/relationships/image" Target="../media/image74.jpeg"/><Relationship Id="rId4" Type="http://schemas.openxmlformats.org/officeDocument/2006/relationships/image" Target="../media/image73.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7.xml"/><Relationship Id="rId1" Type="http://schemas.openxmlformats.org/officeDocument/2006/relationships/slideLayout" Target="../slideLayouts/slideLayout25.xml"/><Relationship Id="rId4" Type="http://schemas.openxmlformats.org/officeDocument/2006/relationships/image" Target="cid:image001.jpg@01D1001A.1E16B790"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Club Forum</a:t>
            </a:r>
            <a:endParaRPr lang="en-GB" dirty="0"/>
          </a:p>
        </p:txBody>
      </p:sp>
      <p:sp>
        <p:nvSpPr>
          <p:cNvPr id="3" name="Subtitle 2"/>
          <p:cNvSpPr>
            <a:spLocks noGrp="1"/>
          </p:cNvSpPr>
          <p:nvPr>
            <p:ph type="subTitle" idx="1"/>
          </p:nvPr>
        </p:nvSpPr>
        <p:spPr/>
        <p:txBody>
          <a:bodyPr/>
          <a:lstStyle/>
          <a:p>
            <a:r>
              <a:rPr lang="en-GB" dirty="0" smtClean="0"/>
              <a:t>Spring 2016</a:t>
            </a:r>
            <a:endParaRPr lang="en-GB" dirty="0"/>
          </a:p>
        </p:txBody>
      </p:sp>
    </p:spTree>
    <p:extLst>
      <p:ext uri="{BB962C8B-B14F-4D97-AF65-F5344CB8AC3E}">
        <p14:creationId xmlns:p14="http://schemas.microsoft.com/office/powerpoint/2010/main" val="786010720"/>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Agenda</a:t>
            </a:r>
            <a:endParaRPr lang="en-GB" dirty="0"/>
          </a:p>
        </p:txBody>
      </p:sp>
      <p:sp>
        <p:nvSpPr>
          <p:cNvPr id="3" name="Content Placeholder 2"/>
          <p:cNvSpPr>
            <a:spLocks noGrp="1"/>
          </p:cNvSpPr>
          <p:nvPr>
            <p:ph idx="1"/>
          </p:nvPr>
        </p:nvSpPr>
        <p:spPr/>
        <p:txBody>
          <a:bodyPr/>
          <a:lstStyle/>
          <a:p>
            <a:pPr marL="457200" indent="-457200">
              <a:buFont typeface="+mj-lt"/>
              <a:buAutoNum type="arabicPeriod"/>
            </a:pPr>
            <a:r>
              <a:rPr lang="en-GB" sz="2000" dirty="0" smtClean="0">
                <a:solidFill>
                  <a:srgbClr val="002060"/>
                </a:solidFill>
              </a:rPr>
              <a:t>Update from 2015		</a:t>
            </a:r>
          </a:p>
          <a:p>
            <a:r>
              <a:rPr lang="en-GB" sz="2000" dirty="0" smtClean="0">
                <a:solidFill>
                  <a:srgbClr val="002060"/>
                </a:solidFill>
              </a:rPr>
              <a:t>		</a:t>
            </a:r>
            <a:endParaRPr lang="en-GB" sz="2000" dirty="0">
              <a:solidFill>
                <a:srgbClr val="002060"/>
              </a:solidFill>
            </a:endParaRPr>
          </a:p>
          <a:p>
            <a:pPr marL="457200" indent="-457200">
              <a:buFont typeface="+mj-lt"/>
              <a:buAutoNum type="arabicPeriod" startAt="2"/>
            </a:pPr>
            <a:r>
              <a:rPr lang="en-GB" sz="2000" dirty="0" smtClean="0">
                <a:solidFill>
                  <a:srgbClr val="002060"/>
                </a:solidFill>
              </a:rPr>
              <a:t>Resources 2016</a:t>
            </a:r>
          </a:p>
          <a:p>
            <a:pPr marL="457200" indent="-457200">
              <a:buFont typeface="+mj-lt"/>
              <a:buAutoNum type="arabicPeriod" startAt="2"/>
            </a:pPr>
            <a:endParaRPr lang="en-GB" sz="2000" dirty="0">
              <a:solidFill>
                <a:srgbClr val="002060"/>
              </a:solidFill>
            </a:endParaRPr>
          </a:p>
          <a:p>
            <a:pPr marL="457200" indent="-457200">
              <a:buFont typeface="+mj-lt"/>
              <a:buAutoNum type="arabicPeriod" startAt="2"/>
            </a:pPr>
            <a:r>
              <a:rPr lang="en-GB" sz="2000" dirty="0" smtClean="0">
                <a:solidFill>
                  <a:srgbClr val="002060"/>
                </a:solidFill>
              </a:rPr>
              <a:t>County Update</a:t>
            </a:r>
            <a:r>
              <a:rPr lang="en-GB" sz="2000" dirty="0">
                <a:solidFill>
                  <a:srgbClr val="002060"/>
                </a:solidFill>
              </a:rPr>
              <a:t>					</a:t>
            </a:r>
            <a:endParaRPr lang="en-GB" sz="2000" dirty="0" smtClean="0">
              <a:solidFill>
                <a:srgbClr val="002060"/>
              </a:solidFill>
            </a:endParaRPr>
          </a:p>
          <a:p>
            <a:pPr marL="457200" indent="-457200">
              <a:buFont typeface="+mj-lt"/>
              <a:buAutoNum type="arabicPeriod" startAt="2"/>
            </a:pPr>
            <a:endParaRPr lang="en-GB" sz="2000" dirty="0">
              <a:solidFill>
                <a:srgbClr val="002060"/>
              </a:solidFill>
            </a:endParaRPr>
          </a:p>
          <a:p>
            <a:pPr marL="457200" indent="-457200">
              <a:buFont typeface="+mj-lt"/>
              <a:buAutoNum type="arabicPeriod" startAt="2"/>
            </a:pPr>
            <a:r>
              <a:rPr lang="en-GB" sz="2000" dirty="0" smtClean="0">
                <a:solidFill>
                  <a:srgbClr val="002060"/>
                </a:solidFill>
              </a:rPr>
              <a:t>Main Topic Items					</a:t>
            </a:r>
          </a:p>
          <a:p>
            <a:endParaRPr lang="en-GB" sz="2000" dirty="0">
              <a:solidFill>
                <a:srgbClr val="002060"/>
              </a:solidFill>
            </a:endParaRPr>
          </a:p>
          <a:p>
            <a:pPr marL="460375" lvl="2" indent="-457200">
              <a:buFont typeface="Arial" pitchFamily="34" charset="0"/>
              <a:buChar char="•"/>
            </a:pPr>
            <a:r>
              <a:rPr lang="en-GB" dirty="0" smtClean="0">
                <a:solidFill>
                  <a:srgbClr val="002060"/>
                </a:solidFill>
              </a:rPr>
              <a:t>How to recruit volunteers</a:t>
            </a:r>
          </a:p>
          <a:p>
            <a:pPr marL="460375" lvl="2" indent="-457200">
              <a:buFont typeface="Arial" pitchFamily="34" charset="0"/>
              <a:buChar char="•"/>
            </a:pPr>
            <a:r>
              <a:rPr lang="en-GB" dirty="0" smtClean="0">
                <a:solidFill>
                  <a:srgbClr val="002060"/>
                </a:solidFill>
              </a:rPr>
              <a:t>How to grow and retain membership					</a:t>
            </a:r>
            <a:endParaRPr lang="en-GB" dirty="0">
              <a:solidFill>
                <a:srgbClr val="002060"/>
              </a:solidFill>
            </a:endParaRPr>
          </a:p>
          <a:p>
            <a:pPr marL="457200" indent="-457200">
              <a:buFont typeface="+mj-lt"/>
              <a:buAutoNum type="arabicPeriod" startAt="5"/>
            </a:pPr>
            <a:r>
              <a:rPr lang="en-GB" sz="2000" dirty="0" smtClean="0">
                <a:solidFill>
                  <a:srgbClr val="002060"/>
                </a:solidFill>
              </a:rPr>
              <a:t>Summary of Call to Actions				</a:t>
            </a:r>
          </a:p>
          <a:p>
            <a:pPr marL="457200" indent="-457200">
              <a:buFont typeface="+mj-lt"/>
              <a:buAutoNum type="arabicPeriod" startAt="5"/>
            </a:pPr>
            <a:endParaRPr lang="en-GB" sz="2000" dirty="0">
              <a:solidFill>
                <a:srgbClr val="002060"/>
              </a:solidFill>
            </a:endParaRPr>
          </a:p>
          <a:p>
            <a:pPr marL="457200" indent="-457200">
              <a:buFont typeface="+mj-lt"/>
              <a:buAutoNum type="arabicPeriod" startAt="5"/>
            </a:pPr>
            <a:r>
              <a:rPr lang="en-GB" sz="2000" dirty="0" smtClean="0">
                <a:solidFill>
                  <a:srgbClr val="002060"/>
                </a:solidFill>
              </a:rPr>
              <a:t>Q&amp;A</a:t>
            </a:r>
            <a:endParaRPr lang="en-GB" sz="2000" dirty="0">
              <a:solidFill>
                <a:srgbClr val="002060"/>
              </a:solidFill>
            </a:endParaRPr>
          </a:p>
        </p:txBody>
      </p:sp>
    </p:spTree>
    <p:extLst>
      <p:ext uri="{BB962C8B-B14F-4D97-AF65-F5344CB8AC3E}">
        <p14:creationId xmlns:p14="http://schemas.microsoft.com/office/powerpoint/2010/main" val="1279332182"/>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fc09.deviantart.net/fs48/i/2009/188/9/f/virtua_tennis_by_zigshot82.jpg"/>
          <p:cNvPicPr>
            <a:picLocks noChangeAspect="1" noChangeArrowheads="1"/>
          </p:cNvPicPr>
          <p:nvPr/>
        </p:nvPicPr>
        <p:blipFill rotWithShape="1">
          <a:blip r:embed="rId3">
            <a:extLst>
              <a:ext uri="{28A0092B-C50C-407E-A947-70E740481C1C}">
                <a14:useLocalDpi xmlns:a14="http://schemas.microsoft.com/office/drawing/2010/main" val="0"/>
              </a:ext>
            </a:extLst>
          </a:blip>
          <a:srcRect t="1454" r="34045" b="25517"/>
          <a:stretch/>
        </p:blipFill>
        <p:spPr bwMode="auto">
          <a:xfrm>
            <a:off x="0" y="-1"/>
            <a:ext cx="9906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7858453" y="884229"/>
            <a:ext cx="1797270" cy="5089545"/>
          </a:xfrm>
          <a:prstGeom prst="rect">
            <a:avLst/>
          </a:prstGeom>
          <a:gradFill flip="none" rotWithShape="1">
            <a:gsLst>
              <a:gs pos="0">
                <a:srgbClr val="0099CC">
                  <a:shade val="30000"/>
                  <a:satMod val="115000"/>
                </a:srgbClr>
              </a:gs>
              <a:gs pos="50000">
                <a:srgbClr val="0099CC">
                  <a:shade val="67500"/>
                  <a:satMod val="115000"/>
                </a:srgbClr>
              </a:gs>
              <a:gs pos="100000">
                <a:srgbClr val="0099CC">
                  <a:shade val="100000"/>
                  <a:satMod val="115000"/>
                </a:srgbClr>
              </a:gs>
            </a:gsLst>
            <a:path path="circle">
              <a:fillToRect t="100000" r="100000"/>
            </a:path>
            <a:tileRect l="-100000" b="-100000"/>
          </a:gradFill>
          <a:ln w="9525">
            <a:solidFill>
              <a:srgbClr val="002060"/>
            </a:solid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en-GB" dirty="0"/>
          </a:p>
        </p:txBody>
      </p:sp>
      <p:sp>
        <p:nvSpPr>
          <p:cNvPr id="26" name="Rectangle 25"/>
          <p:cNvSpPr/>
          <p:nvPr/>
        </p:nvSpPr>
        <p:spPr>
          <a:xfrm>
            <a:off x="4016896" y="884228"/>
            <a:ext cx="1797270" cy="5089545"/>
          </a:xfrm>
          <a:prstGeom prst="rect">
            <a:avLst/>
          </a:prstGeom>
          <a:gradFill flip="none" rotWithShape="1">
            <a:gsLst>
              <a:gs pos="0">
                <a:srgbClr val="3366CC">
                  <a:shade val="30000"/>
                  <a:satMod val="115000"/>
                </a:srgbClr>
              </a:gs>
              <a:gs pos="50000">
                <a:srgbClr val="3366CC">
                  <a:shade val="67500"/>
                  <a:satMod val="115000"/>
                </a:srgbClr>
              </a:gs>
              <a:gs pos="100000">
                <a:srgbClr val="3366CC">
                  <a:shade val="100000"/>
                  <a:satMod val="115000"/>
                </a:srgbClr>
              </a:gs>
            </a:gsLst>
            <a:lin ang="2700000" scaled="1"/>
            <a:tileRect/>
          </a:gradFill>
          <a:ln w="9525">
            <a:solidFill>
              <a:srgbClr val="002060"/>
            </a:solid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en-GB" dirty="0"/>
          </a:p>
        </p:txBody>
      </p:sp>
      <p:sp>
        <p:nvSpPr>
          <p:cNvPr id="27" name="Rectangle 26"/>
          <p:cNvSpPr/>
          <p:nvPr/>
        </p:nvSpPr>
        <p:spPr>
          <a:xfrm>
            <a:off x="5964043" y="884229"/>
            <a:ext cx="1797270" cy="5089545"/>
          </a:xfrm>
          <a:prstGeom prst="rect">
            <a:avLst/>
          </a:prstGeom>
          <a:gradFill flip="none" rotWithShape="1">
            <a:gsLst>
              <a:gs pos="0">
                <a:srgbClr val="006699">
                  <a:shade val="30000"/>
                  <a:satMod val="115000"/>
                </a:srgbClr>
              </a:gs>
              <a:gs pos="50000">
                <a:srgbClr val="006699">
                  <a:shade val="67500"/>
                  <a:satMod val="115000"/>
                </a:srgbClr>
              </a:gs>
              <a:gs pos="100000">
                <a:srgbClr val="006699">
                  <a:shade val="100000"/>
                  <a:satMod val="115000"/>
                </a:srgbClr>
              </a:gs>
            </a:gsLst>
            <a:lin ang="2700000" scaled="1"/>
            <a:tileRect/>
          </a:gradFill>
          <a:ln w="9525">
            <a:solidFill>
              <a:srgbClr val="002060"/>
            </a:solid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en-GB" dirty="0"/>
          </a:p>
        </p:txBody>
      </p:sp>
      <p:sp>
        <p:nvSpPr>
          <p:cNvPr id="25" name="Rectangle 24"/>
          <p:cNvSpPr/>
          <p:nvPr/>
        </p:nvSpPr>
        <p:spPr>
          <a:xfrm>
            <a:off x="2075792" y="884226"/>
            <a:ext cx="1797270" cy="5089545"/>
          </a:xfrm>
          <a:prstGeom prst="rect">
            <a:avLst/>
          </a:prstGeom>
          <a:gradFill flip="none" rotWithShape="1">
            <a:gsLst>
              <a:gs pos="0">
                <a:srgbClr val="0000CC">
                  <a:shade val="30000"/>
                  <a:satMod val="115000"/>
                </a:srgbClr>
              </a:gs>
              <a:gs pos="50000">
                <a:srgbClr val="0000CC">
                  <a:shade val="67500"/>
                  <a:satMod val="115000"/>
                </a:srgbClr>
              </a:gs>
              <a:gs pos="100000">
                <a:srgbClr val="0000CC">
                  <a:shade val="100000"/>
                  <a:satMod val="115000"/>
                </a:srgbClr>
              </a:gs>
            </a:gsLst>
            <a:lin ang="0" scaled="1"/>
            <a:tileRect/>
          </a:gradFill>
          <a:ln w="9525">
            <a:solidFill>
              <a:srgbClr val="002060"/>
            </a:solid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en-GB" dirty="0">
              <a:solidFill>
                <a:schemeClr val="bg1"/>
              </a:solidFill>
            </a:endParaRPr>
          </a:p>
        </p:txBody>
      </p:sp>
      <p:pic>
        <p:nvPicPr>
          <p:cNvPr id="1026" name="Picture 2" descr="http://www.yeadonairdomes.co.uk/uploads/images/Next_Gen_interior.jpg"/>
          <p:cNvPicPr>
            <a:picLocks noChangeAspect="1" noChangeArrowheads="1"/>
          </p:cNvPicPr>
          <p:nvPr/>
        </p:nvPicPr>
        <p:blipFill rotWithShape="1">
          <a:blip r:embed="rId4">
            <a:extLst>
              <a:ext uri="{28A0092B-C50C-407E-A947-70E740481C1C}">
                <a14:useLocalDpi xmlns:a14="http://schemas.microsoft.com/office/drawing/2010/main" val="0"/>
              </a:ext>
            </a:extLst>
          </a:blip>
          <a:srcRect r="57889"/>
          <a:stretch/>
        </p:blipFill>
        <p:spPr bwMode="auto">
          <a:xfrm>
            <a:off x="2173012" y="1144931"/>
            <a:ext cx="1602829" cy="23265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7" name="Rectangle 6"/>
          <p:cNvSpPr/>
          <p:nvPr/>
        </p:nvSpPr>
        <p:spPr>
          <a:xfrm>
            <a:off x="157654" y="884229"/>
            <a:ext cx="1797270" cy="5089545"/>
          </a:xfrm>
          <a:prstGeom prst="rect">
            <a:avLst/>
          </a:prstGeom>
          <a:solidFill>
            <a:srgbClr val="002060"/>
          </a:solidFill>
          <a:ln w="9525">
            <a:solidFill>
              <a:srgbClr val="002060"/>
            </a:solid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en-GB" dirty="0"/>
          </a:p>
        </p:txBody>
      </p:sp>
      <p:sp>
        <p:nvSpPr>
          <p:cNvPr id="3" name="Title 2"/>
          <p:cNvSpPr>
            <a:spLocks noGrp="1"/>
          </p:cNvSpPr>
          <p:nvPr>
            <p:ph type="title"/>
          </p:nvPr>
        </p:nvSpPr>
        <p:spPr>
          <a:xfrm>
            <a:off x="416496" y="-306288"/>
            <a:ext cx="8915400" cy="1143000"/>
          </a:xfrm>
        </p:spPr>
        <p:txBody>
          <a:bodyPr>
            <a:normAutofit/>
          </a:bodyPr>
          <a:lstStyle/>
          <a:p>
            <a:pPr algn="l"/>
            <a:r>
              <a:rPr lang="en-GB" dirty="0" smtClean="0">
                <a:solidFill>
                  <a:schemeClr val="bg1"/>
                </a:solidFill>
                <a:latin typeface="Arial" pitchFamily="34" charset="0"/>
                <a:cs typeface="Arial" pitchFamily="34" charset="0"/>
              </a:rPr>
              <a:t>Progress - Participation Strategy 16-18</a:t>
            </a:r>
            <a:endParaRPr lang="en-GB" dirty="0">
              <a:solidFill>
                <a:schemeClr val="bg1"/>
              </a:solidFill>
              <a:latin typeface="Arial" pitchFamily="34" charset="0"/>
              <a:cs typeface="Arial" pitchFamily="34" charset="0"/>
            </a:endParaRPr>
          </a:p>
        </p:txBody>
      </p:sp>
      <p:sp>
        <p:nvSpPr>
          <p:cNvPr id="6" name="TextBox 5"/>
          <p:cNvSpPr txBox="1"/>
          <p:nvPr/>
        </p:nvSpPr>
        <p:spPr>
          <a:xfrm>
            <a:off x="95896" y="3930468"/>
            <a:ext cx="1920788" cy="1808347"/>
          </a:xfrm>
          <a:prstGeom prst="rect">
            <a:avLst/>
          </a:prstGeom>
          <a:noFill/>
        </p:spPr>
        <p:txBody>
          <a:bodyPr wrap="square" lIns="83979" tIns="41989" rIns="83979" bIns="41989" rtlCol="0">
            <a:spAutoFit/>
          </a:bodyPr>
          <a:lstStyle/>
          <a:p>
            <a:pPr algn="ctr"/>
            <a:r>
              <a:rPr lang="en-GB" sz="1600" b="1" dirty="0">
                <a:solidFill>
                  <a:schemeClr val="bg1"/>
                </a:solidFill>
              </a:rPr>
              <a:t>Create strong pockets of tennis in clubs and parks through local delivery partnerships</a:t>
            </a:r>
          </a:p>
          <a:p>
            <a:pPr algn="ctr"/>
            <a:endParaRPr lang="en-GB" sz="1600" b="1" dirty="0">
              <a:solidFill>
                <a:schemeClr val="bg1"/>
              </a:solidFill>
            </a:endParaRPr>
          </a:p>
        </p:txBody>
      </p:sp>
      <p:sp>
        <p:nvSpPr>
          <p:cNvPr id="14" name="TextBox 13"/>
          <p:cNvSpPr txBox="1"/>
          <p:nvPr/>
        </p:nvSpPr>
        <p:spPr>
          <a:xfrm>
            <a:off x="5939855" y="3927136"/>
            <a:ext cx="1821459" cy="1562126"/>
          </a:xfrm>
          <a:prstGeom prst="rect">
            <a:avLst/>
          </a:prstGeom>
          <a:noFill/>
        </p:spPr>
        <p:txBody>
          <a:bodyPr wrap="square" lIns="83979" tIns="41989" rIns="83979" bIns="41989" rtlCol="0">
            <a:spAutoFit/>
          </a:bodyPr>
          <a:lstStyle/>
          <a:p>
            <a:pPr algn="ctr"/>
            <a:r>
              <a:rPr lang="en-GB" sz="1600" b="1" dirty="0">
                <a:solidFill>
                  <a:schemeClr val="bg1"/>
                </a:solidFill>
              </a:rPr>
              <a:t>Make tennis an option through creating relevant and innovative products for every need</a:t>
            </a:r>
          </a:p>
        </p:txBody>
      </p:sp>
      <p:sp>
        <p:nvSpPr>
          <p:cNvPr id="15" name="TextBox 14"/>
          <p:cNvSpPr txBox="1"/>
          <p:nvPr/>
        </p:nvSpPr>
        <p:spPr>
          <a:xfrm>
            <a:off x="4027922" y="4159507"/>
            <a:ext cx="1861183" cy="1069683"/>
          </a:xfrm>
          <a:prstGeom prst="rect">
            <a:avLst/>
          </a:prstGeom>
          <a:noFill/>
        </p:spPr>
        <p:txBody>
          <a:bodyPr wrap="square" lIns="83979" tIns="41989" rIns="83979" bIns="41989" rtlCol="0">
            <a:spAutoFit/>
          </a:bodyPr>
          <a:lstStyle/>
          <a:p>
            <a:pPr algn="ctr"/>
            <a:r>
              <a:rPr lang="en-GB" sz="1600" b="1" dirty="0">
                <a:solidFill>
                  <a:schemeClr val="bg1"/>
                </a:solidFill>
              </a:rPr>
              <a:t>Delivering an engaged and motivated tennis workforce</a:t>
            </a:r>
          </a:p>
        </p:txBody>
      </p:sp>
      <p:sp>
        <p:nvSpPr>
          <p:cNvPr id="16" name="TextBox 15"/>
          <p:cNvSpPr txBox="1"/>
          <p:nvPr/>
        </p:nvSpPr>
        <p:spPr>
          <a:xfrm>
            <a:off x="2148947" y="3955096"/>
            <a:ext cx="1724115" cy="1562136"/>
          </a:xfrm>
          <a:prstGeom prst="rect">
            <a:avLst/>
          </a:prstGeom>
          <a:noFill/>
        </p:spPr>
        <p:txBody>
          <a:bodyPr wrap="square" lIns="83979" tIns="41989" rIns="83979" bIns="41989" rtlCol="0">
            <a:spAutoFit/>
          </a:bodyPr>
          <a:lstStyle/>
          <a:p>
            <a:pPr algn="ctr"/>
            <a:r>
              <a:rPr lang="en-GB" sz="1600" b="1" dirty="0">
                <a:solidFill>
                  <a:schemeClr val="bg1"/>
                </a:solidFill>
              </a:rPr>
              <a:t>Improve facilities and related technology to ensure year round play</a:t>
            </a:r>
            <a:endParaRPr lang="en-GB" sz="1600" dirty="0">
              <a:solidFill>
                <a:schemeClr val="bg1"/>
              </a:solidFill>
            </a:endParaRPr>
          </a:p>
        </p:txBody>
      </p:sp>
      <p:sp>
        <p:nvSpPr>
          <p:cNvPr id="29" name="TextBox 28"/>
          <p:cNvSpPr txBox="1"/>
          <p:nvPr/>
        </p:nvSpPr>
        <p:spPr>
          <a:xfrm>
            <a:off x="7826496" y="3946658"/>
            <a:ext cx="1861183" cy="1562126"/>
          </a:xfrm>
          <a:prstGeom prst="rect">
            <a:avLst/>
          </a:prstGeom>
          <a:noFill/>
        </p:spPr>
        <p:txBody>
          <a:bodyPr wrap="square" lIns="83979" tIns="41989" rIns="83979" bIns="41989" rtlCol="0">
            <a:spAutoFit/>
          </a:bodyPr>
          <a:lstStyle/>
          <a:p>
            <a:pPr algn="ctr"/>
            <a:r>
              <a:rPr lang="en-GB" sz="1600" b="1" dirty="0">
                <a:solidFill>
                  <a:schemeClr val="bg1"/>
                </a:solidFill>
              </a:rPr>
              <a:t>Break down misconceptions of tennis amongst local communities and non club players</a:t>
            </a:r>
          </a:p>
        </p:txBody>
      </p:sp>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50000" r="7215"/>
          <a:stretch/>
        </p:blipFill>
        <p:spPr>
          <a:xfrm>
            <a:off x="334339" y="1135116"/>
            <a:ext cx="1443901" cy="23363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descr="http://healthylivinglondon.com/wp-content/uploads/2014/06/488095125TS080_Tennis_Tuesd-1024x679.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8542" t="10164" r="33241" b="3931"/>
          <a:stretch/>
        </p:blipFill>
        <p:spPr bwMode="auto">
          <a:xfrm>
            <a:off x="7977337" y="1144934"/>
            <a:ext cx="1567530" cy="23363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5" name="Picture 6" descr="https://clubspark.lta.org.uk/content/opendaysglobal/img/core/session-types/MiniTennis.jpg"/>
          <p:cNvPicPr>
            <a:picLocks noChangeAspect="1" noChangeArrowheads="1"/>
          </p:cNvPicPr>
          <p:nvPr/>
        </p:nvPicPr>
        <p:blipFill rotWithShape="1">
          <a:blip r:embed="rId7">
            <a:extLst>
              <a:ext uri="{28A0092B-C50C-407E-A947-70E740481C1C}">
                <a14:useLocalDpi xmlns:a14="http://schemas.microsoft.com/office/drawing/2010/main" val="0"/>
              </a:ext>
            </a:extLst>
          </a:blip>
          <a:srcRect l="26369" r="21730"/>
          <a:stretch/>
        </p:blipFill>
        <p:spPr bwMode="auto">
          <a:xfrm>
            <a:off x="4083306" y="1144933"/>
            <a:ext cx="1624032" cy="23335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21" name="Picture 20"/>
          <p:cNvPicPr/>
          <p:nvPr/>
        </p:nvPicPr>
        <p:blipFill>
          <a:blip r:embed="rId8" cstate="print">
            <a:extLst>
              <a:ext uri="{28A0092B-C50C-407E-A947-70E740481C1C}">
                <a14:useLocalDpi xmlns:a14="http://schemas.microsoft.com/office/drawing/2010/main" val="0"/>
              </a:ext>
            </a:extLst>
          </a:blip>
          <a:stretch>
            <a:fillRect/>
          </a:stretch>
        </p:blipFill>
        <p:spPr>
          <a:xfrm>
            <a:off x="6023957" y="1315108"/>
            <a:ext cx="1665347" cy="1996034"/>
          </a:xfrm>
          <a:prstGeom prst="rect">
            <a:avLst/>
          </a:prstGeom>
        </p:spPr>
      </p:pic>
    </p:spTree>
    <p:extLst>
      <p:ext uri="{BB962C8B-B14F-4D97-AF65-F5344CB8AC3E}">
        <p14:creationId xmlns:p14="http://schemas.microsoft.com/office/powerpoint/2010/main" val="3252449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Key Resources for Clubs</a:t>
            </a:r>
            <a:endParaRPr lang="en-GB" sz="2800" dirty="0"/>
          </a:p>
        </p:txBody>
      </p:sp>
      <p:sp>
        <p:nvSpPr>
          <p:cNvPr id="3" name="Content Placeholder 2"/>
          <p:cNvSpPr>
            <a:spLocks noGrp="1"/>
          </p:cNvSpPr>
          <p:nvPr>
            <p:ph idx="1"/>
          </p:nvPr>
        </p:nvSpPr>
        <p:spPr>
          <a:xfrm>
            <a:off x="495300" y="1335088"/>
            <a:ext cx="6032500" cy="4830762"/>
          </a:xfrm>
        </p:spPr>
        <p:txBody>
          <a:bodyPr/>
          <a:lstStyle/>
          <a:p>
            <a:pPr>
              <a:buFont typeface="Arial" panose="020B0604020202020204" pitchFamily="34" charset="0"/>
              <a:buChar char="•"/>
            </a:pPr>
            <a:endParaRPr lang="en-GB" sz="1800" b="0" dirty="0" smtClean="0">
              <a:solidFill>
                <a:schemeClr val="tx2"/>
              </a:solidFill>
            </a:endParaRPr>
          </a:p>
          <a:p>
            <a:pPr>
              <a:buFont typeface="Arial" panose="020B0604020202020204" pitchFamily="34" charset="0"/>
              <a:buChar char="•"/>
            </a:pPr>
            <a:r>
              <a:rPr lang="en-GB" sz="1800" b="0" dirty="0" smtClean="0">
                <a:solidFill>
                  <a:schemeClr val="tx2"/>
                </a:solidFill>
              </a:rPr>
              <a:t>Are you making the most of the benefits and support associated with your LTA Venue Registration? </a:t>
            </a:r>
          </a:p>
          <a:p>
            <a:pPr marL="0" indent="0">
              <a:buNone/>
            </a:pPr>
            <a:endParaRPr lang="en-GB" sz="1800" dirty="0">
              <a:solidFill>
                <a:schemeClr val="tx2"/>
              </a:solidFill>
            </a:endParaRPr>
          </a:p>
          <a:p>
            <a:pPr marL="0" indent="0">
              <a:buNone/>
            </a:pPr>
            <a:r>
              <a:rPr lang="en-GB" sz="1800" dirty="0" smtClean="0">
                <a:solidFill>
                  <a:schemeClr val="tx2"/>
                </a:solidFill>
              </a:rPr>
              <a:t>(</a:t>
            </a:r>
            <a:r>
              <a:rPr lang="en-GB" sz="1800" dirty="0">
                <a:solidFill>
                  <a:schemeClr val="tx2"/>
                </a:solidFill>
                <a:hlinkClick r:id="rId3"/>
              </a:rPr>
              <a:t>https://www.lta.org.uk/venue-management/venue-registration</a:t>
            </a:r>
            <a:r>
              <a:rPr lang="en-GB" sz="1800" dirty="0" smtClean="0">
                <a:solidFill>
                  <a:schemeClr val="tx2"/>
                </a:solidFill>
                <a:hlinkClick r:id="rId3"/>
              </a:rPr>
              <a:t>/</a:t>
            </a:r>
            <a:r>
              <a:rPr lang="en-GB" sz="1800" dirty="0" smtClean="0">
                <a:solidFill>
                  <a:schemeClr val="tx2"/>
                </a:solidFill>
              </a:rPr>
              <a:t>) </a:t>
            </a:r>
          </a:p>
          <a:p>
            <a:pPr marL="0" indent="0">
              <a:buNone/>
            </a:pPr>
            <a:endParaRPr lang="en-GB" sz="1800" dirty="0" smtClean="0">
              <a:solidFill>
                <a:schemeClr val="tx2"/>
              </a:solidFill>
            </a:endParaRPr>
          </a:p>
          <a:p>
            <a:endParaRPr lang="en-GB" sz="1800" dirty="0">
              <a:solidFill>
                <a:schemeClr val="tx2"/>
              </a:solidFill>
            </a:endParaRPr>
          </a:p>
          <a:p>
            <a:pPr>
              <a:buFont typeface="Arial" panose="020B0604020202020204" pitchFamily="34" charset="0"/>
              <a:buChar char="•"/>
            </a:pPr>
            <a:r>
              <a:rPr lang="en-GB" sz="1800" dirty="0" smtClean="0">
                <a:solidFill>
                  <a:schemeClr val="tx2"/>
                </a:solidFill>
              </a:rPr>
              <a:t>Need financial help in developing your facilities? Check out the LTA Facility Funding Guide</a:t>
            </a:r>
          </a:p>
          <a:p>
            <a:pPr>
              <a:buFont typeface="Arial" panose="020B0604020202020204" pitchFamily="34" charset="0"/>
              <a:buChar char="•"/>
            </a:pPr>
            <a:endParaRPr lang="en-GB" sz="1800" dirty="0">
              <a:solidFill>
                <a:schemeClr val="tx2"/>
              </a:solidFill>
            </a:endParaRPr>
          </a:p>
          <a:p>
            <a:pPr marL="0" indent="0">
              <a:buNone/>
            </a:pPr>
            <a:r>
              <a:rPr lang="en-GB" sz="1800" dirty="0" smtClean="0">
                <a:solidFill>
                  <a:schemeClr val="tx2"/>
                </a:solidFill>
              </a:rPr>
              <a:t>(</a:t>
            </a:r>
            <a:r>
              <a:rPr lang="en-GB" sz="1800" dirty="0">
                <a:solidFill>
                  <a:schemeClr val="tx2"/>
                </a:solidFill>
                <a:hlinkClick r:id="rId4"/>
              </a:rPr>
              <a:t>https://www.lta.org.uk/venue-management/facilities-advice</a:t>
            </a:r>
            <a:r>
              <a:rPr lang="en-GB" sz="1800" dirty="0" smtClean="0">
                <a:solidFill>
                  <a:schemeClr val="tx2"/>
                </a:solidFill>
                <a:hlinkClick r:id="rId4"/>
              </a:rPr>
              <a:t>/</a:t>
            </a:r>
            <a:r>
              <a:rPr lang="en-GB" sz="1800" dirty="0" smtClean="0">
                <a:solidFill>
                  <a:schemeClr val="tx2"/>
                </a:solidFill>
              </a:rPr>
              <a:t>) </a:t>
            </a:r>
            <a:endParaRPr lang="en-GB" sz="1800" dirty="0">
              <a:solidFill>
                <a:schemeClr val="tx2"/>
              </a:solidFill>
            </a:endParaRPr>
          </a:p>
          <a:p>
            <a:pPr marL="6350" lvl="4" indent="0">
              <a:buNone/>
            </a:pPr>
            <a:endParaRPr lang="en-GB" sz="1800" b="0" dirty="0" smtClean="0">
              <a:solidFill>
                <a:schemeClr val="tx2"/>
              </a:solidFill>
            </a:endParaRPr>
          </a:p>
        </p:txBody>
      </p:sp>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27800" y="1268760"/>
            <a:ext cx="3293617" cy="2104256"/>
          </a:xfrm>
          <a:prstGeom prst="rect">
            <a:avLst/>
          </a:prstGeom>
        </p:spPr>
      </p:pic>
      <p:pic>
        <p:nvPicPr>
          <p:cNvPr id="6" name="pasted-image.png"/>
          <p:cNvPicPr/>
          <p:nvPr/>
        </p:nvPicPr>
        <p:blipFill>
          <a:blip r:embed="rId6">
            <a:extLst/>
          </a:blip>
          <a:stretch>
            <a:fillRect/>
          </a:stretch>
        </p:blipFill>
        <p:spPr>
          <a:xfrm>
            <a:off x="2079205" y="5165671"/>
            <a:ext cx="2323050" cy="1583305"/>
          </a:xfrm>
          <a:prstGeom prst="rect">
            <a:avLst/>
          </a:prstGeom>
          <a:ln w="12700">
            <a:miter lim="400000"/>
          </a:ln>
        </p:spPr>
      </p:pic>
      <p:pic>
        <p:nvPicPr>
          <p:cNvPr id="7"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65168" y="3645024"/>
            <a:ext cx="3389217" cy="231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8253348"/>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Resources Available 2016</a:t>
            </a:r>
            <a:endParaRPr lang="en-GB" dirty="0"/>
          </a:p>
        </p:txBody>
      </p:sp>
      <p:sp>
        <p:nvSpPr>
          <p:cNvPr id="3" name="Subtitle 2"/>
          <p:cNvSpPr>
            <a:spLocks noGrp="1"/>
          </p:cNvSpPr>
          <p:nvPr>
            <p:ph type="subTitle" idx="1"/>
          </p:nvPr>
        </p:nvSpPr>
        <p:spPr/>
        <p:txBody>
          <a:bodyPr/>
          <a:lstStyle/>
          <a:p>
            <a:r>
              <a:rPr lang="en-GB" dirty="0" smtClean="0"/>
              <a:t>Spring 2016</a:t>
            </a:r>
            <a:endParaRPr lang="en-GB" dirty="0"/>
          </a:p>
        </p:txBody>
      </p:sp>
    </p:spTree>
    <p:extLst>
      <p:ext uri="{BB962C8B-B14F-4D97-AF65-F5344CB8AC3E}">
        <p14:creationId xmlns:p14="http://schemas.microsoft.com/office/powerpoint/2010/main" val="498607354"/>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95300" y="146050"/>
            <a:ext cx="6833964" cy="922338"/>
          </a:xfrm>
        </p:spPr>
        <p:txBody>
          <a:bodyPr/>
          <a:lstStyle/>
          <a:p>
            <a:r>
              <a:rPr lang="en-GB" sz="2800" dirty="0" smtClean="0"/>
              <a:t>Great British Tennis Weekend</a:t>
            </a:r>
            <a:endParaRPr lang="en-GB" sz="2800" dirty="0"/>
          </a:p>
        </p:txBody>
      </p:sp>
      <p:pic>
        <p:nvPicPr>
          <p:cNvPr id="5" name="Picture 4" descr="P:\NTC Support Team\Programmes\GBTW\Great British Tennis Weekend 2014\GBTW Logo.png"/>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93360" y="140390"/>
            <a:ext cx="792088" cy="904318"/>
          </a:xfrm>
          <a:prstGeom prst="rect">
            <a:avLst/>
          </a:prstGeom>
          <a:noFill/>
          <a:ln>
            <a:noFill/>
          </a:ln>
        </p:spPr>
      </p:pic>
      <p:sp>
        <p:nvSpPr>
          <p:cNvPr id="28" name="TextBox 27"/>
          <p:cNvSpPr txBox="1"/>
          <p:nvPr/>
        </p:nvSpPr>
        <p:spPr>
          <a:xfrm>
            <a:off x="608960" y="1576299"/>
            <a:ext cx="4824536" cy="4103688"/>
          </a:xfrm>
          <a:prstGeom prst="rect">
            <a:avLst/>
          </a:prstGeom>
          <a:noFill/>
          <a:ln>
            <a:noFill/>
          </a:ln>
        </p:spPr>
        <p:txBody>
          <a:bodyPr wrap="square" rtlCol="0">
            <a:spAutoFit/>
          </a:bodyPr>
          <a:lstStyle/>
          <a:p>
            <a:r>
              <a:rPr lang="en-GB" sz="3200" b="1" u="sng" dirty="0" smtClean="0">
                <a:solidFill>
                  <a:schemeClr val="tx2"/>
                </a:solidFill>
              </a:rPr>
              <a:t>May 14</a:t>
            </a:r>
            <a:r>
              <a:rPr lang="en-GB" sz="3200" b="1" u="sng" baseline="30000" dirty="0" smtClean="0">
                <a:solidFill>
                  <a:schemeClr val="tx2"/>
                </a:solidFill>
              </a:rPr>
              <a:t>th</a:t>
            </a:r>
            <a:r>
              <a:rPr lang="en-GB" sz="3200" b="1" u="sng" dirty="0" smtClean="0">
                <a:solidFill>
                  <a:schemeClr val="tx2"/>
                </a:solidFill>
              </a:rPr>
              <a:t> </a:t>
            </a:r>
            <a:r>
              <a:rPr lang="en-GB" sz="3200" b="1" u="sng" dirty="0">
                <a:solidFill>
                  <a:schemeClr val="tx2"/>
                </a:solidFill>
              </a:rPr>
              <a:t>&amp; </a:t>
            </a:r>
            <a:r>
              <a:rPr lang="en-GB" sz="3200" b="1" u="sng" dirty="0" smtClean="0">
                <a:solidFill>
                  <a:schemeClr val="tx2"/>
                </a:solidFill>
              </a:rPr>
              <a:t>15</a:t>
            </a:r>
            <a:r>
              <a:rPr lang="en-GB" sz="3200" b="1" u="sng" baseline="30000" dirty="0" smtClean="0">
                <a:solidFill>
                  <a:schemeClr val="tx2"/>
                </a:solidFill>
              </a:rPr>
              <a:t>th</a:t>
            </a:r>
            <a:endParaRPr lang="en-GB" sz="3200" b="1" u="sng" dirty="0" smtClean="0">
              <a:solidFill>
                <a:schemeClr val="tx2"/>
              </a:solidFill>
            </a:endParaRPr>
          </a:p>
          <a:p>
            <a:endParaRPr lang="en-GB" sz="1200" b="1" u="sng" dirty="0">
              <a:solidFill>
                <a:schemeClr val="tx2"/>
              </a:solidFill>
            </a:endParaRPr>
          </a:p>
          <a:p>
            <a:r>
              <a:rPr lang="en-GB" sz="3200" b="1" u="sng" dirty="0" smtClean="0">
                <a:solidFill>
                  <a:schemeClr val="tx2"/>
                </a:solidFill>
              </a:rPr>
              <a:t>July 16</a:t>
            </a:r>
            <a:r>
              <a:rPr lang="en-GB" sz="3200" b="1" u="sng" baseline="30000" dirty="0" smtClean="0">
                <a:solidFill>
                  <a:schemeClr val="tx2"/>
                </a:solidFill>
              </a:rPr>
              <a:t>th</a:t>
            </a:r>
            <a:r>
              <a:rPr lang="en-GB" sz="3200" b="1" u="sng" dirty="0" smtClean="0">
                <a:solidFill>
                  <a:schemeClr val="tx2"/>
                </a:solidFill>
              </a:rPr>
              <a:t> &amp; 17</a:t>
            </a:r>
            <a:r>
              <a:rPr lang="en-GB" sz="3200" b="1" u="sng" baseline="30000" dirty="0" smtClean="0">
                <a:solidFill>
                  <a:schemeClr val="tx2"/>
                </a:solidFill>
              </a:rPr>
              <a:t>th</a:t>
            </a:r>
          </a:p>
          <a:p>
            <a:endParaRPr lang="en-GB" sz="3200" b="1" u="sng" baseline="30000" dirty="0">
              <a:solidFill>
                <a:schemeClr val="tx2"/>
              </a:solidFill>
            </a:endParaRPr>
          </a:p>
          <a:p>
            <a:r>
              <a:rPr lang="en-GB" sz="3200" b="1" u="sng" baseline="30000" dirty="0" smtClean="0">
                <a:solidFill>
                  <a:schemeClr val="tx2"/>
                </a:solidFill>
              </a:rPr>
              <a:t>…or anytime!</a:t>
            </a:r>
            <a:endParaRPr lang="en-GB" sz="2400" b="1" u="sng" baseline="30000" dirty="0">
              <a:solidFill>
                <a:schemeClr val="tx2"/>
              </a:solidFill>
            </a:endParaRPr>
          </a:p>
          <a:p>
            <a:endParaRPr lang="en-GB" sz="2400" b="1" u="sng" baseline="30000" dirty="0" smtClean="0">
              <a:solidFill>
                <a:schemeClr val="tx2"/>
              </a:solidFill>
            </a:endParaRPr>
          </a:p>
          <a:p>
            <a:endParaRPr lang="en-GB" sz="2400" b="1" u="sng" baseline="30000" dirty="0">
              <a:solidFill>
                <a:schemeClr val="tx2"/>
              </a:solidFill>
            </a:endParaRPr>
          </a:p>
          <a:p>
            <a:endParaRPr lang="en-GB" sz="2400" b="1" u="sng" baseline="30000" dirty="0" smtClean="0">
              <a:solidFill>
                <a:schemeClr val="tx2"/>
              </a:solidFill>
            </a:endParaRPr>
          </a:p>
          <a:p>
            <a:r>
              <a:rPr lang="en-GB" sz="2400" b="1" u="sng" baseline="30000" dirty="0" smtClean="0">
                <a:solidFill>
                  <a:schemeClr val="tx2"/>
                </a:solidFill>
              </a:rPr>
              <a:t>Key Priorities</a:t>
            </a:r>
            <a:endParaRPr lang="en-GB" sz="2400" b="1" u="sng" baseline="30000" dirty="0">
              <a:solidFill>
                <a:schemeClr val="tx2"/>
              </a:solidFill>
            </a:endParaRPr>
          </a:p>
          <a:p>
            <a:endParaRPr lang="en-GB" dirty="0" smtClean="0">
              <a:solidFill>
                <a:schemeClr val="tx2"/>
              </a:solidFill>
            </a:endParaRPr>
          </a:p>
          <a:p>
            <a:r>
              <a:rPr lang="en-GB" dirty="0" smtClean="0">
                <a:solidFill>
                  <a:schemeClr val="tx2"/>
                </a:solidFill>
              </a:rPr>
              <a:t>- </a:t>
            </a:r>
            <a:r>
              <a:rPr lang="en-GB" dirty="0">
                <a:solidFill>
                  <a:schemeClr val="tx2"/>
                </a:solidFill>
              </a:rPr>
              <a:t>Quality Participant Experience </a:t>
            </a:r>
          </a:p>
          <a:p>
            <a:r>
              <a:rPr lang="en-GB" dirty="0" smtClean="0">
                <a:solidFill>
                  <a:schemeClr val="tx2"/>
                </a:solidFill>
              </a:rPr>
              <a:t>- Membership &amp; Programme Conversion</a:t>
            </a:r>
            <a:endParaRPr lang="en-GB" sz="2400" dirty="0" smtClean="0">
              <a:solidFill>
                <a:schemeClr val="tx2"/>
              </a:solidFill>
            </a:endParaRPr>
          </a:p>
          <a:p>
            <a:r>
              <a:rPr lang="en-GB" dirty="0" smtClean="0">
                <a:solidFill>
                  <a:schemeClr val="tx2"/>
                </a:solidFill>
              </a:rPr>
              <a:t>- Check In App / Data </a:t>
            </a:r>
            <a:r>
              <a:rPr lang="en-GB" dirty="0">
                <a:solidFill>
                  <a:schemeClr val="tx2"/>
                </a:solidFill>
              </a:rPr>
              <a:t>Collection</a:t>
            </a:r>
          </a:p>
        </p:txBody>
      </p:sp>
      <p:grpSp>
        <p:nvGrpSpPr>
          <p:cNvPr id="4" name="Group 3"/>
          <p:cNvGrpSpPr/>
          <p:nvPr/>
        </p:nvGrpSpPr>
        <p:grpSpPr>
          <a:xfrm>
            <a:off x="5313040" y="1453780"/>
            <a:ext cx="4178482" cy="4721213"/>
            <a:chOff x="5313040" y="1453780"/>
            <a:chExt cx="4178482" cy="4721213"/>
          </a:xfrm>
        </p:grpSpPr>
        <p:pic>
          <p:nvPicPr>
            <p:cNvPr id="1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3040" y="1453780"/>
              <a:ext cx="4178482" cy="2202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96419" y="4045988"/>
              <a:ext cx="1513177" cy="212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89130" y="4524439"/>
              <a:ext cx="1400547" cy="992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 name="TextBox 8"/>
          <p:cNvSpPr txBox="1"/>
          <p:nvPr/>
        </p:nvSpPr>
        <p:spPr>
          <a:xfrm>
            <a:off x="128464" y="6095037"/>
            <a:ext cx="4752528" cy="646331"/>
          </a:xfrm>
          <a:prstGeom prst="rect">
            <a:avLst/>
          </a:prstGeom>
          <a:solidFill>
            <a:schemeClr val="tx2"/>
          </a:solidFill>
        </p:spPr>
        <p:txBody>
          <a:bodyPr wrap="square" rtlCol="0">
            <a:spAutoFit/>
          </a:bodyPr>
          <a:lstStyle/>
          <a:p>
            <a:r>
              <a:rPr lang="en-US" b="1" dirty="0">
                <a:solidFill>
                  <a:srgbClr val="FFFFFF"/>
                </a:solidFill>
              </a:rPr>
              <a:t>Action: </a:t>
            </a:r>
            <a:r>
              <a:rPr lang="en-US" dirty="0" smtClean="0">
                <a:solidFill>
                  <a:srgbClr val="FFFFFF"/>
                </a:solidFill>
              </a:rPr>
              <a:t>Go to </a:t>
            </a:r>
            <a:r>
              <a:rPr lang="en-US" dirty="0" smtClean="0">
                <a:solidFill>
                  <a:srgbClr val="FFFFFF"/>
                </a:solidFill>
                <a:hlinkClick r:id="rId7"/>
              </a:rPr>
              <a:t>ClubSpark</a:t>
            </a:r>
            <a:r>
              <a:rPr lang="en-US" dirty="0" smtClean="0">
                <a:solidFill>
                  <a:srgbClr val="FFFFFF"/>
                </a:solidFill>
              </a:rPr>
              <a:t> and publish your 2016 GBTW event(s) now!</a:t>
            </a:r>
            <a:endParaRPr lang="en-US" dirty="0">
              <a:solidFill>
                <a:srgbClr val="FFFFFF"/>
              </a:solidFill>
            </a:endParaRPr>
          </a:p>
        </p:txBody>
      </p:sp>
    </p:spTree>
    <p:extLst>
      <p:ext uri="{BB962C8B-B14F-4D97-AF65-F5344CB8AC3E}">
        <p14:creationId xmlns:p14="http://schemas.microsoft.com/office/powerpoint/2010/main" val="527131997"/>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Benenden Tennis Festivals</a:t>
            </a:r>
            <a:endParaRPr lang="en-GB" sz="2800" dirty="0"/>
          </a:p>
        </p:txBody>
      </p:sp>
      <p:sp>
        <p:nvSpPr>
          <p:cNvPr id="3" name="Content Placeholder 2"/>
          <p:cNvSpPr>
            <a:spLocks noGrp="1"/>
          </p:cNvSpPr>
          <p:nvPr>
            <p:ph idx="1"/>
          </p:nvPr>
        </p:nvSpPr>
        <p:spPr>
          <a:xfrm>
            <a:off x="423292" y="1622574"/>
            <a:ext cx="7266012" cy="4830762"/>
          </a:xfrm>
        </p:spPr>
        <p:txBody>
          <a:bodyPr/>
          <a:lstStyle/>
          <a:p>
            <a:pPr marL="285750" indent="-285750">
              <a:buFont typeface="Arial" panose="020B0604020202020204" pitchFamily="34" charset="0"/>
              <a:buChar char="•"/>
            </a:pPr>
            <a:r>
              <a:rPr lang="en-GB" sz="2000" b="0" dirty="0" smtClean="0">
                <a:solidFill>
                  <a:schemeClr val="tx2"/>
                </a:solidFill>
              </a:rPr>
              <a:t>Following 2015’s US </a:t>
            </a:r>
            <a:r>
              <a:rPr lang="en-GB" sz="2000" b="0" dirty="0">
                <a:solidFill>
                  <a:schemeClr val="tx2"/>
                </a:solidFill>
              </a:rPr>
              <a:t>Open and Davis Cup </a:t>
            </a:r>
            <a:r>
              <a:rPr lang="en-GB" sz="2000" b="0" dirty="0" smtClean="0">
                <a:solidFill>
                  <a:schemeClr val="tx2"/>
                </a:solidFill>
              </a:rPr>
              <a:t>Packs, we are </a:t>
            </a:r>
            <a:r>
              <a:rPr lang="en-GB" sz="2000" b="0" dirty="0">
                <a:solidFill>
                  <a:schemeClr val="tx2"/>
                </a:solidFill>
              </a:rPr>
              <a:t>delighted to have a sponsor to support </a:t>
            </a:r>
            <a:r>
              <a:rPr lang="en-GB" sz="2000" b="0" dirty="0" smtClean="0">
                <a:solidFill>
                  <a:schemeClr val="tx2"/>
                </a:solidFill>
              </a:rPr>
              <a:t>our Tennis </a:t>
            </a:r>
            <a:r>
              <a:rPr lang="en-GB" sz="2000" b="0" dirty="0">
                <a:solidFill>
                  <a:schemeClr val="tx2"/>
                </a:solidFill>
              </a:rPr>
              <a:t>Festivals – Benenden</a:t>
            </a:r>
          </a:p>
          <a:p>
            <a:pPr marL="285750" lvl="0" indent="-285750">
              <a:buFont typeface="Arial" panose="020B0604020202020204" pitchFamily="34" charset="0"/>
              <a:buChar char="•"/>
            </a:pPr>
            <a:endParaRPr lang="en-GB" sz="2000" b="0" dirty="0">
              <a:solidFill>
                <a:schemeClr val="tx2"/>
              </a:solidFill>
            </a:endParaRPr>
          </a:p>
          <a:p>
            <a:pPr marL="285750" indent="-285750">
              <a:buFont typeface="Arial" panose="020B0604020202020204" pitchFamily="34" charset="0"/>
              <a:buChar char="•"/>
            </a:pPr>
            <a:r>
              <a:rPr lang="en-GB" sz="2000" b="0" dirty="0" smtClean="0">
                <a:solidFill>
                  <a:schemeClr val="tx2"/>
                </a:solidFill>
              </a:rPr>
              <a:t>A </a:t>
            </a:r>
            <a:r>
              <a:rPr lang="en-GB" sz="2000" b="0" dirty="0">
                <a:solidFill>
                  <a:schemeClr val="tx2"/>
                </a:solidFill>
              </a:rPr>
              <a:t>series of fun themed competitions for players of all ages run by their local </a:t>
            </a:r>
            <a:r>
              <a:rPr lang="en-GB" sz="2000" b="0" dirty="0" smtClean="0">
                <a:solidFill>
                  <a:schemeClr val="tx2"/>
                </a:solidFill>
              </a:rPr>
              <a:t>venue</a:t>
            </a:r>
          </a:p>
          <a:p>
            <a:pPr marL="285750" indent="-285750">
              <a:buFont typeface="Arial" panose="020B0604020202020204" pitchFamily="34" charset="0"/>
              <a:buChar char="•"/>
            </a:pPr>
            <a:endParaRPr lang="en-GB" sz="2000" b="0" dirty="0" smtClean="0">
              <a:solidFill>
                <a:schemeClr val="tx2"/>
              </a:solidFill>
            </a:endParaRPr>
          </a:p>
          <a:p>
            <a:pPr marL="285750" indent="-285750">
              <a:buFont typeface="Arial" panose="020B0604020202020204" pitchFamily="34" charset="0"/>
              <a:buChar char="•"/>
            </a:pPr>
            <a:r>
              <a:rPr lang="en-GB" sz="2000" b="0" dirty="0" smtClean="0">
                <a:solidFill>
                  <a:schemeClr val="tx2"/>
                </a:solidFill>
              </a:rPr>
              <a:t>Four </a:t>
            </a:r>
            <a:r>
              <a:rPr lang="en-GB" sz="2000" b="0" dirty="0">
                <a:solidFill>
                  <a:schemeClr val="tx2"/>
                </a:solidFill>
              </a:rPr>
              <a:t>themed tennis competition festivals are planned for 2016 with some exciting packs to help support our venues </a:t>
            </a:r>
            <a:endParaRPr lang="en-GB" sz="2000" b="0" dirty="0" smtClean="0">
              <a:solidFill>
                <a:schemeClr val="tx2"/>
              </a:solidFill>
            </a:endParaRPr>
          </a:p>
          <a:p>
            <a:pPr marL="285750" lvl="0" indent="-285750">
              <a:buFont typeface="Arial" panose="020B0604020202020204" pitchFamily="34" charset="0"/>
              <a:buChar char="•"/>
            </a:pPr>
            <a:endParaRPr lang="en-GB" sz="2000" b="0" dirty="0" smtClean="0">
              <a:solidFill>
                <a:schemeClr val="tx2"/>
              </a:solidFill>
            </a:endParaRPr>
          </a:p>
          <a:p>
            <a:pPr marL="285750" lvl="0" indent="-285750">
              <a:buFont typeface="Arial" panose="020B0604020202020204" pitchFamily="34" charset="0"/>
              <a:buChar char="•"/>
            </a:pPr>
            <a:r>
              <a:rPr lang="en-GB" sz="2000" b="0" dirty="0" smtClean="0">
                <a:solidFill>
                  <a:schemeClr val="tx2"/>
                </a:solidFill>
              </a:rPr>
              <a:t>The </a:t>
            </a:r>
            <a:r>
              <a:rPr lang="en-GB" sz="2000" b="0" dirty="0">
                <a:solidFill>
                  <a:schemeClr val="tx2"/>
                </a:solidFill>
              </a:rPr>
              <a:t>festivals are a great way to encourage families to lead healthy lifestyles through tennis and be part of a health and wellbeing community that Benenden are at the heart </a:t>
            </a:r>
            <a:r>
              <a:rPr lang="en-GB" sz="2000" b="0" dirty="0" smtClean="0">
                <a:solidFill>
                  <a:schemeClr val="tx2"/>
                </a:solidFill>
              </a:rPr>
              <a:t>of</a:t>
            </a:r>
          </a:p>
          <a:p>
            <a:pPr marL="285750" indent="-285750">
              <a:buFont typeface="Arial" panose="020B0604020202020204" pitchFamily="34" charset="0"/>
              <a:buChar char="•"/>
            </a:pPr>
            <a:endParaRPr lang="en-GB" sz="2000" b="0" dirty="0">
              <a:solidFill>
                <a:schemeClr val="tx2"/>
              </a:solidFill>
            </a:endParaRPr>
          </a:p>
          <a:p>
            <a:pPr marL="285750" lvl="0" indent="-285750">
              <a:buFont typeface="Arial" panose="020B0604020202020204" pitchFamily="34" charset="0"/>
              <a:buChar char="•"/>
            </a:pPr>
            <a:endParaRPr lang="en-GB" dirty="0">
              <a:solidFill>
                <a:schemeClr val="tx2"/>
              </a:solidFill>
            </a:endParaRPr>
          </a:p>
          <a:p>
            <a:endParaRPr lang="en-GB" dirty="0">
              <a:solidFill>
                <a:schemeClr val="tx2"/>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328" y="260648"/>
            <a:ext cx="1749396" cy="1728192"/>
          </a:xfrm>
          <a:prstGeom prst="rect">
            <a:avLst/>
          </a:prstGeom>
        </p:spPr>
      </p:pic>
      <p:pic>
        <p:nvPicPr>
          <p:cNvPr id="7"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95342" y="2204864"/>
            <a:ext cx="1569368" cy="1779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514829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GB" sz="2800" dirty="0" err="1"/>
              <a:t>Benenden</a:t>
            </a:r>
            <a:r>
              <a:rPr lang="en-GB" sz="2800" dirty="0"/>
              <a:t> Tennis </a:t>
            </a:r>
            <a:r>
              <a:rPr lang="en-GB" sz="2800" dirty="0" smtClean="0"/>
              <a:t>Festivals</a:t>
            </a:r>
            <a:endParaRPr lang="en-GB" altLang="en-US" sz="2800" dirty="0" smtClean="0"/>
          </a:p>
        </p:txBody>
      </p:sp>
      <p:sp>
        <p:nvSpPr>
          <p:cNvPr id="4" name="TextBox 3"/>
          <p:cNvSpPr txBox="1"/>
          <p:nvPr/>
        </p:nvSpPr>
        <p:spPr>
          <a:xfrm>
            <a:off x="488504" y="1782683"/>
            <a:ext cx="7632848" cy="3662541"/>
          </a:xfrm>
          <a:prstGeom prst="rect">
            <a:avLst/>
          </a:prstGeom>
          <a:noFill/>
        </p:spPr>
        <p:txBody>
          <a:bodyPr wrap="square" rtlCol="0">
            <a:spAutoFit/>
          </a:bodyPr>
          <a:lstStyle/>
          <a:p>
            <a:pPr marL="285750" lvl="0" indent="-285750">
              <a:buFont typeface="Arial" panose="020B0604020202020204" pitchFamily="34" charset="0"/>
              <a:buChar char="•"/>
            </a:pPr>
            <a:r>
              <a:rPr lang="en-GB" sz="2000" b="0" dirty="0" smtClean="0">
                <a:solidFill>
                  <a:schemeClr val="tx2"/>
                </a:solidFill>
              </a:rPr>
              <a:t>The four festivals </a:t>
            </a:r>
            <a:r>
              <a:rPr lang="en-GB" sz="2000" b="0" dirty="0">
                <a:solidFill>
                  <a:schemeClr val="tx2"/>
                </a:solidFill>
              </a:rPr>
              <a:t>in the calendar for 2016 </a:t>
            </a:r>
            <a:r>
              <a:rPr lang="en-GB" sz="2000" b="0" dirty="0" smtClean="0">
                <a:solidFill>
                  <a:schemeClr val="tx2"/>
                </a:solidFill>
              </a:rPr>
              <a:t>are:</a:t>
            </a:r>
          </a:p>
          <a:p>
            <a:pPr lvl="0"/>
            <a:endParaRPr lang="en-GB" sz="2000" b="0" dirty="0" smtClean="0">
              <a:solidFill>
                <a:schemeClr val="tx2"/>
              </a:solidFill>
            </a:endParaRPr>
          </a:p>
          <a:p>
            <a:pPr marL="1200150" lvl="2" indent="-285750">
              <a:buFont typeface="Arial" panose="020B0604020202020204" pitchFamily="34" charset="0"/>
              <a:buChar char="•"/>
            </a:pPr>
            <a:r>
              <a:rPr lang="en-GB" b="1" dirty="0" smtClean="0">
                <a:solidFill>
                  <a:schemeClr val="tx2"/>
                </a:solidFill>
              </a:rPr>
              <a:t>Davis </a:t>
            </a:r>
            <a:r>
              <a:rPr lang="en-GB" b="1" dirty="0">
                <a:solidFill>
                  <a:schemeClr val="tx2"/>
                </a:solidFill>
              </a:rPr>
              <a:t>Cup </a:t>
            </a:r>
            <a:r>
              <a:rPr lang="en-GB" b="0" dirty="0">
                <a:solidFill>
                  <a:schemeClr val="tx2"/>
                </a:solidFill>
              </a:rPr>
              <a:t>– </a:t>
            </a:r>
            <a:r>
              <a:rPr lang="en-GB" b="0" dirty="0" smtClean="0">
                <a:solidFill>
                  <a:schemeClr val="tx2"/>
                </a:solidFill>
              </a:rPr>
              <a:t>March</a:t>
            </a:r>
          </a:p>
          <a:p>
            <a:pPr marL="1200150" lvl="2" indent="-285750">
              <a:buFont typeface="Arial" panose="020B0604020202020204" pitchFamily="34" charset="0"/>
              <a:buChar char="•"/>
            </a:pPr>
            <a:r>
              <a:rPr lang="en-GB" b="1" dirty="0">
                <a:solidFill>
                  <a:schemeClr val="tx2"/>
                </a:solidFill>
              </a:rPr>
              <a:t>Grass Court Season </a:t>
            </a:r>
            <a:r>
              <a:rPr lang="en-GB" b="0" dirty="0">
                <a:solidFill>
                  <a:schemeClr val="tx2"/>
                </a:solidFill>
              </a:rPr>
              <a:t>– </a:t>
            </a:r>
            <a:r>
              <a:rPr lang="en-GB" b="0" dirty="0" smtClean="0">
                <a:solidFill>
                  <a:schemeClr val="tx2"/>
                </a:solidFill>
              </a:rPr>
              <a:t>June/July</a:t>
            </a:r>
          </a:p>
          <a:p>
            <a:pPr marL="1200150" lvl="2" indent="-285750">
              <a:buFont typeface="Arial" panose="020B0604020202020204" pitchFamily="34" charset="0"/>
              <a:buChar char="•"/>
            </a:pPr>
            <a:r>
              <a:rPr lang="en-GB" b="1" dirty="0">
                <a:solidFill>
                  <a:schemeClr val="tx2"/>
                </a:solidFill>
              </a:rPr>
              <a:t>American Hard Court Season </a:t>
            </a:r>
            <a:r>
              <a:rPr lang="en-GB" b="0" dirty="0" smtClean="0">
                <a:solidFill>
                  <a:schemeClr val="tx2"/>
                </a:solidFill>
              </a:rPr>
              <a:t>– August/September</a:t>
            </a:r>
          </a:p>
          <a:p>
            <a:pPr marL="1200150" lvl="2" indent="-285750">
              <a:buFont typeface="Arial" panose="020B0604020202020204" pitchFamily="34" charset="0"/>
              <a:buChar char="•"/>
            </a:pPr>
            <a:r>
              <a:rPr lang="en-GB" b="1" dirty="0">
                <a:solidFill>
                  <a:schemeClr val="tx2"/>
                </a:solidFill>
              </a:rPr>
              <a:t>Halloween</a:t>
            </a:r>
            <a:r>
              <a:rPr lang="en-GB" b="0" dirty="0" smtClean="0">
                <a:solidFill>
                  <a:schemeClr val="tx2"/>
                </a:solidFill>
              </a:rPr>
              <a:t> </a:t>
            </a:r>
            <a:r>
              <a:rPr lang="en-GB" b="0" dirty="0">
                <a:solidFill>
                  <a:schemeClr val="tx2"/>
                </a:solidFill>
              </a:rPr>
              <a:t>– </a:t>
            </a:r>
            <a:r>
              <a:rPr lang="en-GB" b="0" dirty="0" smtClean="0">
                <a:solidFill>
                  <a:schemeClr val="tx2"/>
                </a:solidFill>
              </a:rPr>
              <a:t>October/November</a:t>
            </a:r>
          </a:p>
          <a:p>
            <a:endParaRPr lang="en-GB" sz="2000" b="0" dirty="0">
              <a:solidFill>
                <a:schemeClr val="tx2"/>
              </a:solidFill>
            </a:endParaRPr>
          </a:p>
          <a:p>
            <a:endParaRPr lang="en-GB" sz="2000" b="0" dirty="0" smtClean="0">
              <a:solidFill>
                <a:schemeClr val="tx2"/>
              </a:solidFill>
            </a:endParaRPr>
          </a:p>
          <a:p>
            <a:pPr marL="342900" indent="-342900">
              <a:buFont typeface="Arial" panose="020B0604020202020204" pitchFamily="34" charset="0"/>
              <a:buChar char="•"/>
            </a:pPr>
            <a:r>
              <a:rPr lang="en-GB" sz="2000" b="0" dirty="0" smtClean="0">
                <a:solidFill>
                  <a:schemeClr val="tx2"/>
                </a:solidFill>
              </a:rPr>
              <a:t>Sign </a:t>
            </a:r>
            <a:r>
              <a:rPr lang="en-GB" sz="2000" b="0" dirty="0">
                <a:solidFill>
                  <a:schemeClr val="tx2"/>
                </a:solidFill>
              </a:rPr>
              <a:t>up </a:t>
            </a:r>
            <a:r>
              <a:rPr lang="en-GB" sz="2000" b="0" dirty="0" smtClean="0">
                <a:solidFill>
                  <a:schemeClr val="tx2"/>
                </a:solidFill>
              </a:rPr>
              <a:t>around </a:t>
            </a:r>
            <a:r>
              <a:rPr lang="en-GB" sz="2000" b="0" dirty="0">
                <a:solidFill>
                  <a:schemeClr val="tx2"/>
                </a:solidFill>
              </a:rPr>
              <a:t>6 weeks before each festival </a:t>
            </a:r>
            <a:r>
              <a:rPr lang="en-GB" sz="2000" b="0" dirty="0" smtClean="0">
                <a:solidFill>
                  <a:schemeClr val="tx2"/>
                </a:solidFill>
              </a:rPr>
              <a:t>and you’ll receive a pack.</a:t>
            </a:r>
          </a:p>
          <a:p>
            <a:pPr marL="342900" indent="-342900">
              <a:buFont typeface="Arial" panose="020B0604020202020204" pitchFamily="34" charset="0"/>
              <a:buChar char="•"/>
            </a:pPr>
            <a:endParaRPr lang="en-GB" sz="2000" b="0" dirty="0">
              <a:solidFill>
                <a:schemeClr val="tx2"/>
              </a:solidFill>
            </a:endParaRPr>
          </a:p>
          <a:p>
            <a:endParaRPr lang="en-GB" sz="2000" b="0" dirty="0" smtClean="0">
              <a:solidFill>
                <a:schemeClr val="tx2"/>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328" y="260648"/>
            <a:ext cx="1749396" cy="1728192"/>
          </a:xfrm>
          <a:prstGeom prst="rect">
            <a:avLst/>
          </a:prstGeom>
        </p:spPr>
      </p:pic>
      <p:sp>
        <p:nvSpPr>
          <p:cNvPr id="5" name="TextBox 4"/>
          <p:cNvSpPr txBox="1"/>
          <p:nvPr/>
        </p:nvSpPr>
        <p:spPr>
          <a:xfrm>
            <a:off x="128464" y="6095037"/>
            <a:ext cx="4752528" cy="646331"/>
          </a:xfrm>
          <a:prstGeom prst="rect">
            <a:avLst/>
          </a:prstGeom>
          <a:solidFill>
            <a:schemeClr val="tx2"/>
          </a:solidFill>
        </p:spPr>
        <p:txBody>
          <a:bodyPr wrap="square" rtlCol="0">
            <a:spAutoFit/>
          </a:bodyPr>
          <a:lstStyle/>
          <a:p>
            <a:pPr marL="342900" indent="-342900">
              <a:buFont typeface="Arial" panose="020B0604020202020204" pitchFamily="34" charset="0"/>
              <a:buChar char="•"/>
            </a:pPr>
            <a:r>
              <a:rPr lang="en-US" b="1" dirty="0">
                <a:solidFill>
                  <a:srgbClr val="FFFFFF"/>
                </a:solidFill>
              </a:rPr>
              <a:t>Action</a:t>
            </a:r>
            <a:r>
              <a:rPr lang="en-US" b="1" dirty="0">
                <a:solidFill>
                  <a:schemeClr val="bg1"/>
                </a:solidFill>
              </a:rPr>
              <a:t>: </a:t>
            </a:r>
            <a:r>
              <a:rPr lang="en-GB" dirty="0">
                <a:solidFill>
                  <a:schemeClr val="bg1"/>
                </a:solidFill>
              </a:rPr>
              <a:t>Sign up online at </a:t>
            </a:r>
            <a:r>
              <a:rPr lang="en-GB" dirty="0">
                <a:solidFill>
                  <a:schemeClr val="bg1"/>
                </a:solidFill>
                <a:hlinkClick r:id="rId4"/>
              </a:rPr>
              <a:t>www.lta.org.uk/benendentennisfestivals</a:t>
            </a:r>
            <a:r>
              <a:rPr lang="en-GB" dirty="0">
                <a:solidFill>
                  <a:schemeClr val="bg1"/>
                </a:solidFill>
              </a:rPr>
              <a:t> </a:t>
            </a:r>
          </a:p>
        </p:txBody>
      </p:sp>
    </p:spTree>
    <p:extLst>
      <p:ext uri="{BB962C8B-B14F-4D97-AF65-F5344CB8AC3E}">
        <p14:creationId xmlns:p14="http://schemas.microsoft.com/office/powerpoint/2010/main" val="2965742353"/>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GB" altLang="en-US" sz="2800" dirty="0" smtClean="0"/>
              <a:t>Fast 4 Competition Formats </a:t>
            </a:r>
            <a:endParaRPr lang="en-GB" altLang="en-US" sz="2800" dirty="0"/>
          </a:p>
        </p:txBody>
      </p:sp>
      <p:sp>
        <p:nvSpPr>
          <p:cNvPr id="104451" name="Rectangle 3"/>
          <p:cNvSpPr>
            <a:spLocks noGrp="1" noChangeArrowheads="1"/>
          </p:cNvSpPr>
          <p:nvPr>
            <p:ph type="body" idx="1"/>
          </p:nvPr>
        </p:nvSpPr>
        <p:spPr>
          <a:xfrm>
            <a:off x="488504" y="1248635"/>
            <a:ext cx="6905972" cy="4830762"/>
          </a:xfrm>
        </p:spPr>
        <p:txBody>
          <a:bodyPr/>
          <a:lstStyle/>
          <a:p>
            <a:r>
              <a:rPr lang="en-GB" sz="1600" dirty="0">
                <a:solidFill>
                  <a:schemeClr val="tx2"/>
                </a:solidFill>
              </a:rPr>
              <a:t>FAST4 Tennis provides a simple, exciting way of speeding up a conventional tennis match. </a:t>
            </a:r>
          </a:p>
          <a:p>
            <a:pPr lvl="2"/>
            <a:endParaRPr lang="en-GB" sz="1600" dirty="0" smtClean="0">
              <a:solidFill>
                <a:schemeClr val="tx2"/>
              </a:solidFill>
            </a:endParaRPr>
          </a:p>
          <a:p>
            <a:pPr marL="346075" lvl="2" indent="-342900">
              <a:buFont typeface="Arial" panose="020B0604020202020204" pitchFamily="34" charset="0"/>
              <a:buChar char="•"/>
            </a:pPr>
            <a:endParaRPr lang="en-GB" sz="1600" dirty="0" smtClean="0">
              <a:solidFill>
                <a:schemeClr val="tx2"/>
              </a:solidFill>
            </a:endParaRPr>
          </a:p>
          <a:p>
            <a:pPr marL="346075" lvl="2" indent="-342900">
              <a:buFont typeface="Arial" panose="020B0604020202020204" pitchFamily="34" charset="0"/>
              <a:buChar char="•"/>
            </a:pPr>
            <a:r>
              <a:rPr lang="en-GB" sz="1600" b="1" dirty="0" smtClean="0">
                <a:solidFill>
                  <a:schemeClr val="tx2"/>
                </a:solidFill>
              </a:rPr>
              <a:t>Time</a:t>
            </a:r>
            <a:r>
              <a:rPr lang="en-GB" sz="1600" dirty="0" smtClean="0">
                <a:solidFill>
                  <a:schemeClr val="tx2"/>
                </a:solidFill>
              </a:rPr>
              <a:t> – Life is busy and many players can no longer commit a whole day.  The matches rarely take more than an hour (usually 45 minutes or less) so align to standard court booking slots.  </a:t>
            </a:r>
          </a:p>
          <a:p>
            <a:pPr marL="346075" lvl="2" indent="-342900">
              <a:buFont typeface="Arial" panose="020B0604020202020204" pitchFamily="34" charset="0"/>
              <a:buChar char="•"/>
            </a:pPr>
            <a:endParaRPr lang="en-GB" sz="1600" dirty="0" smtClean="0">
              <a:solidFill>
                <a:schemeClr val="tx2"/>
              </a:solidFill>
            </a:endParaRPr>
          </a:p>
          <a:p>
            <a:pPr marL="346075" lvl="2" indent="-342900">
              <a:buFont typeface="Arial" panose="020B0604020202020204" pitchFamily="34" charset="0"/>
              <a:buChar char="•"/>
            </a:pPr>
            <a:r>
              <a:rPr lang="en-GB" sz="1600" b="1" dirty="0" smtClean="0">
                <a:solidFill>
                  <a:schemeClr val="tx2"/>
                </a:solidFill>
              </a:rPr>
              <a:t>Additional revenue opportunities</a:t>
            </a:r>
            <a:r>
              <a:rPr lang="en-GB" sz="1600" dirty="0" smtClean="0">
                <a:solidFill>
                  <a:schemeClr val="tx2"/>
                </a:solidFill>
              </a:rPr>
              <a:t> - you can run draws up to 16 players on one day and as matches are quicker your court fees will be reduced.</a:t>
            </a:r>
          </a:p>
          <a:p>
            <a:pPr marL="346075" lvl="2" indent="-342900">
              <a:buFont typeface="Arial" panose="020B0604020202020204" pitchFamily="34" charset="0"/>
              <a:buChar char="•"/>
            </a:pPr>
            <a:endParaRPr lang="en-GB" sz="1600" dirty="0" smtClean="0">
              <a:solidFill>
                <a:schemeClr val="tx2"/>
              </a:solidFill>
            </a:endParaRPr>
          </a:p>
          <a:p>
            <a:pPr marL="346075" lvl="2" indent="-342900">
              <a:buFont typeface="Arial" panose="020B0604020202020204" pitchFamily="34" charset="0"/>
              <a:buChar char="•"/>
            </a:pPr>
            <a:r>
              <a:rPr lang="en-GB" sz="1600" b="1" dirty="0" smtClean="0">
                <a:solidFill>
                  <a:schemeClr val="tx2"/>
                </a:solidFill>
              </a:rPr>
              <a:t>New and exciting</a:t>
            </a:r>
            <a:r>
              <a:rPr lang="en-GB" sz="1600" dirty="0" smtClean="0">
                <a:solidFill>
                  <a:schemeClr val="tx2"/>
                </a:solidFill>
              </a:rPr>
              <a:t> – to encourage both current and new players.  FAST4 has been endorsed and has been played by some greats of the game.</a:t>
            </a:r>
          </a:p>
          <a:p>
            <a:pPr marL="346075" lvl="2" indent="-342900">
              <a:buFont typeface="Arial" panose="020B0604020202020204" pitchFamily="34" charset="0"/>
              <a:buChar char="•"/>
            </a:pPr>
            <a:endParaRPr lang="en-GB" altLang="en-US" sz="1600" dirty="0">
              <a:solidFill>
                <a:schemeClr val="tx2"/>
              </a:solidFill>
            </a:endParaRPr>
          </a:p>
          <a:p>
            <a:pPr marL="3175" lvl="2" indent="0">
              <a:buNone/>
            </a:pPr>
            <a:r>
              <a:rPr lang="en-GB" sz="1600" u="sng" dirty="0" smtClean="0">
                <a:solidFill>
                  <a:schemeClr val="tx2"/>
                </a:solidFill>
                <a:hlinkClick r:id="rId3"/>
              </a:rPr>
              <a:t>Overview video of Fast4</a:t>
            </a:r>
            <a:endParaRPr lang="en-GB" sz="1600" u="sng" dirty="0" smtClean="0">
              <a:solidFill>
                <a:schemeClr val="tx2"/>
              </a:solidFill>
            </a:endParaRPr>
          </a:p>
          <a:p>
            <a:pPr marL="346075" lvl="2" indent="-342900">
              <a:buFont typeface="Arial" panose="020B0604020202020204" pitchFamily="34" charset="0"/>
              <a:buChar char="•"/>
            </a:pPr>
            <a:endParaRPr lang="en-GB" sz="1600" u="sng" dirty="0"/>
          </a:p>
          <a:p>
            <a:pPr marL="3175" lvl="2" indent="0">
              <a:buNone/>
            </a:pPr>
            <a:r>
              <a:rPr lang="en-GB" sz="1600" u="sng" dirty="0">
                <a:solidFill>
                  <a:schemeClr val="tx2"/>
                </a:solidFill>
                <a:hlinkClick r:id="rId4"/>
              </a:rPr>
              <a:t>https://www.lta.org.uk/play/types-of-tennis/fast4-tennis/</a:t>
            </a:r>
            <a:endParaRPr lang="en-GB" sz="1600" u="sng" dirty="0" smtClean="0">
              <a:solidFill>
                <a:schemeClr val="tx2"/>
              </a:solidFill>
            </a:endParaRPr>
          </a:p>
          <a:p>
            <a:pPr marL="3175" lvl="2" indent="0">
              <a:buNone/>
            </a:pPr>
            <a:endParaRPr lang="en-GB" sz="1600" u="sng" dirty="0"/>
          </a:p>
        </p:txBody>
      </p:sp>
      <p:pic>
        <p:nvPicPr>
          <p:cNvPr id="4" name="Picture 2" descr="T:\Competition Support\Competition Planning\2015W\WCT\FAST4 Resources\FAST4 Rules\Rule 1 - First to 4.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594048" y="1196752"/>
            <a:ext cx="182049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609989" y="2492896"/>
            <a:ext cx="1820495"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609989" y="3717032"/>
            <a:ext cx="1820495"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609989" y="5013176"/>
            <a:ext cx="1820495"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9464331"/>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Clubspark</a:t>
            </a:r>
            <a:r>
              <a:rPr lang="en-GB" dirty="0" smtClean="0"/>
              <a:t> Update</a:t>
            </a:r>
            <a:endParaRPr lang="en-GB" dirty="0"/>
          </a:p>
        </p:txBody>
      </p:sp>
      <p:cxnSp>
        <p:nvCxnSpPr>
          <p:cNvPr id="4" name="Straight Connector 3"/>
          <p:cNvCxnSpPr>
            <a:stCxn id="26" idx="0"/>
            <a:endCxn id="18" idx="0"/>
          </p:cNvCxnSpPr>
          <p:nvPr/>
        </p:nvCxnSpPr>
        <p:spPr>
          <a:xfrm flipV="1">
            <a:off x="2978496" y="3800472"/>
            <a:ext cx="1964208" cy="594920"/>
          </a:xfrm>
          <a:prstGeom prst="line">
            <a:avLst/>
          </a:prstGeom>
          <a:ln w="19050">
            <a:solidFill>
              <a:schemeClr val="accent4">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 name="Straight Connector 4"/>
          <p:cNvCxnSpPr>
            <a:stCxn id="21" idx="0"/>
            <a:endCxn id="18" idx="0"/>
          </p:cNvCxnSpPr>
          <p:nvPr/>
        </p:nvCxnSpPr>
        <p:spPr>
          <a:xfrm flipH="1">
            <a:off x="4942704" y="2678632"/>
            <a:ext cx="1708200" cy="1121840"/>
          </a:xfrm>
          <a:prstGeom prst="line">
            <a:avLst/>
          </a:prstGeom>
          <a:ln w="19050">
            <a:solidFill>
              <a:schemeClr val="accent4">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p:cNvCxnSpPr>
            <a:stCxn id="24" idx="0"/>
            <a:endCxn id="18" idx="0"/>
          </p:cNvCxnSpPr>
          <p:nvPr/>
        </p:nvCxnSpPr>
        <p:spPr>
          <a:xfrm flipH="1">
            <a:off x="4942704" y="3758752"/>
            <a:ext cx="2017320" cy="41720"/>
          </a:xfrm>
          <a:prstGeom prst="line">
            <a:avLst/>
          </a:prstGeom>
          <a:ln w="19050">
            <a:solidFill>
              <a:schemeClr val="accent4">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16" idx="0"/>
            <a:endCxn id="18" idx="0"/>
          </p:cNvCxnSpPr>
          <p:nvPr/>
        </p:nvCxnSpPr>
        <p:spPr>
          <a:xfrm flipH="1" flipV="1">
            <a:off x="4942704" y="3800472"/>
            <a:ext cx="1696768" cy="1110408"/>
          </a:xfrm>
          <a:prstGeom prst="line">
            <a:avLst/>
          </a:prstGeom>
          <a:ln w="19050">
            <a:solidFill>
              <a:schemeClr val="accent4">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18" idx="0"/>
            <a:endCxn id="22" idx="0"/>
          </p:cNvCxnSpPr>
          <p:nvPr/>
        </p:nvCxnSpPr>
        <p:spPr>
          <a:xfrm>
            <a:off x="4942704" y="3800472"/>
            <a:ext cx="832672" cy="1902496"/>
          </a:xfrm>
          <a:prstGeom prst="line">
            <a:avLst/>
          </a:prstGeom>
          <a:ln w="19050">
            <a:solidFill>
              <a:schemeClr val="accent4">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17" idx="0"/>
            <a:endCxn id="18" idx="0"/>
          </p:cNvCxnSpPr>
          <p:nvPr/>
        </p:nvCxnSpPr>
        <p:spPr>
          <a:xfrm flipV="1">
            <a:off x="4623248" y="3800472"/>
            <a:ext cx="319456" cy="1963072"/>
          </a:xfrm>
          <a:prstGeom prst="line">
            <a:avLst/>
          </a:prstGeom>
          <a:ln w="19050">
            <a:solidFill>
              <a:schemeClr val="accent4">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25" idx="0"/>
            <a:endCxn id="18" idx="0"/>
          </p:cNvCxnSpPr>
          <p:nvPr/>
        </p:nvCxnSpPr>
        <p:spPr>
          <a:xfrm flipV="1">
            <a:off x="3543128" y="3800472"/>
            <a:ext cx="1399576" cy="1603032"/>
          </a:xfrm>
          <a:prstGeom prst="line">
            <a:avLst/>
          </a:prstGeom>
          <a:ln w="19050">
            <a:solidFill>
              <a:schemeClr val="accent4">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19" idx="0"/>
            <a:endCxn id="18" idx="0"/>
          </p:cNvCxnSpPr>
          <p:nvPr/>
        </p:nvCxnSpPr>
        <p:spPr>
          <a:xfrm>
            <a:off x="4634680" y="1814536"/>
            <a:ext cx="308024" cy="1985936"/>
          </a:xfrm>
          <a:prstGeom prst="line">
            <a:avLst/>
          </a:prstGeom>
          <a:ln w="19050">
            <a:solidFill>
              <a:schemeClr val="accent4">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15" idx="0"/>
            <a:endCxn id="18" idx="0"/>
          </p:cNvCxnSpPr>
          <p:nvPr/>
        </p:nvCxnSpPr>
        <p:spPr>
          <a:xfrm>
            <a:off x="3626568" y="2307160"/>
            <a:ext cx="1316136" cy="1493312"/>
          </a:xfrm>
          <a:prstGeom prst="line">
            <a:avLst/>
          </a:prstGeom>
          <a:ln w="19050">
            <a:solidFill>
              <a:schemeClr val="accent4">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23" idx="0"/>
            <a:endCxn id="18" idx="0"/>
          </p:cNvCxnSpPr>
          <p:nvPr/>
        </p:nvCxnSpPr>
        <p:spPr>
          <a:xfrm>
            <a:off x="2978496" y="3243264"/>
            <a:ext cx="1964208" cy="557208"/>
          </a:xfrm>
          <a:prstGeom prst="line">
            <a:avLst/>
          </a:prstGeom>
          <a:ln w="19050">
            <a:solidFill>
              <a:schemeClr val="accent4">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20" idx="0"/>
            <a:endCxn id="18" idx="0"/>
          </p:cNvCxnSpPr>
          <p:nvPr/>
        </p:nvCxnSpPr>
        <p:spPr>
          <a:xfrm flipH="1">
            <a:off x="4942704" y="1958552"/>
            <a:ext cx="844104" cy="1841920"/>
          </a:xfrm>
          <a:prstGeom prst="line">
            <a:avLst/>
          </a:prstGeom>
          <a:ln w="19050">
            <a:solidFill>
              <a:schemeClr val="accent4">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Shape 78"/>
          <p:cNvSpPr/>
          <p:nvPr/>
        </p:nvSpPr>
        <p:spPr>
          <a:xfrm>
            <a:off x="3092224" y="1772816"/>
            <a:ext cx="1068688" cy="10686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9C5A8"/>
          </a:solidFill>
          <a:ln w="12700">
            <a:miter lim="400000"/>
          </a:ln>
          <a:extLst>
            <a:ext uri="{C572A759-6A51-4108-AA02-DFA0A04FC94B}">
              <ma14:wrappingTextBoxFlag xmlns="" xmlns:ma14="http://schemas.microsoft.com/office/mac/drawingml/2011/main" val="1"/>
            </a:ext>
          </a:extLst>
        </p:spPr>
        <p:txBody>
          <a:bodyPr lIns="36124" tIns="36124" rIns="36124" bIns="36124" anchor="ctr"/>
          <a:lstStyle>
            <a:lvl1pPr defTabSz="673100">
              <a:defRPr sz="2000">
                <a:solidFill>
                  <a:srgbClr val="FFFFFF"/>
                </a:solidFill>
                <a:latin typeface="Gill Sans Light"/>
                <a:ea typeface="Gill Sans Light"/>
                <a:cs typeface="Gill Sans Light"/>
                <a:sym typeface="Gill Sans Light"/>
              </a:defRPr>
            </a:lvl1pPr>
          </a:lstStyle>
          <a:p>
            <a:pPr lvl="0" algn="ctr">
              <a:defRPr sz="1800">
                <a:solidFill>
                  <a:srgbClr val="000000"/>
                </a:solidFill>
              </a:defRPr>
            </a:pPr>
            <a:r>
              <a:rPr lang="en-GB" sz="1200" b="1" dirty="0" smtClean="0">
                <a:solidFill>
                  <a:schemeClr val="bg1"/>
                </a:solidFill>
                <a:latin typeface="Calibri" panose="020F0502020204030204" pitchFamily="34" charset="0"/>
              </a:rPr>
              <a:t>COMPETITIONS</a:t>
            </a:r>
            <a:endParaRPr sz="1200" b="1" dirty="0">
              <a:solidFill>
                <a:schemeClr val="bg1"/>
              </a:solidFill>
              <a:latin typeface="Calibri" panose="020F0502020204030204" pitchFamily="34" charset="0"/>
            </a:endParaRPr>
          </a:p>
        </p:txBody>
      </p:sp>
      <p:sp>
        <p:nvSpPr>
          <p:cNvPr id="16" name="Shape 81"/>
          <p:cNvSpPr/>
          <p:nvPr/>
        </p:nvSpPr>
        <p:spPr>
          <a:xfrm>
            <a:off x="6105128" y="4376536"/>
            <a:ext cx="1068688" cy="10686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9C5A8"/>
          </a:solidFill>
          <a:ln w="12700">
            <a:miter lim="400000"/>
          </a:ln>
          <a:extLst>
            <a:ext uri="{C572A759-6A51-4108-AA02-DFA0A04FC94B}">
              <ma14:wrappingTextBoxFlag xmlns="" xmlns:ma14="http://schemas.microsoft.com/office/mac/drawingml/2011/main" val="1"/>
            </a:ext>
          </a:extLst>
        </p:spPr>
        <p:txBody>
          <a:bodyPr lIns="36124" tIns="36124" rIns="36124" bIns="36124" anchor="ctr"/>
          <a:lstStyle/>
          <a:p>
            <a:pPr algn="ctr" defTabSz="673100"/>
            <a:r>
              <a:rPr lang="en-GB" sz="1200" b="1" dirty="0" smtClean="0">
                <a:solidFill>
                  <a:schemeClr val="bg1"/>
                </a:solidFill>
                <a:latin typeface="Calibri" panose="020F0502020204030204" pitchFamily="34" charset="0"/>
                <a:ea typeface="Gill Sans Light"/>
                <a:cs typeface="Gill Sans Light"/>
              </a:rPr>
              <a:t>CONTACTS</a:t>
            </a:r>
            <a:endParaRPr sz="1200" b="1" dirty="0">
              <a:solidFill>
                <a:schemeClr val="bg1"/>
              </a:solidFill>
              <a:latin typeface="Calibri" panose="020F0502020204030204" pitchFamily="34" charset="0"/>
              <a:ea typeface="Gill Sans Light"/>
              <a:cs typeface="Gill Sans Light"/>
            </a:endParaRPr>
          </a:p>
        </p:txBody>
      </p:sp>
      <p:sp>
        <p:nvSpPr>
          <p:cNvPr id="17" name="Shape 95"/>
          <p:cNvSpPr/>
          <p:nvPr/>
        </p:nvSpPr>
        <p:spPr>
          <a:xfrm>
            <a:off x="4088904" y="5229200"/>
            <a:ext cx="1068688" cy="10686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9C5A8"/>
          </a:solidFill>
          <a:ln w="12700">
            <a:miter lim="400000"/>
          </a:ln>
          <a:extLst>
            <a:ext uri="{C572A759-6A51-4108-AA02-DFA0A04FC94B}">
              <ma14:wrappingTextBoxFlag xmlns="" xmlns:ma14="http://schemas.microsoft.com/office/mac/drawingml/2011/main" val="1"/>
            </a:ext>
          </a:extLst>
        </p:spPr>
        <p:txBody>
          <a:bodyPr lIns="36124" tIns="36124" rIns="36124" bIns="36124" anchor="ctr"/>
          <a:lstStyle/>
          <a:p>
            <a:pPr algn="ctr" defTabSz="673100"/>
            <a:r>
              <a:rPr lang="en-GB" sz="1200" b="1" dirty="0" smtClean="0">
                <a:solidFill>
                  <a:schemeClr val="bg1"/>
                </a:solidFill>
                <a:latin typeface="Calibri" panose="020F0502020204030204" pitchFamily="34" charset="0"/>
                <a:ea typeface="Gill Sans Light"/>
                <a:cs typeface="Gill Sans Light"/>
              </a:rPr>
              <a:t>WEBSITE MANAGER</a:t>
            </a:r>
            <a:endParaRPr sz="1200" b="1" dirty="0">
              <a:solidFill>
                <a:schemeClr val="bg1"/>
              </a:solidFill>
              <a:latin typeface="Calibri" panose="020F0502020204030204" pitchFamily="34" charset="0"/>
              <a:ea typeface="Gill Sans Light"/>
              <a:cs typeface="Gill Sans Light"/>
            </a:endParaRPr>
          </a:p>
        </p:txBody>
      </p:sp>
      <p:sp>
        <p:nvSpPr>
          <p:cNvPr id="18" name="Shape 96"/>
          <p:cNvSpPr/>
          <p:nvPr/>
        </p:nvSpPr>
        <p:spPr>
          <a:xfrm>
            <a:off x="4243484" y="3137256"/>
            <a:ext cx="1398440" cy="132643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9C5A8"/>
          </a:solidFill>
          <a:ln w="12700">
            <a:miter lim="400000"/>
          </a:ln>
          <a:extLst>
            <a:ext uri="{C572A759-6A51-4108-AA02-DFA0A04FC94B}">
              <ma14:wrappingTextBoxFlag xmlns="" xmlns:ma14="http://schemas.microsoft.com/office/mac/drawingml/2011/main" val="1"/>
            </a:ext>
          </a:extLst>
        </p:spPr>
        <p:txBody>
          <a:bodyPr lIns="36124" tIns="36124" rIns="36124" bIns="36124" anchor="ctr"/>
          <a:lstStyle>
            <a:lvl1pPr defTabSz="673100">
              <a:defRPr sz="2000">
                <a:solidFill>
                  <a:srgbClr val="FFFFFF"/>
                </a:solidFill>
                <a:latin typeface="Gill Sans Light"/>
                <a:ea typeface="Gill Sans Light"/>
                <a:cs typeface="Gill Sans Light"/>
                <a:sym typeface="Gill Sans Light"/>
              </a:defRPr>
            </a:lvl1pPr>
          </a:lstStyle>
          <a:p>
            <a:pPr lvl="0" algn="ctr">
              <a:defRPr sz="1800">
                <a:solidFill>
                  <a:srgbClr val="000000"/>
                </a:solidFill>
              </a:defRPr>
            </a:pPr>
            <a:r>
              <a:rPr lang="en-GB" b="1" dirty="0" smtClean="0">
                <a:solidFill>
                  <a:schemeClr val="bg1"/>
                </a:solidFill>
                <a:latin typeface="Calibri" panose="020F0502020204030204" pitchFamily="34" charset="0"/>
              </a:rPr>
              <a:t>CLUBSPARK</a:t>
            </a:r>
            <a:endParaRPr b="1" dirty="0">
              <a:solidFill>
                <a:schemeClr val="bg1"/>
              </a:solidFill>
              <a:latin typeface="Calibri" panose="020F0502020204030204" pitchFamily="34" charset="0"/>
            </a:endParaRPr>
          </a:p>
        </p:txBody>
      </p:sp>
      <p:sp>
        <p:nvSpPr>
          <p:cNvPr id="19" name="Shape 78"/>
          <p:cNvSpPr/>
          <p:nvPr/>
        </p:nvSpPr>
        <p:spPr>
          <a:xfrm>
            <a:off x="4100336" y="1280192"/>
            <a:ext cx="1068688" cy="10686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9C5A8"/>
          </a:solidFill>
          <a:ln w="12700">
            <a:miter lim="400000"/>
          </a:ln>
          <a:extLst>
            <a:ext uri="{C572A759-6A51-4108-AA02-DFA0A04FC94B}">
              <ma14:wrappingTextBoxFlag xmlns="" xmlns:ma14="http://schemas.microsoft.com/office/mac/drawingml/2011/main" val="1"/>
            </a:ext>
          </a:extLst>
        </p:spPr>
        <p:txBody>
          <a:bodyPr lIns="36124" tIns="36124" rIns="36124" bIns="36124" anchor="ctr"/>
          <a:lstStyle>
            <a:lvl1pPr defTabSz="673100">
              <a:defRPr sz="2000">
                <a:solidFill>
                  <a:srgbClr val="FFFFFF"/>
                </a:solidFill>
                <a:latin typeface="Gill Sans Light"/>
                <a:ea typeface="Gill Sans Light"/>
                <a:cs typeface="Gill Sans Light"/>
                <a:sym typeface="Gill Sans Light"/>
              </a:defRPr>
            </a:lvl1pPr>
          </a:lstStyle>
          <a:p>
            <a:pPr lvl="0" algn="ctr">
              <a:defRPr sz="1800">
                <a:solidFill>
                  <a:srgbClr val="000000"/>
                </a:solidFill>
              </a:defRPr>
            </a:pPr>
            <a:r>
              <a:rPr lang="en-GB" sz="1200" b="1" dirty="0" smtClean="0">
                <a:solidFill>
                  <a:srgbClr val="FFFFFF"/>
                </a:solidFill>
                <a:latin typeface="Calibri" panose="020F0502020204030204" pitchFamily="34" charset="0"/>
              </a:rPr>
              <a:t>COMMUNITY</a:t>
            </a:r>
            <a:endParaRPr sz="1200" b="1" dirty="0">
              <a:solidFill>
                <a:srgbClr val="FFFFFF"/>
              </a:solidFill>
              <a:latin typeface="Calibri" panose="020F0502020204030204" pitchFamily="34" charset="0"/>
            </a:endParaRPr>
          </a:p>
        </p:txBody>
      </p:sp>
      <p:sp>
        <p:nvSpPr>
          <p:cNvPr id="20" name="Shape 78"/>
          <p:cNvSpPr/>
          <p:nvPr/>
        </p:nvSpPr>
        <p:spPr>
          <a:xfrm>
            <a:off x="5252464" y="1424208"/>
            <a:ext cx="1068688" cy="10686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9C5A8"/>
          </a:solidFill>
          <a:ln w="12700">
            <a:miter lim="400000"/>
          </a:ln>
          <a:extLst>
            <a:ext uri="{C572A759-6A51-4108-AA02-DFA0A04FC94B}">
              <ma14:wrappingTextBoxFlag xmlns="" xmlns:ma14="http://schemas.microsoft.com/office/mac/drawingml/2011/main" val="1"/>
            </a:ext>
          </a:extLst>
        </p:spPr>
        <p:txBody>
          <a:bodyPr lIns="36124" tIns="36124" rIns="36124" bIns="36124" anchor="ctr"/>
          <a:lstStyle>
            <a:lvl1pPr defTabSz="673100">
              <a:defRPr sz="2000">
                <a:solidFill>
                  <a:srgbClr val="FFFFFF"/>
                </a:solidFill>
                <a:latin typeface="Gill Sans Light"/>
                <a:ea typeface="Gill Sans Light"/>
                <a:cs typeface="Gill Sans Light"/>
                <a:sym typeface="Gill Sans Light"/>
              </a:defRPr>
            </a:lvl1pPr>
          </a:lstStyle>
          <a:p>
            <a:pPr lvl="0" algn="ctr">
              <a:defRPr sz="1800">
                <a:solidFill>
                  <a:srgbClr val="000000"/>
                </a:solidFill>
              </a:defRPr>
            </a:pPr>
            <a:r>
              <a:rPr lang="en-GB" sz="1200" b="1" dirty="0" smtClean="0">
                <a:solidFill>
                  <a:schemeClr val="bg1"/>
                </a:solidFill>
                <a:latin typeface="Calibri" panose="020F0502020204030204" pitchFamily="34" charset="0"/>
              </a:rPr>
              <a:t>OPEN DAYS</a:t>
            </a:r>
            <a:endParaRPr sz="1200" b="1" dirty="0">
              <a:solidFill>
                <a:schemeClr val="bg1"/>
              </a:solidFill>
              <a:latin typeface="Calibri" panose="020F0502020204030204" pitchFamily="34" charset="0"/>
            </a:endParaRPr>
          </a:p>
        </p:txBody>
      </p:sp>
      <p:sp>
        <p:nvSpPr>
          <p:cNvPr id="21" name="Shape 78"/>
          <p:cNvSpPr/>
          <p:nvPr/>
        </p:nvSpPr>
        <p:spPr>
          <a:xfrm>
            <a:off x="6116560" y="2144288"/>
            <a:ext cx="1068688" cy="10686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9C5A8"/>
          </a:solidFill>
          <a:ln w="12700">
            <a:miter lim="400000"/>
          </a:ln>
          <a:extLst>
            <a:ext uri="{C572A759-6A51-4108-AA02-DFA0A04FC94B}">
              <ma14:wrappingTextBoxFlag xmlns="" xmlns:ma14="http://schemas.microsoft.com/office/mac/drawingml/2011/main" val="1"/>
            </a:ext>
          </a:extLst>
        </p:spPr>
        <p:txBody>
          <a:bodyPr lIns="36124" tIns="36124" rIns="36124" bIns="36124" anchor="ctr"/>
          <a:lstStyle>
            <a:lvl1pPr defTabSz="673100">
              <a:defRPr sz="2000">
                <a:solidFill>
                  <a:srgbClr val="FFFFFF"/>
                </a:solidFill>
                <a:latin typeface="Gill Sans Light"/>
                <a:ea typeface="Gill Sans Light"/>
                <a:cs typeface="Gill Sans Light"/>
                <a:sym typeface="Gill Sans Light"/>
              </a:defRPr>
            </a:lvl1pPr>
          </a:lstStyle>
          <a:p>
            <a:pPr algn="ctr">
              <a:defRPr sz="1800">
                <a:solidFill>
                  <a:srgbClr val="000000"/>
                </a:solidFill>
              </a:defRPr>
            </a:pPr>
            <a:r>
              <a:rPr lang="en-GB" sz="1200" b="1" dirty="0" smtClean="0">
                <a:solidFill>
                  <a:schemeClr val="bg1"/>
                </a:solidFill>
                <a:latin typeface="Calibri" panose="020F0502020204030204" pitchFamily="34" charset="0"/>
              </a:rPr>
              <a:t>COURT BOOKINGS</a:t>
            </a:r>
            <a:endParaRPr lang="en-GB" sz="1200" b="1" dirty="0">
              <a:solidFill>
                <a:schemeClr val="bg1"/>
              </a:solidFill>
              <a:latin typeface="Calibri" panose="020F0502020204030204" pitchFamily="34" charset="0"/>
            </a:endParaRPr>
          </a:p>
        </p:txBody>
      </p:sp>
      <p:sp>
        <p:nvSpPr>
          <p:cNvPr id="22" name="Shape 78"/>
          <p:cNvSpPr/>
          <p:nvPr/>
        </p:nvSpPr>
        <p:spPr>
          <a:xfrm>
            <a:off x="5241032" y="5168624"/>
            <a:ext cx="1068688" cy="10686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9C5A8"/>
          </a:solidFill>
          <a:ln w="12700">
            <a:miter lim="400000"/>
          </a:ln>
          <a:extLst>
            <a:ext uri="{C572A759-6A51-4108-AA02-DFA0A04FC94B}">
              <ma14:wrappingTextBoxFlag xmlns="" xmlns:ma14="http://schemas.microsoft.com/office/mac/drawingml/2011/main" val="1"/>
            </a:ext>
          </a:extLst>
        </p:spPr>
        <p:txBody>
          <a:bodyPr lIns="36124" tIns="36124" rIns="36124" bIns="36124" anchor="ctr"/>
          <a:lstStyle>
            <a:lvl1pPr defTabSz="673100">
              <a:defRPr sz="2000">
                <a:solidFill>
                  <a:srgbClr val="FFFFFF"/>
                </a:solidFill>
                <a:latin typeface="Gill Sans Light"/>
                <a:ea typeface="Gill Sans Light"/>
                <a:cs typeface="Gill Sans Light"/>
                <a:sym typeface="Gill Sans Light"/>
              </a:defRPr>
            </a:lvl1pPr>
          </a:lstStyle>
          <a:p>
            <a:pPr lvl="0" algn="ctr">
              <a:defRPr sz="1800">
                <a:solidFill>
                  <a:srgbClr val="000000"/>
                </a:solidFill>
              </a:defRPr>
            </a:pPr>
            <a:r>
              <a:rPr lang="en-GB" sz="1200" b="1" dirty="0" smtClean="0">
                <a:solidFill>
                  <a:srgbClr val="FFFFFF"/>
                </a:solidFill>
                <a:latin typeface="Calibri" panose="020F0502020204030204" pitchFamily="34" charset="0"/>
              </a:rPr>
              <a:t>CAMPAIGN WEBSITES</a:t>
            </a:r>
            <a:endParaRPr sz="1200" b="1" dirty="0">
              <a:solidFill>
                <a:srgbClr val="FFFFFF"/>
              </a:solidFill>
              <a:latin typeface="Calibri" panose="020F0502020204030204" pitchFamily="34" charset="0"/>
            </a:endParaRPr>
          </a:p>
        </p:txBody>
      </p:sp>
      <p:sp>
        <p:nvSpPr>
          <p:cNvPr id="23" name="Shape 78"/>
          <p:cNvSpPr/>
          <p:nvPr/>
        </p:nvSpPr>
        <p:spPr>
          <a:xfrm>
            <a:off x="2444152" y="2708920"/>
            <a:ext cx="1068688" cy="10686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9C5A8"/>
          </a:solidFill>
          <a:ln w="12700">
            <a:miter lim="400000"/>
          </a:ln>
          <a:extLst>
            <a:ext uri="{C572A759-6A51-4108-AA02-DFA0A04FC94B}">
              <ma14:wrappingTextBoxFlag xmlns="" xmlns:ma14="http://schemas.microsoft.com/office/mac/drawingml/2011/main" val="1"/>
            </a:ext>
          </a:extLst>
        </p:spPr>
        <p:txBody>
          <a:bodyPr lIns="36124" tIns="36124" rIns="36124" bIns="36124" anchor="ctr"/>
          <a:lstStyle>
            <a:lvl1pPr defTabSz="673100">
              <a:defRPr sz="2000">
                <a:solidFill>
                  <a:srgbClr val="FFFFFF"/>
                </a:solidFill>
                <a:latin typeface="Gill Sans Light"/>
                <a:ea typeface="Gill Sans Light"/>
                <a:cs typeface="Gill Sans Light"/>
                <a:sym typeface="Gill Sans Light"/>
              </a:defRPr>
            </a:lvl1pPr>
          </a:lstStyle>
          <a:p>
            <a:pPr lvl="0" algn="ctr">
              <a:defRPr sz="1800">
                <a:solidFill>
                  <a:srgbClr val="000000"/>
                </a:solidFill>
              </a:defRPr>
            </a:pPr>
            <a:r>
              <a:rPr lang="en-GB" sz="1200" b="1" cap="all" dirty="0" smtClean="0">
                <a:solidFill>
                  <a:schemeClr val="bg1"/>
                </a:solidFill>
                <a:latin typeface="Calibri" panose="020F0502020204030204" pitchFamily="34" charset="0"/>
              </a:rPr>
              <a:t>On site technology</a:t>
            </a:r>
            <a:endParaRPr sz="1200" b="1" cap="all" dirty="0">
              <a:solidFill>
                <a:schemeClr val="bg1"/>
              </a:solidFill>
              <a:latin typeface="Calibri" panose="020F0502020204030204" pitchFamily="34" charset="0"/>
            </a:endParaRPr>
          </a:p>
        </p:txBody>
      </p:sp>
      <p:sp>
        <p:nvSpPr>
          <p:cNvPr id="24" name="Shape 78"/>
          <p:cNvSpPr/>
          <p:nvPr/>
        </p:nvSpPr>
        <p:spPr>
          <a:xfrm>
            <a:off x="6425680" y="3224408"/>
            <a:ext cx="1068688" cy="10686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9C5A8"/>
          </a:solidFill>
          <a:ln w="12700">
            <a:miter lim="400000"/>
          </a:ln>
          <a:extLst>
            <a:ext uri="{C572A759-6A51-4108-AA02-DFA0A04FC94B}">
              <ma14:wrappingTextBoxFlag xmlns="" xmlns:ma14="http://schemas.microsoft.com/office/mac/drawingml/2011/main" val="1"/>
            </a:ext>
          </a:extLst>
        </p:spPr>
        <p:txBody>
          <a:bodyPr lIns="36124" tIns="36124" rIns="36124" bIns="36124" anchor="ctr"/>
          <a:lstStyle>
            <a:lvl1pPr defTabSz="673100">
              <a:defRPr sz="2000">
                <a:solidFill>
                  <a:srgbClr val="FFFFFF"/>
                </a:solidFill>
                <a:latin typeface="Gill Sans Light"/>
                <a:ea typeface="Gill Sans Light"/>
                <a:cs typeface="Gill Sans Light"/>
                <a:sym typeface="Gill Sans Light"/>
              </a:defRPr>
            </a:lvl1pPr>
          </a:lstStyle>
          <a:p>
            <a:pPr lvl="0" algn="ctr">
              <a:defRPr sz="1800">
                <a:solidFill>
                  <a:srgbClr val="000000"/>
                </a:solidFill>
              </a:defRPr>
            </a:pPr>
            <a:r>
              <a:rPr lang="en-GB" sz="1200" b="1" dirty="0" smtClean="0">
                <a:solidFill>
                  <a:srgbClr val="FFFFFF"/>
                </a:solidFill>
                <a:latin typeface="Calibri" panose="020F0502020204030204" pitchFamily="34" charset="0"/>
              </a:rPr>
              <a:t>MEMBER MANAGEMENT</a:t>
            </a:r>
            <a:endParaRPr sz="1200" b="1" dirty="0">
              <a:solidFill>
                <a:srgbClr val="FFFFFF"/>
              </a:solidFill>
              <a:latin typeface="Calibri" panose="020F0502020204030204" pitchFamily="34" charset="0"/>
            </a:endParaRPr>
          </a:p>
        </p:txBody>
      </p:sp>
      <p:sp>
        <p:nvSpPr>
          <p:cNvPr id="25" name="Shape 78"/>
          <p:cNvSpPr/>
          <p:nvPr/>
        </p:nvSpPr>
        <p:spPr>
          <a:xfrm>
            <a:off x="3008784" y="4869160"/>
            <a:ext cx="1068688" cy="10686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9C5A8"/>
          </a:solidFill>
          <a:ln w="12700">
            <a:miter lim="400000"/>
          </a:ln>
          <a:extLst>
            <a:ext uri="{C572A759-6A51-4108-AA02-DFA0A04FC94B}">
              <ma14:wrappingTextBoxFlag xmlns="" xmlns:ma14="http://schemas.microsoft.com/office/mac/drawingml/2011/main" val="1"/>
            </a:ext>
          </a:extLst>
        </p:spPr>
        <p:txBody>
          <a:bodyPr lIns="36124" tIns="36124" rIns="36124" bIns="36124" anchor="ctr"/>
          <a:lstStyle>
            <a:lvl1pPr defTabSz="673100">
              <a:defRPr sz="2000">
                <a:solidFill>
                  <a:srgbClr val="FFFFFF"/>
                </a:solidFill>
                <a:latin typeface="Gill Sans Light"/>
                <a:ea typeface="Gill Sans Light"/>
                <a:cs typeface="Gill Sans Light"/>
                <a:sym typeface="Gill Sans Light"/>
              </a:defRPr>
            </a:lvl1pPr>
          </a:lstStyle>
          <a:p>
            <a:pPr lvl="0" algn="ctr">
              <a:defRPr sz="1800">
                <a:solidFill>
                  <a:srgbClr val="000000"/>
                </a:solidFill>
              </a:defRPr>
            </a:pPr>
            <a:r>
              <a:rPr lang="en-GB" sz="1200" b="1" dirty="0" smtClean="0">
                <a:solidFill>
                  <a:schemeClr val="bg1"/>
                </a:solidFill>
                <a:latin typeface="Calibri" panose="020F0502020204030204" pitchFamily="34" charset="0"/>
              </a:rPr>
              <a:t>COACHING</a:t>
            </a:r>
            <a:endParaRPr sz="1200" b="1" dirty="0">
              <a:solidFill>
                <a:schemeClr val="bg1"/>
              </a:solidFill>
              <a:latin typeface="Calibri" panose="020F0502020204030204" pitchFamily="34" charset="0"/>
            </a:endParaRPr>
          </a:p>
        </p:txBody>
      </p:sp>
      <p:sp>
        <p:nvSpPr>
          <p:cNvPr id="26" name="Shape 78"/>
          <p:cNvSpPr/>
          <p:nvPr/>
        </p:nvSpPr>
        <p:spPr>
          <a:xfrm>
            <a:off x="2444152" y="3861048"/>
            <a:ext cx="1068688" cy="10686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9C5A8"/>
          </a:solidFill>
          <a:ln w="12700">
            <a:miter lim="400000"/>
          </a:ln>
          <a:extLst>
            <a:ext uri="{C572A759-6A51-4108-AA02-DFA0A04FC94B}">
              <ma14:wrappingTextBoxFlag xmlns="" xmlns:ma14="http://schemas.microsoft.com/office/mac/drawingml/2011/main" val="1"/>
            </a:ext>
          </a:extLst>
        </p:spPr>
        <p:txBody>
          <a:bodyPr lIns="36124" tIns="36124" rIns="36124" bIns="36124" anchor="ctr"/>
          <a:lstStyle>
            <a:lvl1pPr defTabSz="673100">
              <a:defRPr sz="2000">
                <a:solidFill>
                  <a:srgbClr val="FFFFFF"/>
                </a:solidFill>
                <a:latin typeface="Gill Sans Light"/>
                <a:ea typeface="Gill Sans Light"/>
                <a:cs typeface="Gill Sans Light"/>
                <a:sym typeface="Gill Sans Light"/>
              </a:defRPr>
            </a:lvl1pPr>
          </a:lstStyle>
          <a:p>
            <a:pPr lvl="0" algn="ctr">
              <a:defRPr sz="1800">
                <a:solidFill>
                  <a:srgbClr val="000000"/>
                </a:solidFill>
              </a:defRPr>
            </a:pPr>
            <a:r>
              <a:rPr lang="en-GB" sz="1200" b="1" dirty="0" smtClean="0">
                <a:solidFill>
                  <a:schemeClr val="bg1"/>
                </a:solidFill>
                <a:latin typeface="Calibri" panose="020F0502020204030204" pitchFamily="34" charset="0"/>
              </a:rPr>
              <a:t>APPS</a:t>
            </a:r>
            <a:endParaRPr sz="1200" b="1" dirty="0">
              <a:solidFill>
                <a:schemeClr val="bg1"/>
              </a:solidFill>
              <a:latin typeface="Calibri" panose="020F0502020204030204" pitchFamily="34" charset="0"/>
            </a:endParaRPr>
          </a:p>
        </p:txBody>
      </p:sp>
      <p:sp>
        <p:nvSpPr>
          <p:cNvPr id="27" name="Shape 78"/>
          <p:cNvSpPr/>
          <p:nvPr/>
        </p:nvSpPr>
        <p:spPr>
          <a:xfrm>
            <a:off x="7797316" y="1958552"/>
            <a:ext cx="252028" cy="2678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B9EA4"/>
          </a:solidFill>
          <a:ln w="12700">
            <a:miter lim="400000"/>
          </a:ln>
          <a:extLst>
            <a:ext uri="{C572A759-6A51-4108-AA02-DFA0A04FC94B}">
              <ma14:wrappingTextBoxFlag xmlns:ma14="http://schemas.microsoft.com/office/mac/drawingml/2011/main" xmlns="" val="1"/>
            </a:ext>
          </a:extLst>
        </p:spPr>
        <p:txBody>
          <a:bodyPr lIns="36124" tIns="36124" rIns="36124" bIns="36124" anchor="ctr"/>
          <a:lstStyle>
            <a:lvl1pPr defTabSz="673100">
              <a:defRPr sz="2000">
                <a:solidFill>
                  <a:srgbClr val="FFFFFF"/>
                </a:solidFill>
                <a:latin typeface="Gill Sans Light"/>
                <a:ea typeface="Gill Sans Light"/>
                <a:cs typeface="Gill Sans Light"/>
                <a:sym typeface="Gill Sans Light"/>
              </a:defRPr>
            </a:lvl1pPr>
          </a:lstStyle>
          <a:p>
            <a:pPr lvl="0" algn="ctr">
              <a:defRPr sz="1800">
                <a:solidFill>
                  <a:srgbClr val="000000"/>
                </a:solidFill>
              </a:defRPr>
            </a:pPr>
            <a:endParaRPr sz="800" b="1" dirty="0">
              <a:solidFill>
                <a:srgbClr val="FFFFFF"/>
              </a:solidFill>
              <a:latin typeface="Calibri" panose="020F0502020204030204" pitchFamily="34" charset="0"/>
            </a:endParaRPr>
          </a:p>
        </p:txBody>
      </p:sp>
      <p:sp>
        <p:nvSpPr>
          <p:cNvPr id="28" name="Shape 78"/>
          <p:cNvSpPr/>
          <p:nvPr/>
        </p:nvSpPr>
        <p:spPr>
          <a:xfrm>
            <a:off x="7797316" y="1280192"/>
            <a:ext cx="252028" cy="2678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DCD57"/>
          </a:solidFill>
          <a:ln w="12700">
            <a:miter lim="400000"/>
          </a:ln>
          <a:extLst>
            <a:ext uri="{C572A759-6A51-4108-AA02-DFA0A04FC94B}">
              <ma14:wrappingTextBoxFlag xmlns:ma14="http://schemas.microsoft.com/office/mac/drawingml/2011/main" xmlns="" val="1"/>
            </a:ext>
          </a:extLst>
        </p:spPr>
        <p:txBody>
          <a:bodyPr lIns="36124" tIns="36124" rIns="36124" bIns="36124" anchor="ctr"/>
          <a:lstStyle>
            <a:lvl1pPr defTabSz="673100">
              <a:defRPr sz="2000">
                <a:solidFill>
                  <a:srgbClr val="FFFFFF"/>
                </a:solidFill>
                <a:latin typeface="Gill Sans Light"/>
                <a:ea typeface="Gill Sans Light"/>
                <a:cs typeface="Gill Sans Light"/>
                <a:sym typeface="Gill Sans Light"/>
              </a:defRPr>
            </a:lvl1pPr>
          </a:lstStyle>
          <a:p>
            <a:pPr lvl="0" algn="ctr">
              <a:defRPr sz="1800">
                <a:solidFill>
                  <a:srgbClr val="000000"/>
                </a:solidFill>
              </a:defRPr>
            </a:pPr>
            <a:endParaRPr sz="800" b="1" dirty="0">
              <a:solidFill>
                <a:schemeClr val="bg1"/>
              </a:solidFill>
              <a:latin typeface="Calibri" panose="020F0502020204030204" pitchFamily="34" charset="0"/>
            </a:endParaRPr>
          </a:p>
        </p:txBody>
      </p:sp>
      <p:sp>
        <p:nvSpPr>
          <p:cNvPr id="29" name="Shape 78"/>
          <p:cNvSpPr/>
          <p:nvPr/>
        </p:nvSpPr>
        <p:spPr>
          <a:xfrm>
            <a:off x="7797316" y="1615959"/>
            <a:ext cx="252028" cy="2678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a:extLst>
            <a:ext uri="{C572A759-6A51-4108-AA02-DFA0A04FC94B}">
              <ma14:wrappingTextBoxFlag xmlns:ma14="http://schemas.microsoft.com/office/mac/drawingml/2011/main" xmlns="" val="1"/>
            </a:ext>
          </a:extLst>
        </p:spPr>
        <p:txBody>
          <a:bodyPr lIns="36124" tIns="36124" rIns="36124" bIns="36124" anchor="ctr"/>
          <a:lstStyle>
            <a:lvl1pPr defTabSz="673100">
              <a:defRPr sz="2000">
                <a:solidFill>
                  <a:srgbClr val="FFFFFF"/>
                </a:solidFill>
                <a:latin typeface="Gill Sans Light"/>
                <a:ea typeface="Gill Sans Light"/>
                <a:cs typeface="Gill Sans Light"/>
                <a:sym typeface="Gill Sans Light"/>
              </a:defRPr>
            </a:lvl1pPr>
          </a:lstStyle>
          <a:p>
            <a:pPr lvl="0" algn="ctr">
              <a:defRPr sz="1800">
                <a:solidFill>
                  <a:srgbClr val="000000"/>
                </a:solidFill>
              </a:defRPr>
            </a:pPr>
            <a:endParaRPr sz="800" b="1" cap="all" dirty="0">
              <a:solidFill>
                <a:schemeClr val="bg1"/>
              </a:solidFill>
              <a:latin typeface="Calibri" panose="020F0502020204030204" pitchFamily="34" charset="0"/>
            </a:endParaRPr>
          </a:p>
        </p:txBody>
      </p:sp>
      <p:sp>
        <p:nvSpPr>
          <p:cNvPr id="30" name="Rectangle 29"/>
          <p:cNvSpPr/>
          <p:nvPr/>
        </p:nvSpPr>
        <p:spPr>
          <a:xfrm>
            <a:off x="8073431" y="1294124"/>
            <a:ext cx="801823" cy="253916"/>
          </a:xfrm>
          <a:prstGeom prst="rect">
            <a:avLst/>
          </a:prstGeom>
        </p:spPr>
        <p:txBody>
          <a:bodyPr wrap="none">
            <a:spAutoFit/>
          </a:bodyPr>
          <a:lstStyle/>
          <a:p>
            <a:pPr lvl="0" algn="ctr">
              <a:defRPr sz="1800">
                <a:solidFill>
                  <a:srgbClr val="000000"/>
                </a:solidFill>
              </a:defRPr>
            </a:pPr>
            <a:r>
              <a:rPr lang="en-GB" sz="1050" b="1" dirty="0">
                <a:latin typeface="Calibri" panose="020F0502020204030204" pitchFamily="34" charset="0"/>
              </a:rPr>
              <a:t>AVAILABLE</a:t>
            </a:r>
          </a:p>
        </p:txBody>
      </p:sp>
      <p:sp>
        <p:nvSpPr>
          <p:cNvPr id="31" name="Rectangle 30"/>
          <p:cNvSpPr/>
          <p:nvPr/>
        </p:nvSpPr>
        <p:spPr>
          <a:xfrm>
            <a:off x="8073431" y="1972484"/>
            <a:ext cx="1194558" cy="253916"/>
          </a:xfrm>
          <a:prstGeom prst="rect">
            <a:avLst/>
          </a:prstGeom>
        </p:spPr>
        <p:txBody>
          <a:bodyPr wrap="none">
            <a:spAutoFit/>
          </a:bodyPr>
          <a:lstStyle/>
          <a:p>
            <a:pPr lvl="0" algn="ctr">
              <a:defRPr sz="1800">
                <a:solidFill>
                  <a:srgbClr val="000000"/>
                </a:solidFill>
              </a:defRPr>
            </a:pPr>
            <a:r>
              <a:rPr lang="en-GB" sz="1050" b="1" dirty="0" smtClean="0">
                <a:latin typeface="Calibri" panose="020F0502020204030204" pitchFamily="34" charset="0"/>
              </a:rPr>
              <a:t>IN DEVELOPMENT</a:t>
            </a:r>
            <a:endParaRPr lang="en-GB" sz="1050" b="1" dirty="0">
              <a:latin typeface="Calibri" panose="020F0502020204030204" pitchFamily="34" charset="0"/>
            </a:endParaRPr>
          </a:p>
        </p:txBody>
      </p:sp>
      <p:sp>
        <p:nvSpPr>
          <p:cNvPr id="32" name="Rectangle 31"/>
          <p:cNvSpPr/>
          <p:nvPr/>
        </p:nvSpPr>
        <p:spPr>
          <a:xfrm>
            <a:off x="8073431" y="1629891"/>
            <a:ext cx="508474" cy="253916"/>
          </a:xfrm>
          <a:prstGeom prst="rect">
            <a:avLst/>
          </a:prstGeom>
        </p:spPr>
        <p:txBody>
          <a:bodyPr wrap="none">
            <a:spAutoFit/>
          </a:bodyPr>
          <a:lstStyle/>
          <a:p>
            <a:pPr lvl="0" algn="ctr">
              <a:defRPr sz="1800">
                <a:solidFill>
                  <a:srgbClr val="000000"/>
                </a:solidFill>
              </a:defRPr>
            </a:pPr>
            <a:r>
              <a:rPr lang="en-GB" sz="1050" b="1" dirty="0" smtClean="0">
                <a:latin typeface="Calibri" panose="020F0502020204030204" pitchFamily="34" charset="0"/>
              </a:rPr>
              <a:t>PILOT</a:t>
            </a:r>
            <a:endParaRPr lang="en-GB" sz="1050" b="1" dirty="0">
              <a:latin typeface="Calibri" panose="020F0502020204030204" pitchFamily="34" charset="0"/>
            </a:endParaRPr>
          </a:p>
        </p:txBody>
      </p:sp>
    </p:spTree>
    <p:extLst>
      <p:ext uri="{BB962C8B-B14F-4D97-AF65-F5344CB8AC3E}">
        <p14:creationId xmlns:p14="http://schemas.microsoft.com/office/powerpoint/2010/main" val="25292670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childTnLst>
                                    <p:animClr clrSpc="rgb" dir="cw">
                                      <p:cBhvr>
                                        <p:cTn id="6" dur="1000" fill="hold"/>
                                        <p:tgtEl>
                                          <p:spTgt spid="20"/>
                                        </p:tgtEl>
                                        <p:attrNameLst>
                                          <p:attrName>fillcolor</p:attrName>
                                        </p:attrNameLst>
                                      </p:cBhvr>
                                      <p:to>
                                        <a:srgbClr val="8DCD57"/>
                                      </p:to>
                                    </p:animClr>
                                    <p:set>
                                      <p:cBhvr>
                                        <p:cTn id="7" dur="1000" fill="hold"/>
                                        <p:tgtEl>
                                          <p:spTgt spid="20"/>
                                        </p:tgtEl>
                                        <p:attrNameLst>
                                          <p:attrName>fill.type</p:attrName>
                                        </p:attrNameLst>
                                      </p:cBhvr>
                                      <p:to>
                                        <p:strVal val="solid"/>
                                      </p:to>
                                    </p:set>
                                    <p:set>
                                      <p:cBhvr>
                                        <p:cTn id="8" dur="1000" fill="hold"/>
                                        <p:tgtEl>
                                          <p:spTgt spid="20"/>
                                        </p:tgtEl>
                                        <p:attrNameLst>
                                          <p:attrName>fill.on</p:attrName>
                                        </p:attrNameLst>
                                      </p:cBhvr>
                                      <p:to>
                                        <p:strVal val="true"/>
                                      </p:to>
                                    </p:set>
                                  </p:childTnLst>
                                </p:cTn>
                              </p:par>
                            </p:childTnLst>
                          </p:cTn>
                        </p:par>
                        <p:par>
                          <p:cTn id="9" fill="hold">
                            <p:stCondLst>
                              <p:cond delay="1000"/>
                            </p:stCondLst>
                            <p:childTnLst>
                              <p:par>
                                <p:cTn id="10" presetID="1" presetClass="emph" presetSubtype="2" fill="hold" nodeType="afterEffect">
                                  <p:stCondLst>
                                    <p:cond delay="0"/>
                                  </p:stCondLst>
                                  <p:childTnLst>
                                    <p:animClr clrSpc="rgb" dir="cw">
                                      <p:cBhvr>
                                        <p:cTn id="11" dur="1000" fill="hold"/>
                                        <p:tgtEl>
                                          <p:spTgt spid="21"/>
                                        </p:tgtEl>
                                        <p:attrNameLst>
                                          <p:attrName>fillcolor</p:attrName>
                                        </p:attrNameLst>
                                      </p:cBhvr>
                                      <p:to>
                                        <a:srgbClr val="8DCD57"/>
                                      </p:to>
                                    </p:animClr>
                                    <p:set>
                                      <p:cBhvr>
                                        <p:cTn id="12" dur="1000" fill="hold"/>
                                        <p:tgtEl>
                                          <p:spTgt spid="21"/>
                                        </p:tgtEl>
                                        <p:attrNameLst>
                                          <p:attrName>fill.type</p:attrName>
                                        </p:attrNameLst>
                                      </p:cBhvr>
                                      <p:to>
                                        <p:strVal val="solid"/>
                                      </p:to>
                                    </p:set>
                                    <p:set>
                                      <p:cBhvr>
                                        <p:cTn id="13" dur="1000" fill="hold"/>
                                        <p:tgtEl>
                                          <p:spTgt spid="21"/>
                                        </p:tgtEl>
                                        <p:attrNameLst>
                                          <p:attrName>fill.on</p:attrName>
                                        </p:attrNameLst>
                                      </p:cBhvr>
                                      <p:to>
                                        <p:strVal val="true"/>
                                      </p:to>
                                    </p:set>
                                  </p:childTnLst>
                                </p:cTn>
                              </p:par>
                            </p:childTnLst>
                          </p:cTn>
                        </p:par>
                        <p:par>
                          <p:cTn id="14" fill="hold">
                            <p:stCondLst>
                              <p:cond delay="2000"/>
                            </p:stCondLst>
                            <p:childTnLst>
                              <p:par>
                                <p:cTn id="15" presetID="1" presetClass="emph" presetSubtype="2" fill="hold" nodeType="afterEffect">
                                  <p:stCondLst>
                                    <p:cond delay="0"/>
                                  </p:stCondLst>
                                  <p:childTnLst>
                                    <p:animClr clrSpc="rgb" dir="cw">
                                      <p:cBhvr>
                                        <p:cTn id="16" dur="1000" fill="hold"/>
                                        <p:tgtEl>
                                          <p:spTgt spid="24"/>
                                        </p:tgtEl>
                                        <p:attrNameLst>
                                          <p:attrName>fillcolor</p:attrName>
                                        </p:attrNameLst>
                                      </p:cBhvr>
                                      <p:to>
                                        <a:srgbClr val="8DCD57"/>
                                      </p:to>
                                    </p:animClr>
                                    <p:set>
                                      <p:cBhvr>
                                        <p:cTn id="17" dur="1000" fill="hold"/>
                                        <p:tgtEl>
                                          <p:spTgt spid="24"/>
                                        </p:tgtEl>
                                        <p:attrNameLst>
                                          <p:attrName>fill.type</p:attrName>
                                        </p:attrNameLst>
                                      </p:cBhvr>
                                      <p:to>
                                        <p:strVal val="solid"/>
                                      </p:to>
                                    </p:set>
                                    <p:set>
                                      <p:cBhvr>
                                        <p:cTn id="18" dur="1000" fill="hold"/>
                                        <p:tgtEl>
                                          <p:spTgt spid="24"/>
                                        </p:tgtEl>
                                        <p:attrNameLst>
                                          <p:attrName>fill.on</p:attrName>
                                        </p:attrNameLst>
                                      </p:cBhvr>
                                      <p:to>
                                        <p:strVal val="true"/>
                                      </p:to>
                                    </p:set>
                                  </p:childTnLst>
                                </p:cTn>
                              </p:par>
                            </p:childTnLst>
                          </p:cTn>
                        </p:par>
                        <p:par>
                          <p:cTn id="19" fill="hold">
                            <p:stCondLst>
                              <p:cond delay="3000"/>
                            </p:stCondLst>
                            <p:childTnLst>
                              <p:par>
                                <p:cTn id="20" presetID="1" presetClass="emph" presetSubtype="2" fill="hold" nodeType="afterEffect">
                                  <p:stCondLst>
                                    <p:cond delay="0"/>
                                  </p:stCondLst>
                                  <p:childTnLst>
                                    <p:animClr clrSpc="rgb" dir="cw">
                                      <p:cBhvr>
                                        <p:cTn id="21" dur="1000" fill="hold"/>
                                        <p:tgtEl>
                                          <p:spTgt spid="16"/>
                                        </p:tgtEl>
                                        <p:attrNameLst>
                                          <p:attrName>fillcolor</p:attrName>
                                        </p:attrNameLst>
                                      </p:cBhvr>
                                      <p:to>
                                        <a:srgbClr val="8DCD57"/>
                                      </p:to>
                                    </p:animClr>
                                    <p:set>
                                      <p:cBhvr>
                                        <p:cTn id="22" dur="1000" fill="hold"/>
                                        <p:tgtEl>
                                          <p:spTgt spid="16"/>
                                        </p:tgtEl>
                                        <p:attrNameLst>
                                          <p:attrName>fill.type</p:attrName>
                                        </p:attrNameLst>
                                      </p:cBhvr>
                                      <p:to>
                                        <p:strVal val="solid"/>
                                      </p:to>
                                    </p:set>
                                    <p:set>
                                      <p:cBhvr>
                                        <p:cTn id="23" dur="1000" fill="hold"/>
                                        <p:tgtEl>
                                          <p:spTgt spid="16"/>
                                        </p:tgtEl>
                                        <p:attrNameLst>
                                          <p:attrName>fill.on</p:attrName>
                                        </p:attrNameLst>
                                      </p:cBhvr>
                                      <p:to>
                                        <p:strVal val="true"/>
                                      </p:to>
                                    </p:set>
                                  </p:childTnLst>
                                </p:cTn>
                              </p:par>
                            </p:childTnLst>
                          </p:cTn>
                        </p:par>
                        <p:par>
                          <p:cTn id="24" fill="hold">
                            <p:stCondLst>
                              <p:cond delay="4000"/>
                            </p:stCondLst>
                            <p:childTnLst>
                              <p:par>
                                <p:cTn id="25" presetID="1" presetClass="emph" presetSubtype="2" fill="hold" nodeType="afterEffect">
                                  <p:stCondLst>
                                    <p:cond delay="0"/>
                                  </p:stCondLst>
                                  <p:childTnLst>
                                    <p:animClr clrSpc="rgb" dir="cw">
                                      <p:cBhvr>
                                        <p:cTn id="26" dur="1000" fill="hold"/>
                                        <p:tgtEl>
                                          <p:spTgt spid="22"/>
                                        </p:tgtEl>
                                        <p:attrNameLst>
                                          <p:attrName>fillcolor</p:attrName>
                                        </p:attrNameLst>
                                      </p:cBhvr>
                                      <p:to>
                                        <a:srgbClr val="8DCD57"/>
                                      </p:to>
                                    </p:animClr>
                                    <p:set>
                                      <p:cBhvr>
                                        <p:cTn id="27" dur="1000" fill="hold"/>
                                        <p:tgtEl>
                                          <p:spTgt spid="22"/>
                                        </p:tgtEl>
                                        <p:attrNameLst>
                                          <p:attrName>fill.type</p:attrName>
                                        </p:attrNameLst>
                                      </p:cBhvr>
                                      <p:to>
                                        <p:strVal val="solid"/>
                                      </p:to>
                                    </p:set>
                                    <p:set>
                                      <p:cBhvr>
                                        <p:cTn id="28" dur="1000" fill="hold"/>
                                        <p:tgtEl>
                                          <p:spTgt spid="22"/>
                                        </p:tgtEl>
                                        <p:attrNameLst>
                                          <p:attrName>fill.on</p:attrName>
                                        </p:attrNameLst>
                                      </p:cBhvr>
                                      <p:to>
                                        <p:strVal val="true"/>
                                      </p:to>
                                    </p:set>
                                  </p:childTnLst>
                                </p:cTn>
                              </p:par>
                            </p:childTnLst>
                          </p:cTn>
                        </p:par>
                        <p:par>
                          <p:cTn id="29" fill="hold">
                            <p:stCondLst>
                              <p:cond delay="5000"/>
                            </p:stCondLst>
                            <p:childTnLst>
                              <p:par>
                                <p:cTn id="30" presetID="1" presetClass="emph" presetSubtype="2" fill="hold" nodeType="afterEffect">
                                  <p:stCondLst>
                                    <p:cond delay="0"/>
                                  </p:stCondLst>
                                  <p:childTnLst>
                                    <p:animClr clrSpc="rgb" dir="cw">
                                      <p:cBhvr>
                                        <p:cTn id="31" dur="1000" fill="hold"/>
                                        <p:tgtEl>
                                          <p:spTgt spid="17"/>
                                        </p:tgtEl>
                                        <p:attrNameLst>
                                          <p:attrName>fillcolor</p:attrName>
                                        </p:attrNameLst>
                                      </p:cBhvr>
                                      <p:to>
                                        <a:srgbClr val="8DCD57"/>
                                      </p:to>
                                    </p:animClr>
                                    <p:set>
                                      <p:cBhvr>
                                        <p:cTn id="32" dur="1000" fill="hold"/>
                                        <p:tgtEl>
                                          <p:spTgt spid="17"/>
                                        </p:tgtEl>
                                        <p:attrNameLst>
                                          <p:attrName>fill.type</p:attrName>
                                        </p:attrNameLst>
                                      </p:cBhvr>
                                      <p:to>
                                        <p:strVal val="solid"/>
                                      </p:to>
                                    </p:set>
                                    <p:set>
                                      <p:cBhvr>
                                        <p:cTn id="33" dur="1000" fill="hold"/>
                                        <p:tgtEl>
                                          <p:spTgt spid="17"/>
                                        </p:tgtEl>
                                        <p:attrNameLst>
                                          <p:attrName>fill.on</p:attrName>
                                        </p:attrNameLst>
                                      </p:cBhvr>
                                      <p:to>
                                        <p:strVal val="true"/>
                                      </p:to>
                                    </p:set>
                                  </p:childTnLst>
                                </p:cTn>
                              </p:par>
                            </p:childTnLst>
                          </p:cTn>
                        </p:par>
                        <p:par>
                          <p:cTn id="34" fill="hold">
                            <p:stCondLst>
                              <p:cond delay="6000"/>
                            </p:stCondLst>
                            <p:childTnLst>
                              <p:par>
                                <p:cTn id="35" presetID="1" presetClass="emph" presetSubtype="2" fill="hold" nodeType="afterEffect">
                                  <p:stCondLst>
                                    <p:cond delay="0"/>
                                  </p:stCondLst>
                                  <p:childTnLst>
                                    <p:animClr clrSpc="rgb" dir="cw">
                                      <p:cBhvr>
                                        <p:cTn id="36" dur="1000" fill="hold"/>
                                        <p:tgtEl>
                                          <p:spTgt spid="25"/>
                                        </p:tgtEl>
                                        <p:attrNameLst>
                                          <p:attrName>fillcolor</p:attrName>
                                        </p:attrNameLst>
                                      </p:cBhvr>
                                      <p:to>
                                        <a:srgbClr val="8DCD57"/>
                                      </p:to>
                                    </p:animClr>
                                    <p:set>
                                      <p:cBhvr>
                                        <p:cTn id="37" dur="1000" fill="hold"/>
                                        <p:tgtEl>
                                          <p:spTgt spid="25"/>
                                        </p:tgtEl>
                                        <p:attrNameLst>
                                          <p:attrName>fill.type</p:attrName>
                                        </p:attrNameLst>
                                      </p:cBhvr>
                                      <p:to>
                                        <p:strVal val="solid"/>
                                      </p:to>
                                    </p:set>
                                    <p:set>
                                      <p:cBhvr>
                                        <p:cTn id="38" dur="1000" fill="hold"/>
                                        <p:tgtEl>
                                          <p:spTgt spid="25"/>
                                        </p:tgtEl>
                                        <p:attrNameLst>
                                          <p:attrName>fill.on</p:attrName>
                                        </p:attrNameLst>
                                      </p:cBhvr>
                                      <p:to>
                                        <p:strVal val="true"/>
                                      </p:to>
                                    </p:set>
                                  </p:childTnLst>
                                </p:cTn>
                              </p:par>
                            </p:childTnLst>
                          </p:cTn>
                        </p:par>
                        <p:par>
                          <p:cTn id="39" fill="hold">
                            <p:stCondLst>
                              <p:cond delay="7000"/>
                            </p:stCondLst>
                            <p:childTnLst>
                              <p:par>
                                <p:cTn id="40" presetID="1" presetClass="emph" presetSubtype="2" fill="hold" nodeType="afterEffect">
                                  <p:stCondLst>
                                    <p:cond delay="0"/>
                                  </p:stCondLst>
                                  <p:childTnLst>
                                    <p:animClr clrSpc="rgb" dir="cw">
                                      <p:cBhvr>
                                        <p:cTn id="41" dur="1000" fill="hold"/>
                                        <p:tgtEl>
                                          <p:spTgt spid="26"/>
                                        </p:tgtEl>
                                        <p:attrNameLst>
                                          <p:attrName>fillcolor</p:attrName>
                                        </p:attrNameLst>
                                      </p:cBhvr>
                                      <p:to>
                                        <a:srgbClr val="8DCD57"/>
                                      </p:to>
                                    </p:animClr>
                                    <p:set>
                                      <p:cBhvr>
                                        <p:cTn id="42" dur="1000" fill="hold"/>
                                        <p:tgtEl>
                                          <p:spTgt spid="26"/>
                                        </p:tgtEl>
                                        <p:attrNameLst>
                                          <p:attrName>fill.type</p:attrName>
                                        </p:attrNameLst>
                                      </p:cBhvr>
                                      <p:to>
                                        <p:strVal val="solid"/>
                                      </p:to>
                                    </p:set>
                                    <p:set>
                                      <p:cBhvr>
                                        <p:cTn id="43" dur="1000" fill="hold"/>
                                        <p:tgtEl>
                                          <p:spTgt spid="26"/>
                                        </p:tgtEl>
                                        <p:attrNameLst>
                                          <p:attrName>fill.on</p:attrName>
                                        </p:attrNameLst>
                                      </p:cBhvr>
                                      <p:to>
                                        <p:strVal val="true"/>
                                      </p:to>
                                    </p:set>
                                  </p:childTnLst>
                                </p:cTn>
                              </p:par>
                            </p:childTnLst>
                          </p:cTn>
                        </p:par>
                        <p:par>
                          <p:cTn id="44" fill="hold">
                            <p:stCondLst>
                              <p:cond delay="8000"/>
                            </p:stCondLst>
                            <p:childTnLst>
                              <p:par>
                                <p:cTn id="45" presetID="1" presetClass="emph" presetSubtype="2" fill="hold" nodeType="afterEffect">
                                  <p:stCondLst>
                                    <p:cond delay="0"/>
                                  </p:stCondLst>
                                  <p:childTnLst>
                                    <p:animClr clrSpc="rgb" dir="cw">
                                      <p:cBhvr>
                                        <p:cTn id="46" dur="1000" fill="hold"/>
                                        <p:tgtEl>
                                          <p:spTgt spid="23"/>
                                        </p:tgtEl>
                                        <p:attrNameLst>
                                          <p:attrName>fillcolor</p:attrName>
                                        </p:attrNameLst>
                                      </p:cBhvr>
                                      <p:to>
                                        <a:schemeClr val="accent1"/>
                                      </p:to>
                                    </p:animClr>
                                    <p:set>
                                      <p:cBhvr>
                                        <p:cTn id="47" dur="1000" fill="hold"/>
                                        <p:tgtEl>
                                          <p:spTgt spid="23"/>
                                        </p:tgtEl>
                                        <p:attrNameLst>
                                          <p:attrName>fill.type</p:attrName>
                                        </p:attrNameLst>
                                      </p:cBhvr>
                                      <p:to>
                                        <p:strVal val="solid"/>
                                      </p:to>
                                    </p:set>
                                    <p:set>
                                      <p:cBhvr>
                                        <p:cTn id="48" dur="1000" fill="hold"/>
                                        <p:tgtEl>
                                          <p:spTgt spid="23"/>
                                        </p:tgtEl>
                                        <p:attrNameLst>
                                          <p:attrName>fill.on</p:attrName>
                                        </p:attrNameLst>
                                      </p:cBhvr>
                                      <p:to>
                                        <p:strVal val="true"/>
                                      </p:to>
                                    </p:set>
                                  </p:childTnLst>
                                </p:cTn>
                              </p:par>
                            </p:childTnLst>
                          </p:cTn>
                        </p:par>
                        <p:par>
                          <p:cTn id="49" fill="hold">
                            <p:stCondLst>
                              <p:cond delay="9000"/>
                            </p:stCondLst>
                            <p:childTnLst>
                              <p:par>
                                <p:cTn id="50" presetID="1" presetClass="emph" presetSubtype="2" fill="hold" nodeType="afterEffect">
                                  <p:stCondLst>
                                    <p:cond delay="100"/>
                                  </p:stCondLst>
                                  <p:childTnLst>
                                    <p:animClr clrSpc="rgb" dir="cw">
                                      <p:cBhvr>
                                        <p:cTn id="51" dur="1000" fill="hold"/>
                                        <p:tgtEl>
                                          <p:spTgt spid="15"/>
                                        </p:tgtEl>
                                        <p:attrNameLst>
                                          <p:attrName>fillcolor</p:attrName>
                                        </p:attrNameLst>
                                      </p:cBhvr>
                                      <p:to>
                                        <a:schemeClr val="bg2"/>
                                      </p:to>
                                    </p:animClr>
                                    <p:set>
                                      <p:cBhvr>
                                        <p:cTn id="52" dur="1000" fill="hold"/>
                                        <p:tgtEl>
                                          <p:spTgt spid="15"/>
                                        </p:tgtEl>
                                        <p:attrNameLst>
                                          <p:attrName>fill.type</p:attrName>
                                        </p:attrNameLst>
                                      </p:cBhvr>
                                      <p:to>
                                        <p:strVal val="solid"/>
                                      </p:to>
                                    </p:set>
                                    <p:set>
                                      <p:cBhvr>
                                        <p:cTn id="53" dur="1000" fill="hold"/>
                                        <p:tgtEl>
                                          <p:spTgt spid="15"/>
                                        </p:tgtEl>
                                        <p:attrNameLst>
                                          <p:attrName>fill.on</p:attrName>
                                        </p:attrNameLst>
                                      </p:cBhvr>
                                      <p:to>
                                        <p:strVal val="true"/>
                                      </p:to>
                                    </p:set>
                                  </p:childTnLst>
                                </p:cTn>
                              </p:par>
                            </p:childTnLst>
                          </p:cTn>
                        </p:par>
                        <p:par>
                          <p:cTn id="54" fill="hold">
                            <p:stCondLst>
                              <p:cond delay="10100"/>
                            </p:stCondLst>
                            <p:childTnLst>
                              <p:par>
                                <p:cTn id="55" presetID="1" presetClass="emph" presetSubtype="2" fill="hold" nodeType="afterEffect">
                                  <p:stCondLst>
                                    <p:cond delay="0"/>
                                  </p:stCondLst>
                                  <p:childTnLst>
                                    <p:animClr clrSpc="rgb" dir="cw">
                                      <p:cBhvr>
                                        <p:cTn id="56" dur="1000" fill="hold"/>
                                        <p:tgtEl>
                                          <p:spTgt spid="19"/>
                                        </p:tgtEl>
                                        <p:attrNameLst>
                                          <p:attrName>fillcolor</p:attrName>
                                        </p:attrNameLst>
                                      </p:cBhvr>
                                      <p:to>
                                        <a:srgbClr val="B2B2B2"/>
                                      </p:to>
                                    </p:animClr>
                                    <p:set>
                                      <p:cBhvr>
                                        <p:cTn id="57" dur="1000" fill="hold"/>
                                        <p:tgtEl>
                                          <p:spTgt spid="19"/>
                                        </p:tgtEl>
                                        <p:attrNameLst>
                                          <p:attrName>fill.type</p:attrName>
                                        </p:attrNameLst>
                                      </p:cBhvr>
                                      <p:to>
                                        <p:strVal val="solid"/>
                                      </p:to>
                                    </p:set>
                                    <p:set>
                                      <p:cBhvr>
                                        <p:cTn id="58" dur="1000" fill="hold"/>
                                        <p:tgtEl>
                                          <p:spTgt spid="1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Clubspark Competition Module</a:t>
            </a:r>
            <a:endParaRPr lang="en-GB" sz="2800" dirty="0"/>
          </a:p>
        </p:txBody>
      </p:sp>
      <p:sp>
        <p:nvSpPr>
          <p:cNvPr id="3" name="Content Placeholder 2"/>
          <p:cNvSpPr>
            <a:spLocks noGrp="1"/>
          </p:cNvSpPr>
          <p:nvPr>
            <p:ph idx="1"/>
          </p:nvPr>
        </p:nvSpPr>
        <p:spPr>
          <a:xfrm>
            <a:off x="495300" y="1335088"/>
            <a:ext cx="6185892" cy="4830762"/>
          </a:xfrm>
        </p:spPr>
        <p:txBody>
          <a:bodyPr/>
          <a:lstStyle/>
          <a:p>
            <a:pPr>
              <a:buFont typeface="Arial" panose="020B0604020202020204" pitchFamily="34" charset="0"/>
              <a:buChar char="•"/>
            </a:pPr>
            <a:r>
              <a:rPr lang="en-GB" sz="1800" b="0" dirty="0" smtClean="0">
                <a:solidFill>
                  <a:schemeClr val="tx2"/>
                </a:solidFill>
              </a:rPr>
              <a:t>An easy way to run local recreational competitions and tournaments from your smartphone</a:t>
            </a:r>
          </a:p>
          <a:p>
            <a:pPr>
              <a:buFont typeface="Arial" panose="020B0604020202020204" pitchFamily="34" charset="0"/>
              <a:buChar char="•"/>
            </a:pPr>
            <a:endParaRPr lang="en-GB" sz="1800" b="0" dirty="0" smtClean="0">
              <a:solidFill>
                <a:schemeClr val="tx2"/>
              </a:solidFill>
            </a:endParaRPr>
          </a:p>
          <a:p>
            <a:pPr>
              <a:buFont typeface="Arial" panose="020B0604020202020204" pitchFamily="34" charset="0"/>
              <a:buChar char="•"/>
            </a:pPr>
            <a:r>
              <a:rPr lang="en-GB" sz="1800" b="0" dirty="0" smtClean="0">
                <a:solidFill>
                  <a:schemeClr val="tx2"/>
                </a:solidFill>
              </a:rPr>
              <a:t>6 different formats – </a:t>
            </a:r>
            <a:r>
              <a:rPr lang="en-GB" sz="1800" b="0" dirty="0">
                <a:solidFill>
                  <a:schemeClr val="tx2"/>
                </a:solidFill>
              </a:rPr>
              <a:t>M</a:t>
            </a:r>
            <a:r>
              <a:rPr lang="en-GB" sz="1800" b="0" dirty="0" smtClean="0">
                <a:solidFill>
                  <a:schemeClr val="tx2"/>
                </a:solidFill>
              </a:rPr>
              <a:t>atchplay, Results Manager, Compass, Elimination, Elimination with Consolation, Round Robin</a:t>
            </a:r>
          </a:p>
          <a:p>
            <a:pPr>
              <a:buFont typeface="Arial" panose="020B0604020202020204" pitchFamily="34" charset="0"/>
              <a:buChar char="•"/>
            </a:pPr>
            <a:endParaRPr lang="en-GB" sz="1800" b="0" dirty="0" smtClean="0">
              <a:solidFill>
                <a:schemeClr val="tx2"/>
              </a:solidFill>
            </a:endParaRPr>
          </a:p>
          <a:p>
            <a:pPr>
              <a:buFont typeface="Arial" panose="020B0604020202020204" pitchFamily="34" charset="0"/>
              <a:buChar char="•"/>
            </a:pPr>
            <a:r>
              <a:rPr lang="en-GB" sz="1800" b="0" dirty="0" smtClean="0">
                <a:solidFill>
                  <a:schemeClr val="tx2"/>
                </a:solidFill>
              </a:rPr>
              <a:t>Download players from your venue’s British Tennis Membership list</a:t>
            </a:r>
          </a:p>
          <a:p>
            <a:pPr>
              <a:buFont typeface="Arial" panose="020B0604020202020204" pitchFamily="34" charset="0"/>
              <a:buChar char="•"/>
            </a:pPr>
            <a:endParaRPr lang="en-GB" sz="1800" b="0" dirty="0" smtClean="0">
              <a:solidFill>
                <a:schemeClr val="tx2"/>
              </a:solidFill>
            </a:endParaRPr>
          </a:p>
          <a:p>
            <a:pPr>
              <a:buFont typeface="Arial" panose="020B0604020202020204" pitchFamily="34" charset="0"/>
              <a:buChar char="•"/>
            </a:pPr>
            <a:r>
              <a:rPr lang="en-GB" sz="1800" b="0" dirty="0" smtClean="0">
                <a:solidFill>
                  <a:schemeClr val="tx2"/>
                </a:solidFill>
              </a:rPr>
              <a:t>Option to submit for LTA ratings</a:t>
            </a:r>
          </a:p>
          <a:p>
            <a:pPr>
              <a:buFont typeface="Arial" panose="020B0604020202020204" pitchFamily="34" charset="0"/>
              <a:buChar char="•"/>
            </a:pPr>
            <a:endParaRPr lang="en-GB" sz="1800" b="0" dirty="0" smtClean="0">
              <a:solidFill>
                <a:schemeClr val="tx2"/>
              </a:solidFill>
            </a:endParaRPr>
          </a:p>
          <a:p>
            <a:pPr>
              <a:buFont typeface="Arial" panose="020B0604020202020204" pitchFamily="34" charset="0"/>
              <a:buChar char="•"/>
            </a:pPr>
            <a:r>
              <a:rPr lang="en-GB" sz="1800" b="0" dirty="0" smtClean="0">
                <a:solidFill>
                  <a:schemeClr val="tx2"/>
                </a:solidFill>
              </a:rPr>
              <a:t>IOS and Android APP version available for the start of the summer season</a:t>
            </a:r>
          </a:p>
          <a:p>
            <a:pPr>
              <a:buFont typeface="Arial" panose="020B0604020202020204" pitchFamily="34" charset="0"/>
              <a:buChar char="•"/>
            </a:pPr>
            <a:endParaRPr lang="en-GB" sz="1800" dirty="0">
              <a:solidFill>
                <a:schemeClr val="tx2"/>
              </a:solidFill>
            </a:endParaRPr>
          </a:p>
          <a:p>
            <a:pPr>
              <a:buFont typeface="Arial" panose="020B0604020202020204" pitchFamily="34" charset="0"/>
              <a:buChar char="•"/>
            </a:pPr>
            <a:r>
              <a:rPr lang="en-GB" sz="1800" b="0" dirty="0" smtClean="0">
                <a:solidFill>
                  <a:schemeClr val="tx2"/>
                </a:solidFill>
              </a:rPr>
              <a:t>If you need help or more information – contact your regional office</a:t>
            </a:r>
          </a:p>
        </p:txBody>
      </p:sp>
      <p:pic>
        <p:nvPicPr>
          <p:cNvPr id="1026" name="Picture 2" descr="C:\Users\rory.mccutcheon\AppData\Local\Microsoft\Windows\Temporary Internet Files\Content.Outlook\4XPESENE\Clubspark_RGB_Landscape.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465168" y="74464"/>
            <a:ext cx="3224807" cy="8419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240" y="1412776"/>
            <a:ext cx="2250281" cy="40025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40673047"/>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Calendar of Training Opportunities</a:t>
            </a:r>
            <a:endParaRPr lang="en-GB" dirty="0"/>
          </a:p>
        </p:txBody>
      </p:sp>
      <p:sp>
        <p:nvSpPr>
          <p:cNvPr id="3" name="Content Placeholder 2"/>
          <p:cNvSpPr>
            <a:spLocks noGrp="1"/>
          </p:cNvSpPr>
          <p:nvPr>
            <p:ph idx="1"/>
          </p:nvPr>
        </p:nvSpPr>
        <p:spPr/>
        <p:txBody>
          <a:bodyPr/>
          <a:lstStyle/>
          <a:p>
            <a:r>
              <a:rPr lang="en-GB" dirty="0" smtClean="0"/>
              <a:t>Region to add dates and calendar</a:t>
            </a:r>
          </a:p>
          <a:p>
            <a:endParaRPr lang="en-GB" dirty="0"/>
          </a:p>
          <a:p>
            <a:endParaRPr lang="en-GB" dirty="0" smtClean="0"/>
          </a:p>
          <a:p>
            <a:r>
              <a:rPr lang="en-GB" dirty="0" smtClean="0"/>
              <a:t>How to sign up</a:t>
            </a:r>
          </a:p>
        </p:txBody>
      </p:sp>
    </p:spTree>
    <p:extLst>
      <p:ext uri="{BB962C8B-B14F-4D97-AF65-F5344CB8AC3E}">
        <p14:creationId xmlns:p14="http://schemas.microsoft.com/office/powerpoint/2010/main" val="2393852289"/>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County Update</a:t>
            </a:r>
            <a:endParaRPr lang="en-GB" dirty="0"/>
          </a:p>
        </p:txBody>
      </p:sp>
      <p:sp>
        <p:nvSpPr>
          <p:cNvPr id="3" name="Subtitle 2"/>
          <p:cNvSpPr>
            <a:spLocks noGrp="1"/>
          </p:cNvSpPr>
          <p:nvPr>
            <p:ph type="subTitle" idx="1"/>
          </p:nvPr>
        </p:nvSpPr>
        <p:spPr/>
        <p:txBody>
          <a:bodyPr/>
          <a:lstStyle/>
          <a:p>
            <a:r>
              <a:rPr lang="en-GB" dirty="0" smtClean="0"/>
              <a:t>Spring 2016</a:t>
            </a:r>
            <a:endParaRPr lang="en-GB" dirty="0"/>
          </a:p>
        </p:txBody>
      </p:sp>
    </p:spTree>
    <p:extLst>
      <p:ext uri="{BB962C8B-B14F-4D97-AF65-F5344CB8AC3E}">
        <p14:creationId xmlns:p14="http://schemas.microsoft.com/office/powerpoint/2010/main" val="498607354"/>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County Update</a:t>
            </a:r>
            <a:endParaRPr lang="en-GB" dirty="0"/>
          </a:p>
        </p:txBody>
      </p:sp>
      <p:sp>
        <p:nvSpPr>
          <p:cNvPr id="3" name="Content Placeholder 2"/>
          <p:cNvSpPr>
            <a:spLocks noGrp="1"/>
          </p:cNvSpPr>
          <p:nvPr>
            <p:ph idx="1"/>
          </p:nvPr>
        </p:nvSpPr>
        <p:spPr/>
        <p:txBody>
          <a:bodyPr/>
          <a:lstStyle/>
          <a:p>
            <a:r>
              <a:rPr lang="en-GB" dirty="0" smtClean="0"/>
              <a:t>Please add</a:t>
            </a:r>
            <a:endParaRPr lang="en-GB" dirty="0"/>
          </a:p>
        </p:txBody>
      </p:sp>
    </p:spTree>
    <p:extLst>
      <p:ext uri="{BB962C8B-B14F-4D97-AF65-F5344CB8AC3E}">
        <p14:creationId xmlns:p14="http://schemas.microsoft.com/office/powerpoint/2010/main" val="217897554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0357" y="1"/>
            <a:ext cx="10346715" cy="6885384"/>
          </a:xfrm>
          <a:prstGeom prst="rect">
            <a:avLst/>
          </a:prstGeom>
        </p:spPr>
      </p:pic>
      <p:sp>
        <p:nvSpPr>
          <p:cNvPr id="4" name="TextBox 3"/>
          <p:cNvSpPr txBox="1"/>
          <p:nvPr/>
        </p:nvSpPr>
        <p:spPr>
          <a:xfrm>
            <a:off x="-220357" y="620688"/>
            <a:ext cx="8053677" cy="1810752"/>
          </a:xfrm>
          <a:prstGeom prst="rect">
            <a:avLst/>
          </a:prstGeom>
          <a:solidFill>
            <a:srgbClr val="00B0F0"/>
          </a:solidFill>
          <a:ln>
            <a:solidFill>
              <a:srgbClr val="00B0F0"/>
            </a:solidFill>
          </a:ln>
        </p:spPr>
        <p:txBody>
          <a:bodyPr wrap="square" rtlCol="0">
            <a:spAutoFit/>
          </a:bodyPr>
          <a:lstStyle/>
          <a:p>
            <a:pPr>
              <a:lnSpc>
                <a:spcPts val="6700"/>
              </a:lnSpc>
            </a:pPr>
            <a:r>
              <a:rPr lang="en-US" sz="6400" b="1" dirty="0" smtClean="0">
                <a:solidFill>
                  <a:srgbClr val="FFFFFF"/>
                </a:solidFill>
              </a:rPr>
              <a:t>  How to attract   </a:t>
            </a:r>
            <a:r>
              <a:rPr lang="en-US" sz="6400" b="1" dirty="0">
                <a:solidFill>
                  <a:srgbClr val="FFFFFF"/>
                </a:solidFill>
              </a:rPr>
              <a:t> </a:t>
            </a:r>
            <a:r>
              <a:rPr lang="en-US" sz="6400" b="1" dirty="0" smtClean="0">
                <a:solidFill>
                  <a:srgbClr val="FFFFFF"/>
                </a:solidFill>
              </a:rPr>
              <a:t>   </a:t>
            </a:r>
            <a:br>
              <a:rPr lang="en-US" sz="6400" b="1" dirty="0" smtClean="0">
                <a:solidFill>
                  <a:srgbClr val="FFFFFF"/>
                </a:solidFill>
              </a:rPr>
            </a:br>
            <a:r>
              <a:rPr lang="en-US" sz="6400" b="1" dirty="0" smtClean="0">
                <a:solidFill>
                  <a:srgbClr val="FFFFFF"/>
                </a:solidFill>
              </a:rPr>
              <a:t>  more volunteers</a:t>
            </a:r>
            <a:endParaRPr lang="en-US" sz="6400" b="1" dirty="0">
              <a:solidFill>
                <a:srgbClr val="FFFFFF"/>
              </a:solidFill>
            </a:endParaRPr>
          </a:p>
        </p:txBody>
      </p:sp>
    </p:spTree>
    <p:extLst>
      <p:ext uri="{BB962C8B-B14F-4D97-AF65-F5344CB8AC3E}">
        <p14:creationId xmlns:p14="http://schemas.microsoft.com/office/powerpoint/2010/main" val="4129230658"/>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p:cNvSpPr txBox="1">
            <a:spLocks/>
          </p:cNvSpPr>
          <p:nvPr/>
        </p:nvSpPr>
        <p:spPr>
          <a:xfrm>
            <a:off x="490539" y="571848"/>
            <a:ext cx="9070973" cy="696912"/>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GB" sz="3200" b="1" dirty="0" smtClean="0">
                <a:solidFill>
                  <a:srgbClr val="003591"/>
                </a:solidFill>
                <a:cs typeface="ＭＳ Ｐゴシック" charset="0"/>
              </a:rPr>
              <a:t>Online support: </a:t>
            </a:r>
            <a:r>
              <a:rPr lang="en-US" sz="3200" dirty="0" err="1" smtClean="0">
                <a:solidFill>
                  <a:srgbClr val="003591"/>
                </a:solidFill>
                <a:ea typeface="Arial" charset="0"/>
              </a:rPr>
              <a:t>www.lta.org.uk</a:t>
            </a:r>
            <a:r>
              <a:rPr lang="en-US" sz="3200" dirty="0" smtClean="0">
                <a:solidFill>
                  <a:srgbClr val="003591"/>
                </a:solidFill>
                <a:ea typeface="Arial" charset="0"/>
              </a:rPr>
              <a:t>/</a:t>
            </a:r>
            <a:r>
              <a:rPr lang="en-US" sz="3200" dirty="0" err="1" smtClean="0">
                <a:solidFill>
                  <a:srgbClr val="003591"/>
                </a:solidFill>
                <a:ea typeface="Arial" charset="0"/>
              </a:rPr>
              <a:t>tennisvolunteer</a:t>
            </a:r>
            <a:endParaRPr lang="en-US" sz="3200" dirty="0">
              <a:solidFill>
                <a:srgbClr val="003591"/>
              </a:solidFill>
              <a:ea typeface="Arial" charset="0"/>
            </a:endParaRPr>
          </a:p>
          <a:p>
            <a:pPr>
              <a:defRPr/>
            </a:pPr>
            <a:endParaRPr lang="en-US" sz="3200" b="1" dirty="0">
              <a:solidFill>
                <a:srgbClr val="0086CB"/>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7600" y="1052736"/>
            <a:ext cx="11040021" cy="5832648"/>
          </a:xfrm>
          <a:prstGeom prst="rect">
            <a:avLst/>
          </a:prstGeom>
        </p:spPr>
      </p:pic>
    </p:spTree>
    <p:extLst>
      <p:ext uri="{BB962C8B-B14F-4D97-AF65-F5344CB8AC3E}">
        <p14:creationId xmlns:p14="http://schemas.microsoft.com/office/powerpoint/2010/main" val="3989524127"/>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46050"/>
            <a:ext cx="9210228" cy="922338"/>
          </a:xfrm>
        </p:spPr>
        <p:txBody>
          <a:bodyPr/>
          <a:lstStyle/>
          <a:p>
            <a:r>
              <a:rPr lang="en-US" sz="3400" dirty="0" smtClean="0"/>
              <a:t>The four steps that can make a difference</a:t>
            </a:r>
            <a:endParaRPr lang="en-US" sz="3400" dirty="0"/>
          </a:p>
        </p:txBody>
      </p:sp>
      <p:sp>
        <p:nvSpPr>
          <p:cNvPr id="4" name="TextBox 3"/>
          <p:cNvSpPr txBox="1"/>
          <p:nvPr/>
        </p:nvSpPr>
        <p:spPr>
          <a:xfrm>
            <a:off x="520675" y="1275804"/>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8" name="TextBox 7"/>
          <p:cNvSpPr txBox="1"/>
          <p:nvPr/>
        </p:nvSpPr>
        <p:spPr>
          <a:xfrm>
            <a:off x="4634880" y="3779887"/>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9" name="TextBox 8"/>
          <p:cNvSpPr txBox="1"/>
          <p:nvPr/>
        </p:nvSpPr>
        <p:spPr>
          <a:xfrm>
            <a:off x="528836" y="3760440"/>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10" name="TextBox 9"/>
          <p:cNvSpPr txBox="1"/>
          <p:nvPr/>
        </p:nvSpPr>
        <p:spPr>
          <a:xfrm>
            <a:off x="4634880" y="1275804"/>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11" name="TextBox 10"/>
          <p:cNvSpPr txBox="1"/>
          <p:nvPr/>
        </p:nvSpPr>
        <p:spPr>
          <a:xfrm>
            <a:off x="1784648" y="1268760"/>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1</a:t>
            </a:r>
            <a:endParaRPr lang="en-US" sz="15000" b="1" dirty="0">
              <a:solidFill>
                <a:srgbClr val="FFFFFF"/>
              </a:solidFill>
              <a:latin typeface="Al Tarikh" charset="0"/>
              <a:ea typeface="Al Tarikh" charset="0"/>
              <a:cs typeface="Al Tarikh" charset="0"/>
            </a:endParaRPr>
          </a:p>
        </p:txBody>
      </p:sp>
      <p:sp>
        <p:nvSpPr>
          <p:cNvPr id="12" name="TextBox 11"/>
          <p:cNvSpPr txBox="1"/>
          <p:nvPr/>
        </p:nvSpPr>
        <p:spPr>
          <a:xfrm>
            <a:off x="5738292" y="1318160"/>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2</a:t>
            </a:r>
            <a:endParaRPr lang="en-US" sz="15000" b="1" dirty="0">
              <a:solidFill>
                <a:srgbClr val="FFFFFF"/>
              </a:solidFill>
              <a:latin typeface="Al Tarikh" charset="0"/>
              <a:ea typeface="Al Tarikh" charset="0"/>
              <a:cs typeface="Al Tarikh" charset="0"/>
            </a:endParaRPr>
          </a:p>
        </p:txBody>
      </p:sp>
      <p:sp>
        <p:nvSpPr>
          <p:cNvPr id="13" name="TextBox 12"/>
          <p:cNvSpPr txBox="1"/>
          <p:nvPr/>
        </p:nvSpPr>
        <p:spPr>
          <a:xfrm>
            <a:off x="1784648" y="3832750"/>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3</a:t>
            </a:r>
            <a:endParaRPr lang="en-US" sz="15000" b="1" dirty="0">
              <a:solidFill>
                <a:srgbClr val="FFFFFF"/>
              </a:solidFill>
              <a:latin typeface="Al Tarikh" charset="0"/>
              <a:ea typeface="Al Tarikh" charset="0"/>
              <a:cs typeface="Al Tarikh" charset="0"/>
            </a:endParaRPr>
          </a:p>
        </p:txBody>
      </p:sp>
      <p:sp>
        <p:nvSpPr>
          <p:cNvPr id="14" name="TextBox 13"/>
          <p:cNvSpPr txBox="1"/>
          <p:nvPr/>
        </p:nvSpPr>
        <p:spPr>
          <a:xfrm>
            <a:off x="5732413" y="3845876"/>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4</a:t>
            </a:r>
            <a:endParaRPr lang="en-US" sz="15000" b="1" dirty="0">
              <a:solidFill>
                <a:srgbClr val="FFFFFF"/>
              </a:solidFill>
              <a:latin typeface="Al Tarikh" charset="0"/>
              <a:ea typeface="Al Tarikh" charset="0"/>
              <a:cs typeface="Al Tarikh" charset="0"/>
            </a:endParaRPr>
          </a:p>
        </p:txBody>
      </p:sp>
      <p:sp>
        <p:nvSpPr>
          <p:cNvPr id="15" name="TextBox 14"/>
          <p:cNvSpPr txBox="1"/>
          <p:nvPr/>
        </p:nvSpPr>
        <p:spPr>
          <a:xfrm>
            <a:off x="495300" y="1764526"/>
            <a:ext cx="3987180" cy="1661993"/>
          </a:xfrm>
          <a:prstGeom prst="rect">
            <a:avLst/>
          </a:prstGeom>
          <a:noFill/>
        </p:spPr>
        <p:txBody>
          <a:bodyPr wrap="square" rtlCol="0">
            <a:spAutoFit/>
          </a:bodyPr>
          <a:lstStyle/>
          <a:p>
            <a:pPr algn="ctr"/>
            <a:r>
              <a:rPr lang="en-US" sz="2800" b="1" dirty="0" smtClean="0">
                <a:solidFill>
                  <a:srgbClr val="FFFFFF"/>
                </a:solidFill>
              </a:rPr>
              <a:t>1. Appoint </a:t>
            </a:r>
            <a:br>
              <a:rPr lang="en-US" sz="2800" b="1" dirty="0" smtClean="0">
                <a:solidFill>
                  <a:srgbClr val="FFFFFF"/>
                </a:solidFill>
              </a:rPr>
            </a:br>
            <a:r>
              <a:rPr lang="en-US" sz="2800" b="1" dirty="0" smtClean="0">
                <a:solidFill>
                  <a:srgbClr val="FFFFFF"/>
                </a:solidFill>
              </a:rPr>
              <a:t>a </a:t>
            </a:r>
            <a:r>
              <a:rPr lang="en-US" sz="2800" b="1" dirty="0">
                <a:solidFill>
                  <a:srgbClr val="FFFFFF"/>
                </a:solidFill>
              </a:rPr>
              <a:t>volunteer </a:t>
            </a:r>
            <a:r>
              <a:rPr lang="en-US" sz="2800" b="1" dirty="0" smtClean="0">
                <a:solidFill>
                  <a:srgbClr val="FFFFFF"/>
                </a:solidFill>
              </a:rPr>
              <a:t/>
            </a:r>
            <a:br>
              <a:rPr lang="en-US" sz="2800" b="1" dirty="0" smtClean="0">
                <a:solidFill>
                  <a:srgbClr val="FFFFFF"/>
                </a:solidFill>
              </a:rPr>
            </a:br>
            <a:r>
              <a:rPr lang="en-US" sz="2800" b="1" dirty="0" err="1" smtClean="0">
                <a:solidFill>
                  <a:srgbClr val="FFFFFF"/>
                </a:solidFill>
              </a:rPr>
              <a:t>co-ordinator</a:t>
            </a:r>
            <a:endParaRPr lang="en-US" sz="2800" b="1" dirty="0">
              <a:solidFill>
                <a:srgbClr val="FFFFFF"/>
              </a:solidFill>
            </a:endParaRPr>
          </a:p>
          <a:p>
            <a:endParaRPr lang="en-US" dirty="0">
              <a:solidFill>
                <a:srgbClr val="FFFFFF"/>
              </a:solidFill>
            </a:endParaRPr>
          </a:p>
        </p:txBody>
      </p:sp>
      <p:sp>
        <p:nvSpPr>
          <p:cNvPr id="16" name="TextBox 15"/>
          <p:cNvSpPr txBox="1"/>
          <p:nvPr/>
        </p:nvSpPr>
        <p:spPr>
          <a:xfrm>
            <a:off x="4634880" y="1936244"/>
            <a:ext cx="3953644" cy="523220"/>
          </a:xfrm>
          <a:prstGeom prst="rect">
            <a:avLst/>
          </a:prstGeom>
          <a:noFill/>
        </p:spPr>
        <p:txBody>
          <a:bodyPr wrap="square" rtlCol="0">
            <a:spAutoFit/>
          </a:bodyPr>
          <a:lstStyle/>
          <a:p>
            <a:pPr algn="ctr"/>
            <a:r>
              <a:rPr lang="en-US" sz="2800" b="1" dirty="0" smtClean="0">
                <a:solidFill>
                  <a:srgbClr val="FFFFFF"/>
                </a:solidFill>
              </a:rPr>
              <a:t>2. Be prepared</a:t>
            </a:r>
            <a:endParaRPr lang="en-US" sz="2800" b="1" dirty="0">
              <a:solidFill>
                <a:srgbClr val="FFFFFF"/>
              </a:solidFill>
            </a:endParaRPr>
          </a:p>
        </p:txBody>
      </p:sp>
      <p:sp>
        <p:nvSpPr>
          <p:cNvPr id="17" name="TextBox 16"/>
          <p:cNvSpPr txBox="1"/>
          <p:nvPr/>
        </p:nvSpPr>
        <p:spPr>
          <a:xfrm>
            <a:off x="520675" y="4474358"/>
            <a:ext cx="3961805" cy="954107"/>
          </a:xfrm>
          <a:prstGeom prst="rect">
            <a:avLst/>
          </a:prstGeom>
          <a:noFill/>
        </p:spPr>
        <p:txBody>
          <a:bodyPr wrap="square" rtlCol="0">
            <a:spAutoFit/>
          </a:bodyPr>
          <a:lstStyle/>
          <a:p>
            <a:pPr algn="ctr"/>
            <a:r>
              <a:rPr lang="en-US" sz="2800" b="1" dirty="0" smtClean="0">
                <a:solidFill>
                  <a:srgbClr val="FFFFFF"/>
                </a:solidFill>
              </a:rPr>
              <a:t>3. Look at your members</a:t>
            </a:r>
            <a:endParaRPr lang="en-US" sz="2800" b="1" dirty="0">
              <a:solidFill>
                <a:srgbClr val="FFFFFF"/>
              </a:solidFill>
            </a:endParaRPr>
          </a:p>
        </p:txBody>
      </p:sp>
      <p:sp>
        <p:nvSpPr>
          <p:cNvPr id="18" name="TextBox 17"/>
          <p:cNvSpPr txBox="1"/>
          <p:nvPr/>
        </p:nvSpPr>
        <p:spPr>
          <a:xfrm>
            <a:off x="4634880" y="4379257"/>
            <a:ext cx="3953644" cy="954107"/>
          </a:xfrm>
          <a:prstGeom prst="rect">
            <a:avLst/>
          </a:prstGeom>
          <a:noFill/>
        </p:spPr>
        <p:txBody>
          <a:bodyPr wrap="square" rtlCol="0">
            <a:spAutoFit/>
          </a:bodyPr>
          <a:lstStyle/>
          <a:p>
            <a:pPr algn="ctr"/>
            <a:r>
              <a:rPr lang="en-US" sz="2800" b="1" dirty="0" smtClean="0">
                <a:solidFill>
                  <a:srgbClr val="FFFFFF"/>
                </a:solidFill>
              </a:rPr>
              <a:t>4. Reach out into your local community</a:t>
            </a:r>
            <a:endParaRPr lang="en-US" sz="2800" b="1" dirty="0">
              <a:solidFill>
                <a:srgbClr val="FFFFFF"/>
              </a:solidFill>
            </a:endParaRPr>
          </a:p>
        </p:txBody>
      </p:sp>
    </p:spTree>
    <p:extLst>
      <p:ext uri="{BB962C8B-B14F-4D97-AF65-F5344CB8AC3E}">
        <p14:creationId xmlns:p14="http://schemas.microsoft.com/office/powerpoint/2010/main" val="21364737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500"/>
                                        <p:tgtEl>
                                          <p:spTgt spid="14"/>
                                        </p:tgtEl>
                                      </p:cBhvr>
                                    </p:animEffect>
                                    <p:set>
                                      <p:cBhvr>
                                        <p:cTn id="34" dur="1" fill="hold">
                                          <p:stCondLst>
                                            <p:cond delay="499"/>
                                          </p:stCondLst>
                                        </p:cTn>
                                        <p:tgtEl>
                                          <p:spTgt spid="1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46050"/>
            <a:ext cx="9210228" cy="922338"/>
          </a:xfrm>
        </p:spPr>
        <p:txBody>
          <a:bodyPr/>
          <a:lstStyle/>
          <a:p>
            <a:r>
              <a:rPr lang="en-US" sz="3400" dirty="0" smtClean="0"/>
              <a:t>The four steps that can make a difference</a:t>
            </a:r>
            <a:endParaRPr lang="en-US" sz="3400" dirty="0"/>
          </a:p>
        </p:txBody>
      </p:sp>
      <p:sp>
        <p:nvSpPr>
          <p:cNvPr id="4" name="TextBox 3"/>
          <p:cNvSpPr txBox="1"/>
          <p:nvPr/>
        </p:nvSpPr>
        <p:spPr>
          <a:xfrm>
            <a:off x="520675" y="1275804"/>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8" name="TextBox 7"/>
          <p:cNvSpPr txBox="1"/>
          <p:nvPr/>
        </p:nvSpPr>
        <p:spPr>
          <a:xfrm>
            <a:off x="4634880" y="3779887"/>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9" name="TextBox 8"/>
          <p:cNvSpPr txBox="1"/>
          <p:nvPr/>
        </p:nvSpPr>
        <p:spPr>
          <a:xfrm>
            <a:off x="528836" y="3760440"/>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10" name="TextBox 9"/>
          <p:cNvSpPr txBox="1"/>
          <p:nvPr/>
        </p:nvSpPr>
        <p:spPr>
          <a:xfrm>
            <a:off x="4634880" y="1275804"/>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13" name="TextBox 12"/>
          <p:cNvSpPr txBox="1"/>
          <p:nvPr/>
        </p:nvSpPr>
        <p:spPr>
          <a:xfrm>
            <a:off x="1784648" y="3832750"/>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3</a:t>
            </a:r>
            <a:endParaRPr lang="en-US" sz="15000" b="1" dirty="0">
              <a:solidFill>
                <a:srgbClr val="FFFFFF"/>
              </a:solidFill>
              <a:latin typeface="Al Tarikh" charset="0"/>
              <a:ea typeface="Al Tarikh" charset="0"/>
              <a:cs typeface="Al Tarikh" charset="0"/>
            </a:endParaRPr>
          </a:p>
        </p:txBody>
      </p:sp>
      <p:sp>
        <p:nvSpPr>
          <p:cNvPr id="14" name="TextBox 13"/>
          <p:cNvSpPr txBox="1"/>
          <p:nvPr/>
        </p:nvSpPr>
        <p:spPr>
          <a:xfrm>
            <a:off x="5732413" y="3845876"/>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4</a:t>
            </a:r>
            <a:endParaRPr lang="en-US" sz="15000" b="1" dirty="0">
              <a:solidFill>
                <a:srgbClr val="FFFFFF"/>
              </a:solidFill>
              <a:latin typeface="Al Tarikh" charset="0"/>
              <a:ea typeface="Al Tarikh" charset="0"/>
              <a:cs typeface="Al Tarikh" charset="0"/>
            </a:endParaRPr>
          </a:p>
        </p:txBody>
      </p:sp>
      <p:sp>
        <p:nvSpPr>
          <p:cNvPr id="12" name="TextBox 11"/>
          <p:cNvSpPr txBox="1"/>
          <p:nvPr/>
        </p:nvSpPr>
        <p:spPr>
          <a:xfrm>
            <a:off x="5738292" y="1318160"/>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2</a:t>
            </a:r>
            <a:endParaRPr lang="en-US" sz="15000" b="1" dirty="0">
              <a:solidFill>
                <a:srgbClr val="FFFFFF"/>
              </a:solidFill>
              <a:latin typeface="Al Tarikh" charset="0"/>
              <a:ea typeface="Al Tarikh" charset="0"/>
              <a:cs typeface="Al Tarikh" charset="0"/>
            </a:endParaRPr>
          </a:p>
        </p:txBody>
      </p:sp>
      <p:sp>
        <p:nvSpPr>
          <p:cNvPr id="15" name="TextBox 14"/>
          <p:cNvSpPr txBox="1"/>
          <p:nvPr/>
        </p:nvSpPr>
        <p:spPr>
          <a:xfrm>
            <a:off x="495300" y="1764526"/>
            <a:ext cx="3987180" cy="1661993"/>
          </a:xfrm>
          <a:prstGeom prst="rect">
            <a:avLst/>
          </a:prstGeom>
          <a:noFill/>
        </p:spPr>
        <p:txBody>
          <a:bodyPr wrap="square" rtlCol="0">
            <a:spAutoFit/>
          </a:bodyPr>
          <a:lstStyle/>
          <a:p>
            <a:pPr algn="ctr"/>
            <a:r>
              <a:rPr lang="en-US" sz="2800" b="1" dirty="0" smtClean="0">
                <a:solidFill>
                  <a:srgbClr val="FFFFFF"/>
                </a:solidFill>
              </a:rPr>
              <a:t>1. Appoint </a:t>
            </a:r>
            <a:br>
              <a:rPr lang="en-US" sz="2800" b="1" dirty="0" smtClean="0">
                <a:solidFill>
                  <a:srgbClr val="FFFFFF"/>
                </a:solidFill>
              </a:rPr>
            </a:br>
            <a:r>
              <a:rPr lang="en-US" sz="2800" b="1" dirty="0" smtClean="0">
                <a:solidFill>
                  <a:srgbClr val="FFFFFF"/>
                </a:solidFill>
              </a:rPr>
              <a:t>a </a:t>
            </a:r>
            <a:r>
              <a:rPr lang="en-US" sz="2800" b="1" dirty="0">
                <a:solidFill>
                  <a:srgbClr val="FFFFFF"/>
                </a:solidFill>
              </a:rPr>
              <a:t>volunteer </a:t>
            </a:r>
            <a:r>
              <a:rPr lang="en-US" sz="2800" b="1" dirty="0" smtClean="0">
                <a:solidFill>
                  <a:srgbClr val="FFFFFF"/>
                </a:solidFill>
              </a:rPr>
              <a:t/>
            </a:r>
            <a:br>
              <a:rPr lang="en-US" sz="2800" b="1" dirty="0" smtClean="0">
                <a:solidFill>
                  <a:srgbClr val="FFFFFF"/>
                </a:solidFill>
              </a:rPr>
            </a:br>
            <a:r>
              <a:rPr lang="en-US" sz="2800" b="1" dirty="0" err="1" smtClean="0">
                <a:solidFill>
                  <a:srgbClr val="FFFFFF"/>
                </a:solidFill>
              </a:rPr>
              <a:t>co-ordinator</a:t>
            </a:r>
            <a:endParaRPr lang="en-US" sz="2800" b="1"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3451872909"/>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Appoint a volunteer </a:t>
            </a:r>
            <a:r>
              <a:rPr lang="en-US" dirty="0" err="1" smtClean="0"/>
              <a:t>co-ordinator</a:t>
            </a:r>
            <a:endParaRPr lang="en-US" dirty="0"/>
          </a:p>
        </p:txBody>
      </p:sp>
      <p:sp>
        <p:nvSpPr>
          <p:cNvPr id="3" name="Content Placeholder 2"/>
          <p:cNvSpPr>
            <a:spLocks noGrp="1"/>
          </p:cNvSpPr>
          <p:nvPr>
            <p:ph idx="1"/>
          </p:nvPr>
        </p:nvSpPr>
        <p:spPr>
          <a:xfrm>
            <a:off x="495300" y="1335088"/>
            <a:ext cx="4025652" cy="4830762"/>
          </a:xfrm>
        </p:spPr>
        <p:txBody>
          <a:bodyPr/>
          <a:lstStyle/>
          <a:p>
            <a:r>
              <a:rPr lang="en-US" sz="2000" dirty="0" smtClean="0">
                <a:solidFill>
                  <a:schemeClr val="tx2"/>
                </a:solidFill>
              </a:rPr>
              <a:t>What is it?</a:t>
            </a:r>
          </a:p>
          <a:p>
            <a:pPr marL="342900" indent="-342900">
              <a:buFont typeface="Arial" charset="0"/>
              <a:buChar char="•"/>
            </a:pPr>
            <a:r>
              <a:rPr lang="en-US" sz="2000" b="0" dirty="0" smtClean="0">
                <a:solidFill>
                  <a:schemeClr val="tx2"/>
                </a:solidFill>
              </a:rPr>
              <a:t>A figurehead for your volunteers</a:t>
            </a:r>
          </a:p>
          <a:p>
            <a:pPr marL="342900" indent="-342900">
              <a:buFont typeface="Arial" charset="0"/>
              <a:buChar char="•"/>
            </a:pPr>
            <a:r>
              <a:rPr lang="en-US" sz="2000" b="0" dirty="0" smtClean="0">
                <a:solidFill>
                  <a:schemeClr val="tx2"/>
                </a:solidFill>
              </a:rPr>
              <a:t>Takes responsibility for bringing in new people</a:t>
            </a:r>
          </a:p>
          <a:p>
            <a:pPr marL="342900" indent="-342900">
              <a:buFont typeface="Arial" charset="0"/>
              <a:buChar char="•"/>
            </a:pPr>
            <a:r>
              <a:rPr lang="en-US" sz="2000" b="0" dirty="0" smtClean="0">
                <a:solidFill>
                  <a:schemeClr val="tx2"/>
                </a:solidFill>
              </a:rPr>
              <a:t>Provides support and advice</a:t>
            </a:r>
          </a:p>
          <a:p>
            <a:pPr marL="342900" indent="-342900">
              <a:buFont typeface="Arial" charset="0"/>
              <a:buChar char="•"/>
            </a:pPr>
            <a:r>
              <a:rPr lang="en-US" sz="2000" b="0" dirty="0" smtClean="0">
                <a:solidFill>
                  <a:schemeClr val="tx2"/>
                </a:solidFill>
              </a:rPr>
              <a:t>Says thank you</a:t>
            </a:r>
            <a:endParaRPr lang="en-US" sz="2000" b="0" dirty="0">
              <a:solidFill>
                <a:schemeClr val="tx2"/>
              </a:solidFill>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26439" y="1345357"/>
            <a:ext cx="4970320" cy="3307779"/>
          </a:xfrm>
          <a:prstGeom prst="rect">
            <a:avLst/>
          </a:prstGeom>
        </p:spPr>
      </p:pic>
    </p:spTree>
    <p:extLst>
      <p:ext uri="{BB962C8B-B14F-4D97-AF65-F5344CB8AC3E}">
        <p14:creationId xmlns:p14="http://schemas.microsoft.com/office/powerpoint/2010/main" val="2644467968"/>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Volunteer </a:t>
            </a:r>
            <a:r>
              <a:rPr lang="en-US" dirty="0" err="1" smtClean="0"/>
              <a:t>co-ordinator</a:t>
            </a:r>
            <a:endParaRPr lang="en-US" dirty="0"/>
          </a:p>
        </p:txBody>
      </p:sp>
      <p:sp>
        <p:nvSpPr>
          <p:cNvPr id="3" name="Content Placeholder 2"/>
          <p:cNvSpPr>
            <a:spLocks noGrp="1"/>
          </p:cNvSpPr>
          <p:nvPr>
            <p:ph idx="1"/>
          </p:nvPr>
        </p:nvSpPr>
        <p:spPr>
          <a:xfrm>
            <a:off x="495300" y="1335088"/>
            <a:ext cx="4313684" cy="4830762"/>
          </a:xfrm>
        </p:spPr>
        <p:txBody>
          <a:bodyPr/>
          <a:lstStyle/>
          <a:p>
            <a:r>
              <a:rPr lang="en-US" sz="2000" dirty="0" smtClean="0">
                <a:solidFill>
                  <a:schemeClr val="tx2"/>
                </a:solidFill>
              </a:rPr>
              <a:t>Who is it?</a:t>
            </a:r>
          </a:p>
          <a:p>
            <a:pPr marL="342900" indent="-342900">
              <a:buFont typeface="Arial" charset="0"/>
              <a:buChar char="•"/>
            </a:pPr>
            <a:r>
              <a:rPr lang="en-US" sz="2000" b="0" dirty="0" smtClean="0">
                <a:solidFill>
                  <a:schemeClr val="tx2"/>
                </a:solidFill>
              </a:rPr>
              <a:t>It could be an existing person – chair or secretary</a:t>
            </a:r>
          </a:p>
          <a:p>
            <a:pPr marL="342900" indent="-342900">
              <a:buFont typeface="Arial" charset="0"/>
              <a:buChar char="•"/>
            </a:pPr>
            <a:r>
              <a:rPr lang="en-US" sz="2000" b="0" dirty="0" smtClean="0">
                <a:solidFill>
                  <a:schemeClr val="tx2"/>
                </a:solidFill>
              </a:rPr>
              <a:t>A regular committee member</a:t>
            </a:r>
          </a:p>
          <a:p>
            <a:pPr marL="342900" indent="-342900">
              <a:buFont typeface="Arial" charset="0"/>
              <a:buChar char="•"/>
            </a:pPr>
            <a:r>
              <a:rPr lang="en-US" sz="2000" b="0" dirty="0" smtClean="0">
                <a:solidFill>
                  <a:schemeClr val="tx2"/>
                </a:solidFill>
              </a:rPr>
              <a:t>It could be a member who hasn’t got involved before</a:t>
            </a:r>
          </a:p>
          <a:p>
            <a:endParaRPr lang="en-US" sz="2000" dirty="0">
              <a:solidFill>
                <a:schemeClr val="tx2"/>
              </a:solidFill>
            </a:endParaRP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953000" y="1335088"/>
            <a:ext cx="4597468" cy="3174032"/>
          </a:xfrm>
          <a:prstGeom prst="rect">
            <a:avLst/>
          </a:prstGeom>
        </p:spPr>
      </p:pic>
      <p:sp>
        <p:nvSpPr>
          <p:cNvPr id="5" name="TextBox 4"/>
          <p:cNvSpPr txBox="1"/>
          <p:nvPr/>
        </p:nvSpPr>
        <p:spPr>
          <a:xfrm>
            <a:off x="495300" y="5301208"/>
            <a:ext cx="3953644" cy="923330"/>
          </a:xfrm>
          <a:prstGeom prst="rect">
            <a:avLst/>
          </a:prstGeom>
          <a:solidFill>
            <a:schemeClr val="tx2"/>
          </a:solidFill>
        </p:spPr>
        <p:txBody>
          <a:bodyPr wrap="square" rtlCol="0">
            <a:spAutoFit/>
          </a:bodyPr>
          <a:lstStyle/>
          <a:p>
            <a:r>
              <a:rPr lang="en-US" b="1" dirty="0">
                <a:solidFill>
                  <a:srgbClr val="FFFFFF"/>
                </a:solidFill>
              </a:rPr>
              <a:t>Action: </a:t>
            </a:r>
            <a:r>
              <a:rPr lang="en-US" dirty="0" smtClean="0">
                <a:solidFill>
                  <a:srgbClr val="FFFFFF"/>
                </a:solidFill>
              </a:rPr>
              <a:t>Put this item on the agenda at your next meeting – with some ideas on who could do this.</a:t>
            </a:r>
            <a:endParaRPr lang="en-US" dirty="0">
              <a:solidFill>
                <a:srgbClr val="FFFFFF"/>
              </a:solidFill>
            </a:endParaRPr>
          </a:p>
        </p:txBody>
      </p:sp>
    </p:spTree>
    <p:extLst>
      <p:ext uri="{BB962C8B-B14F-4D97-AF65-F5344CB8AC3E}">
        <p14:creationId xmlns:p14="http://schemas.microsoft.com/office/powerpoint/2010/main" val="331359693"/>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Volunteer </a:t>
            </a:r>
            <a:r>
              <a:rPr lang="en-US" dirty="0" err="1" smtClean="0"/>
              <a:t>co-ordinator</a:t>
            </a:r>
            <a:endParaRPr lang="en-US" dirty="0"/>
          </a:p>
        </p:txBody>
      </p:sp>
      <p:sp>
        <p:nvSpPr>
          <p:cNvPr id="3" name="Content Placeholder 2"/>
          <p:cNvSpPr>
            <a:spLocks noGrp="1"/>
          </p:cNvSpPr>
          <p:nvPr>
            <p:ph idx="1"/>
          </p:nvPr>
        </p:nvSpPr>
        <p:spPr/>
        <p:txBody>
          <a:bodyPr/>
          <a:lstStyle/>
          <a:p>
            <a:r>
              <a:rPr lang="en-US" sz="2000" dirty="0" smtClean="0">
                <a:solidFill>
                  <a:schemeClr val="tx2"/>
                </a:solidFill>
              </a:rPr>
              <a:t>What skills do they have?</a:t>
            </a:r>
          </a:p>
          <a:p>
            <a:pPr marL="342900" indent="-342900">
              <a:buFont typeface="Arial" charset="0"/>
              <a:buChar char="•"/>
            </a:pPr>
            <a:r>
              <a:rPr lang="en-US" sz="2000" b="0" dirty="0" smtClean="0">
                <a:solidFill>
                  <a:schemeClr val="tx2"/>
                </a:solidFill>
              </a:rPr>
              <a:t>Good listener</a:t>
            </a:r>
          </a:p>
          <a:p>
            <a:pPr marL="342900" indent="-342900">
              <a:buFont typeface="Arial" charset="0"/>
              <a:buChar char="•"/>
            </a:pPr>
            <a:r>
              <a:rPr lang="en-US" sz="2000" b="0" dirty="0" smtClean="0">
                <a:solidFill>
                  <a:schemeClr val="tx2"/>
                </a:solidFill>
              </a:rPr>
              <a:t>Good communicator</a:t>
            </a:r>
          </a:p>
          <a:p>
            <a:pPr marL="342900" indent="-342900">
              <a:buFont typeface="Arial" charset="0"/>
              <a:buChar char="•"/>
            </a:pPr>
            <a:r>
              <a:rPr lang="en-US" sz="2000" b="0" dirty="0" smtClean="0">
                <a:solidFill>
                  <a:schemeClr val="tx2"/>
                </a:solidFill>
              </a:rPr>
              <a:t>Well-</a:t>
            </a:r>
            <a:r>
              <a:rPr lang="en-US" sz="2000" b="0" dirty="0" err="1" smtClean="0">
                <a:solidFill>
                  <a:schemeClr val="tx2"/>
                </a:solidFill>
              </a:rPr>
              <a:t>organised</a:t>
            </a:r>
            <a:endParaRPr lang="en-US" sz="2000" b="0" dirty="0" smtClean="0">
              <a:solidFill>
                <a:schemeClr val="tx2"/>
              </a:solidFill>
            </a:endParaRPr>
          </a:p>
          <a:p>
            <a:pPr marL="342900" indent="-342900">
              <a:buFont typeface="Arial" charset="0"/>
              <a:buChar char="•"/>
            </a:pPr>
            <a:r>
              <a:rPr lang="en-US" sz="2000" b="0" dirty="0" smtClean="0">
                <a:solidFill>
                  <a:schemeClr val="tx2"/>
                </a:solidFill>
              </a:rPr>
              <a:t>Reliable</a:t>
            </a:r>
          </a:p>
          <a:p>
            <a:endParaRPr lang="en-US" sz="2000" dirty="0">
              <a:solidFill>
                <a:schemeClr val="tx2"/>
              </a:solidFill>
            </a:endParaRPr>
          </a:p>
          <a:p>
            <a:r>
              <a:rPr lang="en-US" sz="2000" dirty="0" smtClean="0">
                <a:solidFill>
                  <a:schemeClr val="tx2"/>
                </a:solidFill>
              </a:rPr>
              <a:t>What values do they have?</a:t>
            </a:r>
          </a:p>
          <a:p>
            <a:pPr marL="342900" indent="-342900">
              <a:buFont typeface="Arial" charset="0"/>
              <a:buChar char="•"/>
            </a:pPr>
            <a:r>
              <a:rPr lang="en-US" sz="2000" b="0" dirty="0" smtClean="0">
                <a:solidFill>
                  <a:schemeClr val="tx2"/>
                </a:solidFill>
              </a:rPr>
              <a:t>Passion</a:t>
            </a:r>
          </a:p>
          <a:p>
            <a:pPr marL="342900" indent="-342900">
              <a:buFont typeface="Arial" charset="0"/>
              <a:buChar char="•"/>
            </a:pPr>
            <a:r>
              <a:rPr lang="en-US" sz="2000" b="0" dirty="0" smtClean="0">
                <a:solidFill>
                  <a:schemeClr val="tx2"/>
                </a:solidFill>
              </a:rPr>
              <a:t>Teamwork</a:t>
            </a:r>
          </a:p>
          <a:p>
            <a:pPr marL="342900" indent="-342900">
              <a:buFont typeface="Arial" charset="0"/>
              <a:buChar char="•"/>
            </a:pPr>
            <a:r>
              <a:rPr lang="en-US" sz="2000" b="0" dirty="0" smtClean="0">
                <a:solidFill>
                  <a:schemeClr val="tx2"/>
                </a:solidFill>
              </a:rPr>
              <a:t>Integrity</a:t>
            </a:r>
          </a:p>
          <a:p>
            <a:pPr marL="342900" indent="-342900">
              <a:buFont typeface="Arial" charset="0"/>
              <a:buChar char="•"/>
            </a:pPr>
            <a:r>
              <a:rPr lang="en-US" sz="2000" b="0" dirty="0" smtClean="0">
                <a:solidFill>
                  <a:schemeClr val="tx2"/>
                </a:solidFill>
              </a:rPr>
              <a:t>Excellence</a:t>
            </a:r>
            <a:endParaRPr lang="en-US" sz="2000" b="0" dirty="0">
              <a:solidFill>
                <a:schemeClr val="tx2"/>
              </a:solidFill>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09592" y="1335088"/>
            <a:ext cx="5301108" cy="3534072"/>
          </a:xfrm>
          <a:prstGeom prst="rect">
            <a:avLst/>
          </a:prstGeom>
        </p:spPr>
      </p:pic>
    </p:spTree>
    <p:extLst>
      <p:ext uri="{BB962C8B-B14F-4D97-AF65-F5344CB8AC3E}">
        <p14:creationId xmlns:p14="http://schemas.microsoft.com/office/powerpoint/2010/main" val="2945961151"/>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46050"/>
            <a:ext cx="9210228" cy="922338"/>
          </a:xfrm>
        </p:spPr>
        <p:txBody>
          <a:bodyPr/>
          <a:lstStyle/>
          <a:p>
            <a:r>
              <a:rPr lang="en-US" sz="3400" dirty="0" smtClean="0"/>
              <a:t>The four steps that can make a difference</a:t>
            </a:r>
            <a:endParaRPr lang="en-US" sz="3400" dirty="0"/>
          </a:p>
        </p:txBody>
      </p:sp>
      <p:sp>
        <p:nvSpPr>
          <p:cNvPr id="4" name="TextBox 3"/>
          <p:cNvSpPr txBox="1"/>
          <p:nvPr/>
        </p:nvSpPr>
        <p:spPr>
          <a:xfrm>
            <a:off x="520675" y="1275804"/>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8" name="TextBox 7"/>
          <p:cNvSpPr txBox="1"/>
          <p:nvPr/>
        </p:nvSpPr>
        <p:spPr>
          <a:xfrm>
            <a:off x="4634880" y="3779887"/>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9" name="TextBox 8"/>
          <p:cNvSpPr txBox="1"/>
          <p:nvPr/>
        </p:nvSpPr>
        <p:spPr>
          <a:xfrm>
            <a:off x="528836" y="3760440"/>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10" name="TextBox 9"/>
          <p:cNvSpPr txBox="1"/>
          <p:nvPr/>
        </p:nvSpPr>
        <p:spPr>
          <a:xfrm>
            <a:off x="4634880" y="1275804"/>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11" name="TextBox 10"/>
          <p:cNvSpPr txBox="1"/>
          <p:nvPr/>
        </p:nvSpPr>
        <p:spPr>
          <a:xfrm>
            <a:off x="1784648" y="1268760"/>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1</a:t>
            </a:r>
            <a:endParaRPr lang="en-US" sz="15000" b="1" dirty="0">
              <a:solidFill>
                <a:srgbClr val="FFFFFF"/>
              </a:solidFill>
              <a:latin typeface="Al Tarikh" charset="0"/>
              <a:ea typeface="Al Tarikh" charset="0"/>
              <a:cs typeface="Al Tarikh" charset="0"/>
            </a:endParaRPr>
          </a:p>
        </p:txBody>
      </p:sp>
      <p:sp>
        <p:nvSpPr>
          <p:cNvPr id="13" name="TextBox 12"/>
          <p:cNvSpPr txBox="1"/>
          <p:nvPr/>
        </p:nvSpPr>
        <p:spPr>
          <a:xfrm>
            <a:off x="1784648" y="3832750"/>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3</a:t>
            </a:r>
            <a:endParaRPr lang="en-US" sz="15000" b="1" dirty="0">
              <a:solidFill>
                <a:srgbClr val="FFFFFF"/>
              </a:solidFill>
              <a:latin typeface="Al Tarikh" charset="0"/>
              <a:ea typeface="Al Tarikh" charset="0"/>
              <a:cs typeface="Al Tarikh" charset="0"/>
            </a:endParaRPr>
          </a:p>
        </p:txBody>
      </p:sp>
      <p:sp>
        <p:nvSpPr>
          <p:cNvPr id="14" name="TextBox 13"/>
          <p:cNvSpPr txBox="1"/>
          <p:nvPr/>
        </p:nvSpPr>
        <p:spPr>
          <a:xfrm>
            <a:off x="5732413" y="3845876"/>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4</a:t>
            </a:r>
            <a:endParaRPr lang="en-US" sz="15000" b="1" dirty="0">
              <a:solidFill>
                <a:srgbClr val="FFFFFF"/>
              </a:solidFill>
              <a:latin typeface="Al Tarikh" charset="0"/>
              <a:ea typeface="Al Tarikh" charset="0"/>
              <a:cs typeface="Al Tarikh" charset="0"/>
            </a:endParaRPr>
          </a:p>
        </p:txBody>
      </p:sp>
      <p:sp>
        <p:nvSpPr>
          <p:cNvPr id="16" name="TextBox 15"/>
          <p:cNvSpPr txBox="1"/>
          <p:nvPr/>
        </p:nvSpPr>
        <p:spPr>
          <a:xfrm>
            <a:off x="4654674" y="1844824"/>
            <a:ext cx="3953644" cy="523220"/>
          </a:xfrm>
          <a:prstGeom prst="rect">
            <a:avLst/>
          </a:prstGeom>
          <a:noFill/>
        </p:spPr>
        <p:txBody>
          <a:bodyPr wrap="square" rtlCol="0">
            <a:spAutoFit/>
          </a:bodyPr>
          <a:lstStyle/>
          <a:p>
            <a:pPr algn="ctr"/>
            <a:r>
              <a:rPr lang="en-US" sz="2800" b="1" dirty="0" smtClean="0">
                <a:solidFill>
                  <a:srgbClr val="FFFFFF"/>
                </a:solidFill>
              </a:rPr>
              <a:t>2. Be prepared</a:t>
            </a:r>
            <a:endParaRPr lang="en-US" sz="2800" b="1" dirty="0">
              <a:solidFill>
                <a:srgbClr val="FFFFFF"/>
              </a:solidFill>
            </a:endParaRPr>
          </a:p>
        </p:txBody>
      </p:sp>
    </p:spTree>
    <p:extLst>
      <p:ext uri="{BB962C8B-B14F-4D97-AF65-F5344CB8AC3E}">
        <p14:creationId xmlns:p14="http://schemas.microsoft.com/office/powerpoint/2010/main" val="3784155818"/>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Be prepared</a:t>
            </a:r>
            <a:endParaRPr lang="en-US" dirty="0"/>
          </a:p>
        </p:txBody>
      </p:sp>
      <p:sp>
        <p:nvSpPr>
          <p:cNvPr id="3" name="Content Placeholder 2"/>
          <p:cNvSpPr>
            <a:spLocks noGrp="1"/>
          </p:cNvSpPr>
          <p:nvPr>
            <p:ph idx="1"/>
          </p:nvPr>
        </p:nvSpPr>
        <p:spPr>
          <a:xfrm>
            <a:off x="495300" y="1335088"/>
            <a:ext cx="4169668" cy="1877888"/>
          </a:xfrm>
        </p:spPr>
        <p:txBody>
          <a:bodyPr/>
          <a:lstStyle/>
          <a:p>
            <a:pPr marL="342900" indent="-342900">
              <a:buFont typeface="Arial" charset="0"/>
              <a:buChar char="•"/>
            </a:pPr>
            <a:r>
              <a:rPr lang="en-US" sz="2000" b="0" dirty="0" smtClean="0">
                <a:solidFill>
                  <a:schemeClr val="tx2"/>
                </a:solidFill>
              </a:rPr>
              <a:t>What roles are you missing?</a:t>
            </a:r>
          </a:p>
          <a:p>
            <a:pPr marL="342900" indent="-342900">
              <a:buFont typeface="Arial" charset="0"/>
              <a:buChar char="•"/>
            </a:pPr>
            <a:r>
              <a:rPr lang="en-US" sz="2000" b="0" dirty="0" smtClean="0">
                <a:solidFill>
                  <a:schemeClr val="tx2"/>
                </a:solidFill>
              </a:rPr>
              <a:t>Do any of your current volunteers need extra help?</a:t>
            </a:r>
          </a:p>
          <a:p>
            <a:pPr marL="342900" indent="-342900">
              <a:buFont typeface="Arial" charset="0"/>
              <a:buChar char="•"/>
            </a:pPr>
            <a:r>
              <a:rPr lang="en-US" sz="2000" b="0" dirty="0" smtClean="0">
                <a:solidFill>
                  <a:schemeClr val="tx2"/>
                </a:solidFill>
              </a:rPr>
              <a:t>What skills are you looking for?</a:t>
            </a:r>
          </a:p>
          <a:p>
            <a:pPr marL="342900" indent="-342900">
              <a:buFont typeface="Arial" charset="0"/>
              <a:buChar char="•"/>
            </a:pPr>
            <a:r>
              <a:rPr lang="en-US" sz="2000" b="0" dirty="0" smtClean="0">
                <a:solidFill>
                  <a:schemeClr val="tx2"/>
                </a:solidFill>
              </a:rPr>
              <a:t>What’s the time commitment?</a:t>
            </a:r>
          </a:p>
          <a:p>
            <a:endParaRPr lang="en-US" sz="2000" b="0" dirty="0" smtClean="0">
              <a:solidFill>
                <a:schemeClr val="tx2"/>
              </a:solidFill>
            </a:endParaRPr>
          </a:p>
          <a:p>
            <a:endParaRPr lang="en-US" b="0" dirty="0">
              <a:solidFill>
                <a:schemeClr val="tx2"/>
              </a:solidFill>
            </a:endParaRPr>
          </a:p>
        </p:txBody>
      </p:sp>
      <p:sp>
        <p:nvSpPr>
          <p:cNvPr id="4" name="TextBox 3"/>
          <p:cNvSpPr txBox="1"/>
          <p:nvPr/>
        </p:nvSpPr>
        <p:spPr>
          <a:xfrm>
            <a:off x="495300" y="5301208"/>
            <a:ext cx="3953644" cy="923330"/>
          </a:xfrm>
          <a:prstGeom prst="rect">
            <a:avLst/>
          </a:prstGeom>
          <a:solidFill>
            <a:schemeClr val="tx2"/>
          </a:solidFill>
        </p:spPr>
        <p:txBody>
          <a:bodyPr wrap="square" rtlCol="0">
            <a:spAutoFit/>
          </a:bodyPr>
          <a:lstStyle/>
          <a:p>
            <a:r>
              <a:rPr lang="en-US" b="1" dirty="0">
                <a:solidFill>
                  <a:srgbClr val="FFFFFF"/>
                </a:solidFill>
              </a:rPr>
              <a:t>Action: </a:t>
            </a:r>
            <a:r>
              <a:rPr lang="en-US" dirty="0">
                <a:solidFill>
                  <a:srgbClr val="FFFFFF"/>
                </a:solidFill>
              </a:rPr>
              <a:t>Spend some time with your committee mapping out your ‘must-have’ and ‘would-like-to-have’ lists.</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64968" y="1331690"/>
            <a:ext cx="4880992" cy="3253995"/>
          </a:xfrm>
          <a:prstGeom prst="rect">
            <a:avLst/>
          </a:prstGeom>
        </p:spPr>
      </p:pic>
    </p:spTree>
    <p:extLst>
      <p:ext uri="{BB962C8B-B14F-4D97-AF65-F5344CB8AC3E}">
        <p14:creationId xmlns:p14="http://schemas.microsoft.com/office/powerpoint/2010/main" val="2842674435"/>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Download template role descriptions</a:t>
            </a:r>
            <a:endParaRPr lang="en-US" dirty="0"/>
          </a:p>
        </p:txBody>
      </p:sp>
      <p:sp>
        <p:nvSpPr>
          <p:cNvPr id="4" name="TextBox 3"/>
          <p:cNvSpPr txBox="1"/>
          <p:nvPr/>
        </p:nvSpPr>
        <p:spPr>
          <a:xfrm>
            <a:off x="-776536" y="1052736"/>
            <a:ext cx="9906000" cy="5355312"/>
          </a:xfrm>
          <a:prstGeom prst="rect">
            <a:avLst/>
          </a:prstGeom>
          <a:noFill/>
        </p:spPr>
        <p:txBody>
          <a:bodyPr wrap="square" rtlCol="0">
            <a:spAutoFit/>
          </a:bodyPr>
          <a:lstStyle/>
          <a:p>
            <a:pPr lvl="3" algn="ctr"/>
            <a:r>
              <a:rPr lang="en-GB" sz="2400" b="1" dirty="0" smtClean="0">
                <a:solidFill>
                  <a:srgbClr val="003591">
                    <a:lumMod val="60000"/>
                    <a:lumOff val="40000"/>
                  </a:srgbClr>
                </a:solidFill>
              </a:rPr>
              <a:t>Administrator</a:t>
            </a:r>
            <a:r>
              <a:rPr lang="en-US" sz="2400" b="1" dirty="0">
                <a:solidFill>
                  <a:srgbClr val="003591">
                    <a:lumMod val="60000"/>
                    <a:lumOff val="40000"/>
                  </a:srgbClr>
                </a:solidFill>
              </a:rPr>
              <a:t> </a:t>
            </a:r>
            <a:r>
              <a:rPr lang="en-GB" sz="2000" b="1" dirty="0" smtClean="0">
                <a:solidFill>
                  <a:srgbClr val="003591">
                    <a:lumMod val="50000"/>
                  </a:srgbClr>
                </a:solidFill>
              </a:rPr>
              <a:t>Ballot administrator</a:t>
            </a:r>
            <a:r>
              <a:rPr lang="en-US" sz="2000" b="1" dirty="0">
                <a:solidFill>
                  <a:srgbClr val="003591">
                    <a:lumMod val="50000"/>
                  </a:srgbClr>
                </a:solidFill>
              </a:rPr>
              <a:t> </a:t>
            </a:r>
            <a:endParaRPr lang="en-US" sz="2000" b="1" dirty="0" smtClean="0">
              <a:solidFill>
                <a:srgbClr val="003591">
                  <a:lumMod val="50000"/>
                </a:srgbClr>
              </a:solidFill>
            </a:endParaRPr>
          </a:p>
          <a:p>
            <a:pPr lvl="3" algn="ctr"/>
            <a:r>
              <a:rPr lang="en-GB" sz="3200" b="1" dirty="0" smtClean="0">
                <a:solidFill>
                  <a:srgbClr val="003591">
                    <a:lumMod val="60000"/>
                    <a:lumOff val="40000"/>
                  </a:srgbClr>
                </a:solidFill>
              </a:rPr>
              <a:t>Chairperson</a:t>
            </a:r>
            <a:r>
              <a:rPr lang="en-US" b="1" dirty="0" smtClean="0">
                <a:solidFill>
                  <a:srgbClr val="003591">
                    <a:lumMod val="60000"/>
                    <a:lumOff val="40000"/>
                  </a:srgbClr>
                </a:solidFill>
              </a:rPr>
              <a:t> </a:t>
            </a:r>
          </a:p>
          <a:p>
            <a:pPr lvl="3" algn="ctr"/>
            <a:r>
              <a:rPr lang="en-GB" sz="2400" b="1" dirty="0" smtClean="0">
                <a:solidFill>
                  <a:srgbClr val="003591">
                    <a:lumMod val="50000"/>
                  </a:srgbClr>
                </a:solidFill>
              </a:rPr>
              <a:t>Club </a:t>
            </a:r>
            <a:r>
              <a:rPr lang="en-GB" sz="2400" b="1" dirty="0">
                <a:solidFill>
                  <a:srgbClr val="003591">
                    <a:lumMod val="50000"/>
                  </a:srgbClr>
                </a:solidFill>
              </a:rPr>
              <a:t>main </a:t>
            </a:r>
            <a:r>
              <a:rPr lang="en-GB" sz="2400" b="1" dirty="0" smtClean="0">
                <a:solidFill>
                  <a:srgbClr val="003591">
                    <a:lumMod val="50000"/>
                  </a:srgbClr>
                </a:solidFill>
              </a:rPr>
              <a:t>contact</a:t>
            </a:r>
            <a:r>
              <a:rPr lang="en-US" sz="2400" b="1" dirty="0">
                <a:solidFill>
                  <a:srgbClr val="003591">
                    <a:lumMod val="50000"/>
                  </a:srgbClr>
                </a:solidFill>
              </a:rPr>
              <a:t> </a:t>
            </a:r>
            <a:r>
              <a:rPr lang="en-GB" sz="2000" b="1" dirty="0" smtClean="0">
                <a:solidFill>
                  <a:srgbClr val="FF0000"/>
                </a:solidFill>
              </a:rPr>
              <a:t>Committee member</a:t>
            </a:r>
            <a:r>
              <a:rPr lang="en-US" sz="2000" b="1" dirty="0">
                <a:solidFill>
                  <a:srgbClr val="FF0000"/>
                </a:solidFill>
              </a:rPr>
              <a:t> </a:t>
            </a:r>
            <a:endParaRPr lang="en-US" sz="2000" b="1" dirty="0" smtClean="0">
              <a:solidFill>
                <a:srgbClr val="FF0000"/>
              </a:solidFill>
            </a:endParaRPr>
          </a:p>
          <a:p>
            <a:pPr lvl="3" algn="ctr"/>
            <a:r>
              <a:rPr lang="en-GB" sz="2800" b="1" dirty="0" smtClean="0">
                <a:solidFill>
                  <a:srgbClr val="71A81D">
                    <a:lumMod val="60000"/>
                    <a:lumOff val="40000"/>
                  </a:srgbClr>
                </a:solidFill>
              </a:rPr>
              <a:t>Competition organiser</a:t>
            </a:r>
            <a:r>
              <a:rPr lang="en-US" sz="2800" b="1" dirty="0">
                <a:solidFill>
                  <a:srgbClr val="71A81D">
                    <a:lumMod val="60000"/>
                    <a:lumOff val="40000"/>
                  </a:srgbClr>
                </a:solidFill>
              </a:rPr>
              <a:t> </a:t>
            </a:r>
            <a:r>
              <a:rPr lang="en-GB" sz="2400" b="1" i="1" dirty="0" smtClean="0">
                <a:solidFill>
                  <a:srgbClr val="003591">
                    <a:lumMod val="60000"/>
                    <a:lumOff val="40000"/>
                  </a:srgbClr>
                </a:solidFill>
              </a:rPr>
              <a:t>Grants </a:t>
            </a:r>
            <a:r>
              <a:rPr lang="en-GB" sz="2400" b="1" i="1" dirty="0">
                <a:solidFill>
                  <a:srgbClr val="003591">
                    <a:lumMod val="60000"/>
                    <a:lumOff val="40000"/>
                  </a:srgbClr>
                </a:solidFill>
              </a:rPr>
              <a:t>&amp; funding officer</a:t>
            </a:r>
            <a:endParaRPr lang="en-US" sz="2400" b="1" i="1" dirty="0">
              <a:solidFill>
                <a:srgbClr val="003591">
                  <a:lumMod val="60000"/>
                  <a:lumOff val="40000"/>
                </a:srgbClr>
              </a:solidFill>
            </a:endParaRPr>
          </a:p>
          <a:p>
            <a:pPr lvl="3" algn="ctr"/>
            <a:r>
              <a:rPr lang="en-GB" b="1" dirty="0">
                <a:solidFill>
                  <a:srgbClr val="003591">
                    <a:lumMod val="60000"/>
                    <a:lumOff val="40000"/>
                  </a:srgbClr>
                </a:solidFill>
              </a:rPr>
              <a:t>Juniors </a:t>
            </a:r>
            <a:r>
              <a:rPr lang="en-GB" b="1" dirty="0" smtClean="0">
                <a:solidFill>
                  <a:srgbClr val="003591">
                    <a:lumMod val="60000"/>
                    <a:lumOff val="40000"/>
                  </a:srgbClr>
                </a:solidFill>
              </a:rPr>
              <a:t>captain/contact</a:t>
            </a:r>
            <a:r>
              <a:rPr lang="en-US" b="1" dirty="0">
                <a:solidFill>
                  <a:srgbClr val="003591">
                    <a:lumMod val="60000"/>
                    <a:lumOff val="40000"/>
                  </a:srgbClr>
                </a:solidFill>
              </a:rPr>
              <a:t> </a:t>
            </a:r>
            <a:endParaRPr lang="en-US" b="1" dirty="0" smtClean="0">
              <a:solidFill>
                <a:srgbClr val="003591">
                  <a:lumMod val="60000"/>
                  <a:lumOff val="40000"/>
                </a:srgbClr>
              </a:solidFill>
            </a:endParaRPr>
          </a:p>
          <a:p>
            <a:pPr lvl="3" algn="ctr"/>
            <a:r>
              <a:rPr lang="en-GB" sz="2800" b="1" dirty="0" smtClean="0">
                <a:solidFill>
                  <a:srgbClr val="0086CB">
                    <a:lumMod val="60000"/>
                    <a:lumOff val="40000"/>
                  </a:srgbClr>
                </a:solidFill>
              </a:rPr>
              <a:t>Marketing/communications </a:t>
            </a:r>
            <a:r>
              <a:rPr lang="en-GB" sz="2800" b="1" dirty="0">
                <a:solidFill>
                  <a:srgbClr val="0086CB">
                    <a:lumMod val="60000"/>
                    <a:lumOff val="40000"/>
                  </a:srgbClr>
                </a:solidFill>
              </a:rPr>
              <a:t>officer</a:t>
            </a:r>
            <a:endParaRPr lang="en-US" sz="2800" b="1" dirty="0">
              <a:solidFill>
                <a:srgbClr val="0086CB">
                  <a:lumMod val="60000"/>
                  <a:lumOff val="40000"/>
                </a:srgbClr>
              </a:solidFill>
            </a:endParaRPr>
          </a:p>
          <a:p>
            <a:pPr lvl="3" algn="ctr"/>
            <a:r>
              <a:rPr lang="en-GB" sz="2400" b="1" dirty="0">
                <a:solidFill>
                  <a:srgbClr val="003591"/>
                </a:solidFill>
              </a:rPr>
              <a:t>Match </a:t>
            </a:r>
            <a:r>
              <a:rPr lang="en-GB" sz="2400" b="1" dirty="0" smtClean="0">
                <a:solidFill>
                  <a:srgbClr val="003591"/>
                </a:solidFill>
              </a:rPr>
              <a:t>secretary</a:t>
            </a:r>
            <a:r>
              <a:rPr lang="en-US" sz="2400" b="1" dirty="0">
                <a:solidFill>
                  <a:srgbClr val="003591"/>
                </a:solidFill>
              </a:rPr>
              <a:t> </a:t>
            </a:r>
            <a:r>
              <a:rPr lang="en-GB" b="1" i="1" dirty="0" smtClean="0">
                <a:solidFill>
                  <a:srgbClr val="003591">
                    <a:lumMod val="60000"/>
                    <a:lumOff val="40000"/>
                  </a:srgbClr>
                </a:solidFill>
              </a:rPr>
              <a:t>Membership secretary</a:t>
            </a:r>
            <a:r>
              <a:rPr lang="en-US" b="1" i="1" dirty="0">
                <a:solidFill>
                  <a:srgbClr val="003591">
                    <a:lumMod val="60000"/>
                    <a:lumOff val="40000"/>
                  </a:srgbClr>
                </a:solidFill>
              </a:rPr>
              <a:t> </a:t>
            </a:r>
            <a:r>
              <a:rPr lang="en-GB" sz="2000" b="1" dirty="0" smtClean="0">
                <a:solidFill>
                  <a:srgbClr val="71A81D">
                    <a:lumMod val="60000"/>
                    <a:lumOff val="40000"/>
                  </a:srgbClr>
                </a:solidFill>
              </a:rPr>
              <a:t>Mini </a:t>
            </a:r>
            <a:r>
              <a:rPr lang="en-GB" sz="2000" b="1" dirty="0">
                <a:solidFill>
                  <a:srgbClr val="71A81D">
                    <a:lumMod val="60000"/>
                    <a:lumOff val="40000"/>
                  </a:srgbClr>
                </a:solidFill>
              </a:rPr>
              <a:t>Tennis contact</a:t>
            </a:r>
            <a:endParaRPr lang="en-US" sz="2000" b="1" dirty="0">
              <a:solidFill>
                <a:srgbClr val="71A81D">
                  <a:lumMod val="60000"/>
                  <a:lumOff val="40000"/>
                </a:srgbClr>
              </a:solidFill>
            </a:endParaRPr>
          </a:p>
          <a:p>
            <a:pPr lvl="3" algn="ctr"/>
            <a:r>
              <a:rPr lang="en-GB" b="1" i="1" dirty="0">
                <a:solidFill>
                  <a:srgbClr val="FF0000"/>
                </a:solidFill>
              </a:rPr>
              <a:t>Performance programme </a:t>
            </a:r>
            <a:r>
              <a:rPr lang="en-GB" b="1" i="1" dirty="0" smtClean="0">
                <a:solidFill>
                  <a:srgbClr val="FF0000"/>
                </a:solidFill>
              </a:rPr>
              <a:t>manager</a:t>
            </a:r>
            <a:r>
              <a:rPr lang="en-US" b="1" i="1" dirty="0">
                <a:solidFill>
                  <a:srgbClr val="FF0000"/>
                </a:solidFill>
              </a:rPr>
              <a:t> </a:t>
            </a:r>
            <a:r>
              <a:rPr lang="en-GB" sz="2000" b="1" dirty="0" smtClean="0">
                <a:solidFill>
                  <a:srgbClr val="003591">
                    <a:lumMod val="50000"/>
                  </a:srgbClr>
                </a:solidFill>
              </a:rPr>
              <a:t>Schools co-ordinator</a:t>
            </a:r>
            <a:r>
              <a:rPr lang="en-US" sz="2000" b="1" dirty="0">
                <a:solidFill>
                  <a:srgbClr val="003591">
                    <a:lumMod val="50000"/>
                  </a:srgbClr>
                </a:solidFill>
              </a:rPr>
              <a:t> </a:t>
            </a:r>
            <a:r>
              <a:rPr lang="en-GB" sz="3200" b="1" dirty="0" smtClean="0">
                <a:solidFill>
                  <a:srgbClr val="003591">
                    <a:lumMod val="60000"/>
                    <a:lumOff val="40000"/>
                  </a:srgbClr>
                </a:solidFill>
              </a:rPr>
              <a:t>Secretary</a:t>
            </a:r>
            <a:endParaRPr lang="en-US" sz="3200" b="1" dirty="0">
              <a:solidFill>
                <a:srgbClr val="003591">
                  <a:lumMod val="60000"/>
                  <a:lumOff val="40000"/>
                </a:srgbClr>
              </a:solidFill>
            </a:endParaRPr>
          </a:p>
          <a:p>
            <a:pPr lvl="3" algn="ctr"/>
            <a:r>
              <a:rPr lang="en-GB" sz="3200" b="1" i="1" dirty="0">
                <a:solidFill>
                  <a:srgbClr val="003591">
                    <a:lumMod val="60000"/>
                    <a:lumOff val="40000"/>
                  </a:srgbClr>
                </a:solidFill>
              </a:rPr>
              <a:t>Seniors </a:t>
            </a:r>
            <a:r>
              <a:rPr lang="en-GB" sz="3200" b="1" i="1" dirty="0" smtClean="0">
                <a:solidFill>
                  <a:srgbClr val="003591">
                    <a:lumMod val="60000"/>
                    <a:lumOff val="40000"/>
                  </a:srgbClr>
                </a:solidFill>
              </a:rPr>
              <a:t>captain/contact</a:t>
            </a:r>
            <a:r>
              <a:rPr lang="en-US" sz="3200" b="1" i="1" dirty="0">
                <a:solidFill>
                  <a:srgbClr val="003591">
                    <a:lumMod val="60000"/>
                    <a:lumOff val="40000"/>
                  </a:srgbClr>
                </a:solidFill>
              </a:rPr>
              <a:t> </a:t>
            </a:r>
            <a:r>
              <a:rPr lang="en-US" sz="3200" b="1" i="1" dirty="0" smtClean="0">
                <a:solidFill>
                  <a:srgbClr val="003591">
                    <a:lumMod val="60000"/>
                    <a:lumOff val="40000"/>
                  </a:srgbClr>
                </a:solidFill>
              </a:rPr>
              <a:t/>
            </a:r>
            <a:br>
              <a:rPr lang="en-US" sz="3200" b="1" i="1" dirty="0" smtClean="0">
                <a:solidFill>
                  <a:srgbClr val="003591">
                    <a:lumMod val="60000"/>
                    <a:lumOff val="40000"/>
                  </a:srgbClr>
                </a:solidFill>
              </a:rPr>
            </a:br>
            <a:r>
              <a:rPr lang="en-GB" sz="2400" b="1" dirty="0" smtClean="0">
                <a:solidFill>
                  <a:srgbClr val="FF0000"/>
                </a:solidFill>
              </a:rPr>
              <a:t>Social </a:t>
            </a:r>
            <a:r>
              <a:rPr lang="en-GB" sz="2400" b="1" dirty="0">
                <a:solidFill>
                  <a:srgbClr val="FF0000"/>
                </a:solidFill>
              </a:rPr>
              <a:t>media </a:t>
            </a:r>
            <a:r>
              <a:rPr lang="en-GB" sz="2400" b="1" dirty="0" smtClean="0">
                <a:solidFill>
                  <a:srgbClr val="FF0000"/>
                </a:solidFill>
              </a:rPr>
              <a:t>co-ordinator</a:t>
            </a:r>
            <a:r>
              <a:rPr lang="en-US" sz="2400" b="1" dirty="0">
                <a:solidFill>
                  <a:srgbClr val="FF0000"/>
                </a:solidFill>
              </a:rPr>
              <a:t> </a:t>
            </a:r>
            <a:r>
              <a:rPr lang="en-GB" sz="2400" b="1" dirty="0" smtClean="0">
                <a:solidFill>
                  <a:srgbClr val="003591">
                    <a:lumMod val="50000"/>
                  </a:srgbClr>
                </a:solidFill>
              </a:rPr>
              <a:t>Social </a:t>
            </a:r>
            <a:r>
              <a:rPr lang="en-GB" sz="2400" b="1" dirty="0">
                <a:solidFill>
                  <a:srgbClr val="003591">
                    <a:lumMod val="50000"/>
                  </a:srgbClr>
                </a:solidFill>
              </a:rPr>
              <a:t>secretary</a:t>
            </a:r>
            <a:endParaRPr lang="en-US" sz="2400" b="1" dirty="0">
              <a:solidFill>
                <a:srgbClr val="003591">
                  <a:lumMod val="50000"/>
                </a:srgbClr>
              </a:solidFill>
            </a:endParaRPr>
          </a:p>
          <a:p>
            <a:pPr lvl="3" algn="ctr"/>
            <a:r>
              <a:rPr lang="en-GB" sz="3200" b="1" dirty="0" err="1">
                <a:solidFill>
                  <a:srgbClr val="71A81D">
                    <a:lumMod val="60000"/>
                    <a:lumOff val="40000"/>
                  </a:srgbClr>
                </a:solidFill>
              </a:rPr>
              <a:t>Tennismark</a:t>
            </a:r>
            <a:r>
              <a:rPr lang="en-GB" sz="3200" b="1" dirty="0">
                <a:solidFill>
                  <a:srgbClr val="71A81D">
                    <a:lumMod val="60000"/>
                    <a:lumOff val="40000"/>
                  </a:srgbClr>
                </a:solidFill>
              </a:rPr>
              <a:t> </a:t>
            </a:r>
            <a:r>
              <a:rPr lang="en-GB" sz="3200" b="1" dirty="0" smtClean="0">
                <a:solidFill>
                  <a:srgbClr val="71A81D">
                    <a:lumMod val="60000"/>
                    <a:lumOff val="40000"/>
                  </a:srgbClr>
                </a:solidFill>
              </a:rPr>
              <a:t>lead</a:t>
            </a:r>
            <a:r>
              <a:rPr lang="en-US" sz="3200" b="1" dirty="0">
                <a:solidFill>
                  <a:srgbClr val="71A81D">
                    <a:lumMod val="60000"/>
                    <a:lumOff val="40000"/>
                  </a:srgbClr>
                </a:solidFill>
              </a:rPr>
              <a:t> </a:t>
            </a:r>
            <a:r>
              <a:rPr lang="en-GB" b="1" dirty="0" smtClean="0">
                <a:solidFill>
                  <a:srgbClr val="003591">
                    <a:lumMod val="60000"/>
                    <a:lumOff val="40000"/>
                  </a:srgbClr>
                </a:solidFill>
              </a:rPr>
              <a:t>Treasurer</a:t>
            </a:r>
            <a:r>
              <a:rPr lang="en-US" b="1" dirty="0">
                <a:solidFill>
                  <a:srgbClr val="003591">
                    <a:lumMod val="60000"/>
                    <a:lumOff val="40000"/>
                  </a:srgbClr>
                </a:solidFill>
              </a:rPr>
              <a:t> </a:t>
            </a:r>
            <a:r>
              <a:rPr lang="en-GB" sz="2000" b="1" dirty="0" smtClean="0">
                <a:solidFill>
                  <a:srgbClr val="003591"/>
                </a:solidFill>
              </a:rPr>
              <a:t>Volunteer co-ordinator</a:t>
            </a:r>
            <a:r>
              <a:rPr lang="en-US" sz="2000" b="1" dirty="0">
                <a:solidFill>
                  <a:srgbClr val="003591"/>
                </a:solidFill>
              </a:rPr>
              <a:t> </a:t>
            </a:r>
            <a:endParaRPr lang="en-US" sz="2000" b="1" dirty="0" smtClean="0">
              <a:solidFill>
                <a:srgbClr val="003591"/>
              </a:solidFill>
            </a:endParaRPr>
          </a:p>
          <a:p>
            <a:pPr lvl="3" algn="ctr"/>
            <a:r>
              <a:rPr lang="en-GB" sz="2800" b="1" i="1" dirty="0" smtClean="0">
                <a:solidFill>
                  <a:srgbClr val="003591">
                    <a:lumMod val="60000"/>
                    <a:lumOff val="40000"/>
                  </a:srgbClr>
                </a:solidFill>
              </a:rPr>
              <a:t>Website editor</a:t>
            </a:r>
            <a:r>
              <a:rPr lang="en-US" sz="2800" b="1" i="1" dirty="0">
                <a:solidFill>
                  <a:srgbClr val="003591">
                    <a:lumMod val="60000"/>
                    <a:lumOff val="40000"/>
                  </a:srgbClr>
                </a:solidFill>
              </a:rPr>
              <a:t> </a:t>
            </a:r>
            <a:r>
              <a:rPr lang="en-US" sz="2800" b="1" i="1" dirty="0" smtClean="0">
                <a:solidFill>
                  <a:srgbClr val="003591">
                    <a:lumMod val="60000"/>
                    <a:lumOff val="40000"/>
                  </a:srgbClr>
                </a:solidFill>
              </a:rPr>
              <a:t>  </a:t>
            </a:r>
            <a:r>
              <a:rPr lang="en-GB" sz="4400" b="1" dirty="0" smtClean="0">
                <a:solidFill>
                  <a:srgbClr val="FF0000"/>
                </a:solidFill>
              </a:rPr>
              <a:t>Welfare </a:t>
            </a:r>
            <a:r>
              <a:rPr lang="en-GB" sz="4400" b="1" dirty="0">
                <a:solidFill>
                  <a:srgbClr val="FF0000"/>
                </a:solidFill>
              </a:rPr>
              <a:t>officer</a:t>
            </a:r>
            <a:r>
              <a:rPr lang="en-US" sz="4400" b="1" dirty="0">
                <a:solidFill>
                  <a:srgbClr val="FF0000"/>
                </a:solidFill>
              </a:rPr>
              <a:t> </a:t>
            </a:r>
          </a:p>
        </p:txBody>
      </p:sp>
      <p:sp>
        <p:nvSpPr>
          <p:cNvPr id="5" name="TextBox 4"/>
          <p:cNvSpPr txBox="1"/>
          <p:nvPr/>
        </p:nvSpPr>
        <p:spPr>
          <a:xfrm>
            <a:off x="207268" y="5818038"/>
            <a:ext cx="3953644" cy="923330"/>
          </a:xfrm>
          <a:prstGeom prst="rect">
            <a:avLst/>
          </a:prstGeom>
          <a:solidFill>
            <a:schemeClr val="tx2"/>
          </a:solidFill>
        </p:spPr>
        <p:txBody>
          <a:bodyPr wrap="square" rtlCol="0">
            <a:spAutoFit/>
          </a:bodyPr>
          <a:lstStyle/>
          <a:p>
            <a:r>
              <a:rPr lang="en-US" b="1" dirty="0">
                <a:solidFill>
                  <a:srgbClr val="FFFFFF"/>
                </a:solidFill>
              </a:rPr>
              <a:t>Action: </a:t>
            </a:r>
            <a:r>
              <a:rPr lang="en-US" dirty="0" smtClean="0">
                <a:solidFill>
                  <a:srgbClr val="FFFFFF"/>
                </a:solidFill>
              </a:rPr>
              <a:t>Visit the website: </a:t>
            </a:r>
            <a:r>
              <a:rPr lang="en-US" b="1" dirty="0" err="1" smtClean="0">
                <a:solidFill>
                  <a:srgbClr val="FFFFFF"/>
                </a:solidFill>
              </a:rPr>
              <a:t>www.lta.org.uk</a:t>
            </a:r>
            <a:r>
              <a:rPr lang="en-US" b="1" dirty="0" smtClean="0">
                <a:solidFill>
                  <a:srgbClr val="FFFFFF"/>
                </a:solidFill>
              </a:rPr>
              <a:t>/</a:t>
            </a:r>
            <a:r>
              <a:rPr lang="en-US" b="1" dirty="0" err="1" smtClean="0">
                <a:solidFill>
                  <a:srgbClr val="FFFFFF"/>
                </a:solidFill>
              </a:rPr>
              <a:t>tennisvolunteer</a:t>
            </a:r>
            <a:r>
              <a:rPr lang="en-US" b="1" dirty="0" smtClean="0">
                <a:solidFill>
                  <a:srgbClr val="FFFFFF"/>
                </a:solidFill>
              </a:rPr>
              <a:t> </a:t>
            </a:r>
            <a:br>
              <a:rPr lang="en-US" b="1" dirty="0" smtClean="0">
                <a:solidFill>
                  <a:srgbClr val="FFFFFF"/>
                </a:solidFill>
              </a:rPr>
            </a:br>
            <a:r>
              <a:rPr lang="en-US" dirty="0" smtClean="0">
                <a:solidFill>
                  <a:srgbClr val="FFFFFF"/>
                </a:solidFill>
              </a:rPr>
              <a:t>to download</a:t>
            </a:r>
            <a:r>
              <a:rPr lang="en-US" dirty="0">
                <a:solidFill>
                  <a:srgbClr val="FFFFFF"/>
                </a:solidFill>
              </a:rPr>
              <a:t> </a:t>
            </a:r>
            <a:r>
              <a:rPr lang="en-US" dirty="0" smtClean="0">
                <a:solidFill>
                  <a:srgbClr val="FFFFFF"/>
                </a:solidFill>
              </a:rPr>
              <a:t>and use </a:t>
            </a:r>
            <a:endParaRPr lang="en-US" dirty="0">
              <a:solidFill>
                <a:srgbClr val="FFFFFF"/>
              </a:solidFill>
            </a:endParaRPr>
          </a:p>
        </p:txBody>
      </p:sp>
    </p:spTree>
    <p:extLst>
      <p:ext uri="{BB962C8B-B14F-4D97-AF65-F5344CB8AC3E}">
        <p14:creationId xmlns:p14="http://schemas.microsoft.com/office/powerpoint/2010/main" val="2584647537"/>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skills should a volunteer have?</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6919" y="1455837"/>
            <a:ext cx="9812625" cy="4205411"/>
          </a:xfrm>
        </p:spPr>
      </p:pic>
    </p:spTree>
    <p:extLst>
      <p:ext uri="{BB962C8B-B14F-4D97-AF65-F5344CB8AC3E}">
        <p14:creationId xmlns:p14="http://schemas.microsoft.com/office/powerpoint/2010/main" val="382015669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60512" y="2348880"/>
            <a:ext cx="8642226" cy="1500187"/>
          </a:xfrm>
        </p:spPr>
        <p:txBody>
          <a:bodyPr/>
          <a:lstStyle/>
          <a:p>
            <a:pPr algn="ctr"/>
            <a:r>
              <a:rPr lang="en-US" sz="3600" b="1" dirty="0"/>
              <a:t>Volunteering </a:t>
            </a:r>
            <a:r>
              <a:rPr lang="en-US" sz="3600" b="1" dirty="0" smtClean="0"/>
              <a:t>is fun and rewarding, but </a:t>
            </a:r>
            <a:r>
              <a:rPr lang="en-US" sz="3600" b="1" dirty="0"/>
              <a:t>we need to ensure safe </a:t>
            </a:r>
            <a:r>
              <a:rPr lang="en-US" sz="3600" b="1" dirty="0" smtClean="0"/>
              <a:t>recruitment </a:t>
            </a:r>
            <a:r>
              <a:rPr lang="en-US" sz="3600" b="1" dirty="0"/>
              <a:t>is embedded in </a:t>
            </a:r>
            <a:r>
              <a:rPr lang="en-US" sz="3600" b="1" dirty="0" smtClean="0"/>
              <a:t>the </a:t>
            </a:r>
            <a:r>
              <a:rPr lang="en-US" sz="3600" b="1" dirty="0"/>
              <a:t>process. </a:t>
            </a:r>
          </a:p>
        </p:txBody>
      </p:sp>
    </p:spTree>
    <p:extLst>
      <p:ext uri="{BB962C8B-B14F-4D97-AF65-F5344CB8AC3E}">
        <p14:creationId xmlns:p14="http://schemas.microsoft.com/office/powerpoint/2010/main" val="3542738705"/>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472" y="188640"/>
            <a:ext cx="9347448" cy="922338"/>
          </a:xfrm>
        </p:spPr>
        <p:txBody>
          <a:bodyPr/>
          <a:lstStyle/>
          <a:p>
            <a:r>
              <a:rPr lang="en-US" dirty="0" smtClean="0"/>
              <a:t>Safe and inclusive recruitment tips</a:t>
            </a:r>
            <a:endParaRPr lang="en-US" dirty="0"/>
          </a:p>
        </p:txBody>
      </p:sp>
      <p:sp>
        <p:nvSpPr>
          <p:cNvPr id="3" name="Content Placeholder 2"/>
          <p:cNvSpPr>
            <a:spLocks noGrp="1"/>
          </p:cNvSpPr>
          <p:nvPr>
            <p:ph idx="1"/>
          </p:nvPr>
        </p:nvSpPr>
        <p:spPr>
          <a:xfrm>
            <a:off x="495300" y="1196752"/>
            <a:ext cx="8922196" cy="3240360"/>
          </a:xfrm>
        </p:spPr>
        <p:txBody>
          <a:bodyPr/>
          <a:lstStyle/>
          <a:p>
            <a:pPr marL="342900" indent="-342900">
              <a:buFont typeface="Arial" charset="0"/>
              <a:buChar char="•"/>
            </a:pPr>
            <a:r>
              <a:rPr lang="en-US" sz="2000" b="0" dirty="0" smtClean="0">
                <a:solidFill>
                  <a:schemeClr val="tx2"/>
                </a:solidFill>
              </a:rPr>
              <a:t>Advertise </a:t>
            </a:r>
            <a:r>
              <a:rPr lang="en-US" sz="2000" b="0" dirty="0">
                <a:solidFill>
                  <a:schemeClr val="tx2"/>
                </a:solidFill>
              </a:rPr>
              <a:t>all roles, </a:t>
            </a:r>
            <a:r>
              <a:rPr lang="en-US" sz="2000" b="0" dirty="0" smtClean="0">
                <a:solidFill>
                  <a:schemeClr val="tx2"/>
                </a:solidFill>
              </a:rPr>
              <a:t>even informally</a:t>
            </a:r>
          </a:p>
          <a:p>
            <a:pPr marL="342900" indent="-342900">
              <a:buFont typeface="Arial" charset="0"/>
              <a:buChar char="•"/>
            </a:pPr>
            <a:r>
              <a:rPr lang="en-US" sz="2000" b="0" dirty="0" smtClean="0">
                <a:solidFill>
                  <a:schemeClr val="tx2"/>
                </a:solidFill>
              </a:rPr>
              <a:t>What if a volunteer has a disability?</a:t>
            </a:r>
          </a:p>
          <a:p>
            <a:pPr marL="342900" indent="-342900">
              <a:buFont typeface="Arial" charset="0"/>
              <a:buChar char="•"/>
            </a:pPr>
            <a:r>
              <a:rPr lang="en-US" sz="2000" b="0" dirty="0" smtClean="0">
                <a:solidFill>
                  <a:schemeClr val="tx2"/>
                </a:solidFill>
              </a:rPr>
              <a:t>Have an informal interview </a:t>
            </a:r>
            <a:endParaRPr lang="en-US" sz="2000" b="0" dirty="0">
              <a:solidFill>
                <a:schemeClr val="tx2"/>
              </a:solidFill>
            </a:endParaRPr>
          </a:p>
          <a:p>
            <a:pPr marL="342900" indent="-342900">
              <a:buFont typeface="Arial" charset="0"/>
              <a:buChar char="•"/>
            </a:pPr>
            <a:r>
              <a:rPr lang="en-US" sz="2000" b="0" dirty="0" smtClean="0">
                <a:solidFill>
                  <a:schemeClr val="tx2"/>
                </a:solidFill>
              </a:rPr>
              <a:t>Talk about </a:t>
            </a:r>
            <a:r>
              <a:rPr lang="en-US" sz="2000" b="0" dirty="0">
                <a:solidFill>
                  <a:schemeClr val="tx2"/>
                </a:solidFill>
              </a:rPr>
              <a:t>why creating a safe and inclusive tennis environment is </a:t>
            </a:r>
            <a:r>
              <a:rPr lang="en-US" sz="2000" b="0" dirty="0" smtClean="0">
                <a:solidFill>
                  <a:schemeClr val="tx2"/>
                </a:solidFill>
              </a:rPr>
              <a:t>vital</a:t>
            </a:r>
          </a:p>
          <a:p>
            <a:pPr marL="342900" indent="-342900">
              <a:buFont typeface="Arial" charset="0"/>
              <a:buChar char="•"/>
            </a:pPr>
            <a:r>
              <a:rPr lang="en-US" sz="2000" b="0" dirty="0" smtClean="0">
                <a:solidFill>
                  <a:schemeClr val="tx2"/>
                </a:solidFill>
              </a:rPr>
              <a:t>Do they need </a:t>
            </a:r>
            <a:r>
              <a:rPr lang="en-US" sz="2000" b="0" dirty="0">
                <a:solidFill>
                  <a:schemeClr val="tx2"/>
                </a:solidFill>
              </a:rPr>
              <a:t>a DBS </a:t>
            </a:r>
            <a:r>
              <a:rPr lang="en-US" sz="2000" b="0" dirty="0" smtClean="0">
                <a:solidFill>
                  <a:schemeClr val="tx2"/>
                </a:solidFill>
              </a:rPr>
              <a:t>check</a:t>
            </a:r>
            <a:r>
              <a:rPr lang="en-US" sz="2000" i="1" dirty="0" smtClean="0">
                <a:solidFill>
                  <a:schemeClr val="tx2"/>
                </a:solidFill>
              </a:rPr>
              <a:t>?</a:t>
            </a:r>
            <a:endParaRPr lang="en-US" sz="2000" b="0" dirty="0">
              <a:solidFill>
                <a:schemeClr val="tx2"/>
              </a:solidFill>
            </a:endParaRPr>
          </a:p>
          <a:p>
            <a:pPr marL="342900" indent="-342900">
              <a:buFont typeface="Arial" pitchFamily="34" charset="0"/>
              <a:buChar char="•"/>
            </a:pPr>
            <a:r>
              <a:rPr lang="en-US" sz="2000" b="0" dirty="0" err="1" smtClean="0">
                <a:solidFill>
                  <a:schemeClr val="tx2"/>
                </a:solidFill>
              </a:rPr>
              <a:t>Enrol</a:t>
            </a:r>
            <a:r>
              <a:rPr lang="en-US" sz="2000" b="0" dirty="0" smtClean="0">
                <a:solidFill>
                  <a:schemeClr val="tx2"/>
                </a:solidFill>
              </a:rPr>
              <a:t> them </a:t>
            </a:r>
            <a:r>
              <a:rPr lang="en-US" sz="2000" b="0" dirty="0">
                <a:solidFill>
                  <a:schemeClr val="tx2"/>
                </a:solidFill>
              </a:rPr>
              <a:t>on an LTA Safeguarding and Protection in Tennis </a:t>
            </a:r>
            <a:r>
              <a:rPr lang="en-US" sz="2000" b="0" dirty="0" smtClean="0">
                <a:solidFill>
                  <a:schemeClr val="tx2"/>
                </a:solidFill>
              </a:rPr>
              <a:t>course</a:t>
            </a:r>
            <a:endParaRPr lang="en-US" sz="2000" b="0" i="1" dirty="0">
              <a:solidFill>
                <a:schemeClr val="tx2"/>
              </a:solidFill>
            </a:endParaRPr>
          </a:p>
          <a:p>
            <a:endParaRPr lang="en-US" sz="2000" b="0" dirty="0">
              <a:solidFill>
                <a:schemeClr val="tx2"/>
              </a:solidFill>
            </a:endParaRPr>
          </a:p>
        </p:txBody>
      </p:sp>
      <p:sp>
        <p:nvSpPr>
          <p:cNvPr id="4" name="TextBox 3"/>
          <p:cNvSpPr txBox="1"/>
          <p:nvPr/>
        </p:nvSpPr>
        <p:spPr>
          <a:xfrm>
            <a:off x="495300" y="5301208"/>
            <a:ext cx="5537820" cy="923330"/>
          </a:xfrm>
          <a:prstGeom prst="rect">
            <a:avLst/>
          </a:prstGeom>
          <a:solidFill>
            <a:schemeClr val="tx2"/>
          </a:solidFill>
        </p:spPr>
        <p:txBody>
          <a:bodyPr wrap="square" rtlCol="0">
            <a:spAutoFit/>
          </a:bodyPr>
          <a:lstStyle/>
          <a:p>
            <a:r>
              <a:rPr lang="en-US" b="1" dirty="0">
                <a:solidFill>
                  <a:srgbClr val="FFFFFF"/>
                </a:solidFill>
              </a:rPr>
              <a:t>Action: </a:t>
            </a:r>
            <a:r>
              <a:rPr lang="en-US" dirty="0" smtClean="0">
                <a:solidFill>
                  <a:srgbClr val="FFFFFF"/>
                </a:solidFill>
              </a:rPr>
              <a:t>Find out more at </a:t>
            </a:r>
            <a:r>
              <a:rPr lang="en-US" b="1" dirty="0">
                <a:solidFill>
                  <a:srgbClr val="FFFFFF"/>
                </a:solidFill>
              </a:rPr>
              <a:t>www.lta.org.uk/tennisvolunteer </a:t>
            </a:r>
            <a:r>
              <a:rPr lang="en-US" dirty="0" smtClean="0">
                <a:solidFill>
                  <a:srgbClr val="FFFFFF"/>
                </a:solidFill>
              </a:rPr>
              <a:t>and in the LTA ‘What’s the Score?’ toolkit (pages 54-55)</a:t>
            </a:r>
            <a:endParaRPr lang="en-US" dirty="0">
              <a:solidFill>
                <a:srgbClr val="FFFFFF"/>
              </a:solidFill>
            </a:endParaRPr>
          </a:p>
        </p:txBody>
      </p:sp>
    </p:spTree>
    <p:extLst>
      <p:ext uri="{BB962C8B-B14F-4D97-AF65-F5344CB8AC3E}">
        <p14:creationId xmlns:p14="http://schemas.microsoft.com/office/powerpoint/2010/main" val="3015458331"/>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46050"/>
            <a:ext cx="9210228" cy="922338"/>
          </a:xfrm>
        </p:spPr>
        <p:txBody>
          <a:bodyPr/>
          <a:lstStyle/>
          <a:p>
            <a:r>
              <a:rPr lang="en-US" sz="3400" dirty="0" smtClean="0"/>
              <a:t>The four steps that can make a difference</a:t>
            </a:r>
            <a:endParaRPr lang="en-US" sz="3400" dirty="0"/>
          </a:p>
        </p:txBody>
      </p:sp>
      <p:sp>
        <p:nvSpPr>
          <p:cNvPr id="4" name="TextBox 3"/>
          <p:cNvSpPr txBox="1"/>
          <p:nvPr/>
        </p:nvSpPr>
        <p:spPr>
          <a:xfrm>
            <a:off x="520675" y="1275804"/>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8" name="TextBox 7"/>
          <p:cNvSpPr txBox="1"/>
          <p:nvPr/>
        </p:nvSpPr>
        <p:spPr>
          <a:xfrm>
            <a:off x="4634880" y="3779887"/>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9" name="TextBox 8"/>
          <p:cNvSpPr txBox="1"/>
          <p:nvPr/>
        </p:nvSpPr>
        <p:spPr>
          <a:xfrm>
            <a:off x="528836" y="3760440"/>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10" name="TextBox 9"/>
          <p:cNvSpPr txBox="1"/>
          <p:nvPr/>
        </p:nvSpPr>
        <p:spPr>
          <a:xfrm>
            <a:off x="4634880" y="1275804"/>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11" name="TextBox 10"/>
          <p:cNvSpPr txBox="1"/>
          <p:nvPr/>
        </p:nvSpPr>
        <p:spPr>
          <a:xfrm>
            <a:off x="1784648" y="1268760"/>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1</a:t>
            </a:r>
            <a:endParaRPr lang="en-US" sz="15000" b="1" dirty="0">
              <a:solidFill>
                <a:srgbClr val="FFFFFF"/>
              </a:solidFill>
              <a:latin typeface="Al Tarikh" charset="0"/>
              <a:ea typeface="Al Tarikh" charset="0"/>
              <a:cs typeface="Al Tarikh" charset="0"/>
            </a:endParaRPr>
          </a:p>
        </p:txBody>
      </p:sp>
      <p:sp>
        <p:nvSpPr>
          <p:cNvPr id="14" name="TextBox 13"/>
          <p:cNvSpPr txBox="1"/>
          <p:nvPr/>
        </p:nvSpPr>
        <p:spPr>
          <a:xfrm>
            <a:off x="5732413" y="3845876"/>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4</a:t>
            </a:r>
            <a:endParaRPr lang="en-US" sz="15000" b="1" dirty="0">
              <a:solidFill>
                <a:srgbClr val="FFFFFF"/>
              </a:solidFill>
              <a:latin typeface="Al Tarikh" charset="0"/>
              <a:ea typeface="Al Tarikh" charset="0"/>
              <a:cs typeface="Al Tarikh" charset="0"/>
            </a:endParaRPr>
          </a:p>
        </p:txBody>
      </p:sp>
      <p:sp>
        <p:nvSpPr>
          <p:cNvPr id="12" name="TextBox 11"/>
          <p:cNvSpPr txBox="1"/>
          <p:nvPr/>
        </p:nvSpPr>
        <p:spPr>
          <a:xfrm>
            <a:off x="5738292" y="1318160"/>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2</a:t>
            </a:r>
            <a:endParaRPr lang="en-US" sz="15000" b="1" dirty="0">
              <a:solidFill>
                <a:srgbClr val="FFFFFF"/>
              </a:solidFill>
              <a:latin typeface="Al Tarikh" charset="0"/>
              <a:ea typeface="Al Tarikh" charset="0"/>
              <a:cs typeface="Al Tarikh" charset="0"/>
            </a:endParaRPr>
          </a:p>
        </p:txBody>
      </p:sp>
      <p:sp>
        <p:nvSpPr>
          <p:cNvPr id="15" name="TextBox 14"/>
          <p:cNvSpPr txBox="1"/>
          <p:nvPr/>
        </p:nvSpPr>
        <p:spPr>
          <a:xfrm>
            <a:off x="520675" y="4474358"/>
            <a:ext cx="3961805" cy="954107"/>
          </a:xfrm>
          <a:prstGeom prst="rect">
            <a:avLst/>
          </a:prstGeom>
          <a:noFill/>
        </p:spPr>
        <p:txBody>
          <a:bodyPr wrap="square" rtlCol="0">
            <a:spAutoFit/>
          </a:bodyPr>
          <a:lstStyle/>
          <a:p>
            <a:pPr algn="ctr"/>
            <a:r>
              <a:rPr lang="en-US" sz="2800" b="1" dirty="0" smtClean="0">
                <a:solidFill>
                  <a:srgbClr val="FFFFFF"/>
                </a:solidFill>
              </a:rPr>
              <a:t>3. Look at your members</a:t>
            </a:r>
            <a:endParaRPr lang="en-US" sz="2800" b="1" dirty="0">
              <a:solidFill>
                <a:srgbClr val="FFFFFF"/>
              </a:solidFill>
            </a:endParaRPr>
          </a:p>
        </p:txBody>
      </p:sp>
    </p:spTree>
    <p:extLst>
      <p:ext uri="{BB962C8B-B14F-4D97-AF65-F5344CB8AC3E}">
        <p14:creationId xmlns:p14="http://schemas.microsoft.com/office/powerpoint/2010/main" val="2062988664"/>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3. How well do you know your members?</a:t>
            </a:r>
            <a:endParaRPr lang="en-US" sz="3400" dirty="0"/>
          </a:p>
        </p:txBody>
      </p:sp>
      <p:sp>
        <p:nvSpPr>
          <p:cNvPr id="3" name="Content Placeholder 2"/>
          <p:cNvSpPr>
            <a:spLocks noGrp="1"/>
          </p:cNvSpPr>
          <p:nvPr>
            <p:ph idx="1"/>
          </p:nvPr>
        </p:nvSpPr>
        <p:spPr/>
        <p:txBody>
          <a:bodyPr/>
          <a:lstStyle/>
          <a:p>
            <a:r>
              <a:rPr lang="en-US" sz="2000" dirty="0" smtClean="0">
                <a:solidFill>
                  <a:schemeClr val="tx2"/>
                </a:solidFill>
              </a:rPr>
              <a:t>First – undertake a skills audit</a:t>
            </a:r>
          </a:p>
          <a:p>
            <a:pPr marL="342900" indent="-342900">
              <a:buFont typeface="Arial" charset="0"/>
              <a:buChar char="•"/>
            </a:pPr>
            <a:r>
              <a:rPr lang="en-US" sz="2000" b="0" dirty="0" smtClean="0">
                <a:solidFill>
                  <a:schemeClr val="tx2"/>
                </a:solidFill>
              </a:rPr>
              <a:t>Add a ‘job title/description’ to all new and annual membership forms </a:t>
            </a:r>
          </a:p>
          <a:p>
            <a:pPr marL="342900" indent="-342900">
              <a:buFont typeface="Arial" charset="0"/>
              <a:buChar char="•"/>
            </a:pPr>
            <a:r>
              <a:rPr lang="en-US" sz="2000" b="0" dirty="0" smtClean="0">
                <a:solidFill>
                  <a:schemeClr val="tx2"/>
                </a:solidFill>
              </a:rPr>
              <a:t>Send a form out to all members – hand out at club nights or e-mail</a:t>
            </a:r>
          </a:p>
          <a:p>
            <a:pPr marL="342900" indent="-342900">
              <a:buFont typeface="Arial" charset="0"/>
              <a:buChar char="•"/>
            </a:pPr>
            <a:r>
              <a:rPr lang="en-US" sz="2000" b="0" dirty="0" smtClean="0">
                <a:solidFill>
                  <a:schemeClr val="tx2"/>
                </a:solidFill>
              </a:rPr>
              <a:t>Download an audit form from www.lta.org.uk/</a:t>
            </a:r>
            <a:r>
              <a:rPr lang="en-US" sz="2000" b="0" dirty="0" err="1" smtClean="0">
                <a:solidFill>
                  <a:schemeClr val="tx2"/>
                </a:solidFill>
              </a:rPr>
              <a:t>tennisvolunteer</a:t>
            </a:r>
            <a:endParaRPr lang="en-US" sz="2000" b="0" dirty="0" smtClean="0">
              <a:solidFill>
                <a:schemeClr val="tx2"/>
              </a:solidFill>
            </a:endParaRPr>
          </a:p>
          <a:p>
            <a:pPr marL="342900" indent="-342900">
              <a:buFont typeface="Arial" charset="0"/>
              <a:buChar char="•"/>
            </a:pPr>
            <a:endParaRPr lang="en-US" sz="2000" b="0" dirty="0">
              <a:solidFill>
                <a:schemeClr val="tx2"/>
              </a:solidFill>
            </a:endParaRPr>
          </a:p>
          <a:p>
            <a:r>
              <a:rPr lang="en-US" sz="2000" dirty="0" smtClean="0">
                <a:solidFill>
                  <a:schemeClr val="tx2"/>
                </a:solidFill>
              </a:rPr>
              <a:t>Second – match their skills to the role</a:t>
            </a:r>
          </a:p>
          <a:p>
            <a:r>
              <a:rPr lang="en-US" sz="2000" b="0" dirty="0" smtClean="0">
                <a:solidFill>
                  <a:schemeClr val="tx2"/>
                </a:solidFill>
              </a:rPr>
              <a:t>Work out which people have the skills/jobs most suited to the roles you have identified that you need.</a:t>
            </a:r>
          </a:p>
          <a:p>
            <a:endParaRPr lang="en-US" sz="2000" b="0" dirty="0">
              <a:solidFill>
                <a:schemeClr val="tx2"/>
              </a:solidFill>
            </a:endParaRPr>
          </a:p>
          <a:p>
            <a:r>
              <a:rPr lang="en-US" sz="2000" dirty="0" smtClean="0">
                <a:solidFill>
                  <a:schemeClr val="tx2"/>
                </a:solidFill>
              </a:rPr>
              <a:t>Third – ensure they are right for your venue</a:t>
            </a:r>
          </a:p>
        </p:txBody>
      </p:sp>
      <p:sp>
        <p:nvSpPr>
          <p:cNvPr id="4" name="TextBox 3"/>
          <p:cNvSpPr txBox="1"/>
          <p:nvPr/>
        </p:nvSpPr>
        <p:spPr>
          <a:xfrm>
            <a:off x="5601072" y="5704185"/>
            <a:ext cx="3953644" cy="923330"/>
          </a:xfrm>
          <a:prstGeom prst="rect">
            <a:avLst/>
          </a:prstGeom>
          <a:solidFill>
            <a:schemeClr val="tx2"/>
          </a:solidFill>
        </p:spPr>
        <p:txBody>
          <a:bodyPr wrap="square" rtlCol="0">
            <a:spAutoFit/>
          </a:bodyPr>
          <a:lstStyle/>
          <a:p>
            <a:r>
              <a:rPr lang="en-US" b="1" dirty="0">
                <a:solidFill>
                  <a:srgbClr val="FFFFFF"/>
                </a:solidFill>
              </a:rPr>
              <a:t>Action: </a:t>
            </a:r>
            <a:r>
              <a:rPr lang="en-US" dirty="0" smtClean="0">
                <a:solidFill>
                  <a:srgbClr val="FFFFFF"/>
                </a:solidFill>
              </a:rPr>
              <a:t>Download the form at: </a:t>
            </a:r>
            <a:r>
              <a:rPr lang="en-US" b="1" dirty="0" err="1">
                <a:solidFill>
                  <a:srgbClr val="FFFFFF"/>
                </a:solidFill>
              </a:rPr>
              <a:t>www.lta.org.uk</a:t>
            </a:r>
            <a:r>
              <a:rPr lang="en-US" b="1" dirty="0">
                <a:solidFill>
                  <a:srgbClr val="FFFFFF"/>
                </a:solidFill>
              </a:rPr>
              <a:t>/</a:t>
            </a:r>
            <a:r>
              <a:rPr lang="en-US" b="1" dirty="0" err="1">
                <a:solidFill>
                  <a:srgbClr val="FFFFFF"/>
                </a:solidFill>
              </a:rPr>
              <a:t>tennisvolunteer</a:t>
            </a:r>
            <a:r>
              <a:rPr lang="en-US" b="1" dirty="0">
                <a:solidFill>
                  <a:srgbClr val="FFFFFF"/>
                </a:solidFill>
              </a:rPr>
              <a:t> </a:t>
            </a:r>
            <a:r>
              <a:rPr lang="en-US" b="1" dirty="0" smtClean="0">
                <a:solidFill>
                  <a:srgbClr val="FFFFFF"/>
                </a:solidFill>
              </a:rPr>
              <a:t/>
            </a:r>
            <a:br>
              <a:rPr lang="en-US" b="1" dirty="0" smtClean="0">
                <a:solidFill>
                  <a:srgbClr val="FFFFFF"/>
                </a:solidFill>
              </a:rPr>
            </a:br>
            <a:r>
              <a:rPr lang="en-US" dirty="0" smtClean="0">
                <a:solidFill>
                  <a:srgbClr val="FFFFFF"/>
                </a:solidFill>
              </a:rPr>
              <a:t>and send out to all your members.</a:t>
            </a:r>
            <a:endParaRPr lang="en-US" dirty="0">
              <a:solidFill>
                <a:srgbClr val="FFFFFF"/>
              </a:solidFill>
            </a:endParaRPr>
          </a:p>
        </p:txBody>
      </p:sp>
    </p:spTree>
    <p:extLst>
      <p:ext uri="{BB962C8B-B14F-4D97-AF65-F5344CB8AC3E}">
        <p14:creationId xmlns:p14="http://schemas.microsoft.com/office/powerpoint/2010/main" val="963475563"/>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664" y="-150664"/>
            <a:ext cx="10512996" cy="7008664"/>
          </a:xfrm>
          <a:prstGeom prst="rect">
            <a:avLst/>
          </a:prstGeom>
        </p:spPr>
      </p:pic>
      <p:sp>
        <p:nvSpPr>
          <p:cNvPr id="4" name="Title 3"/>
          <p:cNvSpPr>
            <a:spLocks noGrp="1"/>
          </p:cNvSpPr>
          <p:nvPr>
            <p:ph type="title"/>
          </p:nvPr>
        </p:nvSpPr>
        <p:spPr>
          <a:xfrm>
            <a:off x="128464" y="5163269"/>
            <a:ext cx="8420100" cy="1362075"/>
          </a:xfrm>
        </p:spPr>
        <p:txBody>
          <a:bodyPr/>
          <a:lstStyle/>
          <a:p>
            <a:r>
              <a:rPr lang="en-US" sz="2800" i="1" cap="none" dirty="0" smtClean="0">
                <a:solidFill>
                  <a:schemeClr val="bg1"/>
                </a:solidFill>
              </a:rPr>
              <a:t>Caroline </a:t>
            </a:r>
            <a:r>
              <a:rPr lang="en-US" sz="2800" i="1" cap="none" dirty="0" err="1" smtClean="0">
                <a:solidFill>
                  <a:schemeClr val="bg1"/>
                </a:solidFill>
              </a:rPr>
              <a:t>Ratcliffe</a:t>
            </a:r>
            <a:r>
              <a:rPr lang="en-US" sz="2800" i="1" cap="none" dirty="0" smtClean="0">
                <a:solidFill>
                  <a:schemeClr val="bg1"/>
                </a:solidFill>
              </a:rPr>
              <a:t>, </a:t>
            </a:r>
            <a:br>
              <a:rPr lang="en-US" sz="2800" i="1" cap="none" dirty="0" smtClean="0">
                <a:solidFill>
                  <a:schemeClr val="bg1"/>
                </a:solidFill>
              </a:rPr>
            </a:br>
            <a:r>
              <a:rPr lang="en-US" sz="2800" i="1" cap="none" dirty="0" smtClean="0">
                <a:solidFill>
                  <a:schemeClr val="bg1"/>
                </a:solidFill>
              </a:rPr>
              <a:t>Club Secretary</a:t>
            </a:r>
            <a:endParaRPr lang="en-US" sz="2800" i="1" cap="none" dirty="0">
              <a:solidFill>
                <a:schemeClr val="bg1"/>
              </a:solidFill>
            </a:endParaRPr>
          </a:p>
        </p:txBody>
      </p:sp>
      <p:sp>
        <p:nvSpPr>
          <p:cNvPr id="3" name="Content Placeholder 2"/>
          <p:cNvSpPr>
            <a:spLocks noGrp="1"/>
          </p:cNvSpPr>
          <p:nvPr>
            <p:ph type="body" idx="1"/>
          </p:nvPr>
        </p:nvSpPr>
        <p:spPr>
          <a:xfrm>
            <a:off x="151731" y="3212976"/>
            <a:ext cx="5466506" cy="1950292"/>
          </a:xfrm>
          <a:solidFill>
            <a:schemeClr val="bg1">
              <a:alpha val="80000"/>
            </a:schemeClr>
          </a:solidFill>
        </p:spPr>
        <p:txBody>
          <a:bodyPr/>
          <a:lstStyle/>
          <a:p>
            <a:r>
              <a:rPr lang="en-GB" dirty="0" smtClean="0"/>
              <a:t>“We </a:t>
            </a:r>
            <a:r>
              <a:rPr lang="en-GB" dirty="0"/>
              <a:t>found electricians, tree surgeons, carpenters, solicitors and actually now ask if people would be willing to help in anyway on the membership form. </a:t>
            </a:r>
            <a:r>
              <a:rPr lang="en-GB" dirty="0" smtClean="0"/>
              <a:t>They</a:t>
            </a:r>
            <a:r>
              <a:rPr lang="en-US" dirty="0" smtClean="0"/>
              <a:t> </a:t>
            </a:r>
            <a:r>
              <a:rPr lang="en-GB" dirty="0" smtClean="0"/>
              <a:t>are </a:t>
            </a:r>
            <a:r>
              <a:rPr lang="en-GB" dirty="0"/>
              <a:t>often busy people but if everyone can just do </a:t>
            </a:r>
            <a:r>
              <a:rPr lang="en-GB" dirty="0" smtClean="0"/>
              <a:t>a </a:t>
            </a:r>
            <a:r>
              <a:rPr lang="en-GB" dirty="0"/>
              <a:t>small amount it </a:t>
            </a:r>
            <a:r>
              <a:rPr lang="en-GB" dirty="0" smtClean="0"/>
              <a:t>really makes </a:t>
            </a:r>
            <a:r>
              <a:rPr lang="en-GB" dirty="0"/>
              <a:t>a difference</a:t>
            </a:r>
            <a:r>
              <a:rPr lang="en-GB" dirty="0" smtClean="0"/>
              <a:t>.”</a:t>
            </a:r>
            <a:endParaRPr lang="en-US" dirty="0"/>
          </a:p>
        </p:txBody>
      </p:sp>
    </p:spTree>
    <p:extLst>
      <p:ext uri="{BB962C8B-B14F-4D97-AF65-F5344CB8AC3E}">
        <p14:creationId xmlns:p14="http://schemas.microsoft.com/office/powerpoint/2010/main" val="1212729220"/>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a personal approach</a:t>
            </a:r>
            <a:endParaRPr lang="en-US" dirty="0"/>
          </a:p>
        </p:txBody>
      </p:sp>
      <p:sp>
        <p:nvSpPr>
          <p:cNvPr id="3" name="Content Placeholder 2"/>
          <p:cNvSpPr>
            <a:spLocks noGrp="1"/>
          </p:cNvSpPr>
          <p:nvPr>
            <p:ph idx="1"/>
          </p:nvPr>
        </p:nvSpPr>
        <p:spPr>
          <a:xfrm>
            <a:off x="495300" y="1335088"/>
            <a:ext cx="4025652" cy="3462064"/>
          </a:xfrm>
        </p:spPr>
        <p:txBody>
          <a:bodyPr/>
          <a:lstStyle/>
          <a:p>
            <a:r>
              <a:rPr lang="en-US" sz="2000" dirty="0">
                <a:solidFill>
                  <a:schemeClr val="tx2"/>
                </a:solidFill>
              </a:rPr>
              <a:t>Target people face-to-face!</a:t>
            </a:r>
          </a:p>
          <a:p>
            <a:r>
              <a:rPr lang="en-US" sz="2000" b="0" dirty="0">
                <a:solidFill>
                  <a:schemeClr val="tx2"/>
                </a:solidFill>
              </a:rPr>
              <a:t>A personal </a:t>
            </a:r>
            <a:r>
              <a:rPr lang="en-US" sz="2000" b="0" dirty="0" smtClean="0">
                <a:solidFill>
                  <a:schemeClr val="tx2"/>
                </a:solidFill>
              </a:rPr>
              <a:t>approach always works best. The worst they can do is say no and you can just thank them for listening to you.</a:t>
            </a:r>
          </a:p>
          <a:p>
            <a:endParaRPr lang="en-US" sz="2000" b="0" dirty="0">
              <a:solidFill>
                <a:schemeClr val="tx2"/>
              </a:solidFill>
            </a:endParaRPr>
          </a:p>
          <a:p>
            <a:r>
              <a:rPr lang="en-US" sz="2000" dirty="0" smtClean="0">
                <a:solidFill>
                  <a:schemeClr val="tx2"/>
                </a:solidFill>
              </a:rPr>
              <a:t>Ask your committee to help</a:t>
            </a:r>
          </a:p>
          <a:p>
            <a:r>
              <a:rPr lang="en-US" sz="2000" b="0" dirty="0" smtClean="0">
                <a:solidFill>
                  <a:schemeClr val="tx2"/>
                </a:solidFill>
              </a:rPr>
              <a:t>Do they know any members within the club who they could ask to help?</a:t>
            </a:r>
          </a:p>
          <a:p>
            <a:endParaRPr lang="en-US" sz="2000" b="0" dirty="0">
              <a:solidFill>
                <a:schemeClr val="tx2"/>
              </a:solidFill>
            </a:endParaRPr>
          </a:p>
          <a:p>
            <a:endParaRPr lang="en-US" sz="2000" b="0" dirty="0" smtClean="0">
              <a:solidFill>
                <a:schemeClr val="tx2"/>
              </a:solidFill>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7217" y="1335088"/>
            <a:ext cx="4736976" cy="3157984"/>
          </a:xfrm>
          <a:prstGeom prst="rect">
            <a:avLst/>
          </a:prstGeom>
        </p:spPr>
      </p:pic>
      <p:sp>
        <p:nvSpPr>
          <p:cNvPr id="5" name="Content Placeholder 2"/>
          <p:cNvSpPr txBox="1">
            <a:spLocks/>
          </p:cNvSpPr>
          <p:nvPr/>
        </p:nvSpPr>
        <p:spPr bwMode="auto">
          <a:xfrm>
            <a:off x="495300" y="4836096"/>
            <a:ext cx="5969868" cy="2021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20000"/>
              </a:spcAft>
              <a:defRPr sz="2400" b="1">
                <a:solidFill>
                  <a:schemeClr val="accent1"/>
                </a:solidFill>
                <a:latin typeface="+mn-lt"/>
                <a:ea typeface="+mn-ea"/>
                <a:cs typeface="+mn-cs"/>
              </a:defRPr>
            </a:lvl1pPr>
            <a:lvl2pPr marL="1588" algn="l" rtl="0" fontAlgn="base">
              <a:spcBef>
                <a:spcPct val="0"/>
              </a:spcBef>
              <a:spcAft>
                <a:spcPct val="20000"/>
              </a:spcAft>
              <a:defRPr sz="2400">
                <a:solidFill>
                  <a:schemeClr val="accent1"/>
                </a:solidFill>
                <a:latin typeface="+mn-lt"/>
                <a:cs typeface="+mn-cs"/>
              </a:defRPr>
            </a:lvl2pPr>
            <a:lvl3pPr marL="3175" algn="l" rtl="0" fontAlgn="base">
              <a:spcBef>
                <a:spcPct val="0"/>
              </a:spcBef>
              <a:spcAft>
                <a:spcPct val="20000"/>
              </a:spcAft>
              <a:defRPr sz="2400">
                <a:solidFill>
                  <a:schemeClr val="tx1"/>
                </a:solidFill>
                <a:latin typeface="+mn-lt"/>
                <a:cs typeface="+mn-cs"/>
              </a:defRPr>
            </a:lvl3pPr>
            <a:lvl4pPr marL="4763" algn="l" rtl="0" fontAlgn="base">
              <a:spcBef>
                <a:spcPct val="0"/>
              </a:spcBef>
              <a:spcAft>
                <a:spcPct val="0"/>
              </a:spcAft>
              <a:defRPr sz="2000">
                <a:solidFill>
                  <a:schemeClr val="tx1"/>
                </a:solidFill>
                <a:latin typeface="+mn-lt"/>
                <a:cs typeface="+mn-cs"/>
              </a:defRPr>
            </a:lvl4pPr>
            <a:lvl5pPr marL="184150" indent="-177800" algn="l" rtl="0" fontAlgn="base">
              <a:spcBef>
                <a:spcPct val="0"/>
              </a:spcBef>
              <a:spcAft>
                <a:spcPct val="0"/>
              </a:spcAft>
              <a:buChar char="•"/>
              <a:defRPr sz="2400">
                <a:solidFill>
                  <a:schemeClr val="tx1"/>
                </a:solidFill>
                <a:latin typeface="+mn-lt"/>
                <a:cs typeface="+mn-cs"/>
              </a:defRPr>
            </a:lvl5pPr>
            <a:lvl6pPr marL="641350" indent="-177800" algn="l" rtl="0" fontAlgn="base">
              <a:spcBef>
                <a:spcPct val="0"/>
              </a:spcBef>
              <a:spcAft>
                <a:spcPct val="0"/>
              </a:spcAft>
              <a:buChar char="•"/>
              <a:defRPr sz="2400">
                <a:solidFill>
                  <a:schemeClr val="tx1"/>
                </a:solidFill>
                <a:latin typeface="+mn-lt"/>
                <a:cs typeface="+mn-cs"/>
              </a:defRPr>
            </a:lvl6pPr>
            <a:lvl7pPr marL="1098550" indent="-177800" algn="l" rtl="0" fontAlgn="base">
              <a:spcBef>
                <a:spcPct val="0"/>
              </a:spcBef>
              <a:spcAft>
                <a:spcPct val="0"/>
              </a:spcAft>
              <a:buChar char="•"/>
              <a:defRPr sz="2400">
                <a:solidFill>
                  <a:schemeClr val="tx1"/>
                </a:solidFill>
                <a:latin typeface="+mn-lt"/>
                <a:cs typeface="+mn-cs"/>
              </a:defRPr>
            </a:lvl7pPr>
            <a:lvl8pPr marL="1555750" indent="-177800" algn="l" rtl="0" fontAlgn="base">
              <a:spcBef>
                <a:spcPct val="0"/>
              </a:spcBef>
              <a:spcAft>
                <a:spcPct val="0"/>
              </a:spcAft>
              <a:buChar char="•"/>
              <a:defRPr sz="2400">
                <a:solidFill>
                  <a:schemeClr val="tx1"/>
                </a:solidFill>
                <a:latin typeface="+mn-lt"/>
                <a:cs typeface="+mn-cs"/>
              </a:defRPr>
            </a:lvl8pPr>
            <a:lvl9pPr marL="2012950" indent="-177800" algn="l" rtl="0" fontAlgn="base">
              <a:spcBef>
                <a:spcPct val="0"/>
              </a:spcBef>
              <a:spcAft>
                <a:spcPct val="0"/>
              </a:spcAft>
              <a:buChar char="•"/>
              <a:defRPr sz="2400">
                <a:solidFill>
                  <a:schemeClr val="tx1"/>
                </a:solidFill>
                <a:latin typeface="+mn-lt"/>
                <a:cs typeface="+mn-cs"/>
              </a:defRPr>
            </a:lvl9pPr>
          </a:lstStyle>
          <a:p>
            <a:r>
              <a:rPr lang="en-US" sz="2000" kern="0" dirty="0" smtClean="0">
                <a:solidFill>
                  <a:srgbClr val="003591"/>
                </a:solidFill>
              </a:rPr>
              <a:t>Have a discussion about the role</a:t>
            </a:r>
          </a:p>
          <a:p>
            <a:r>
              <a:rPr lang="en-US" sz="2000" b="0" kern="0" dirty="0" smtClean="0">
                <a:solidFill>
                  <a:srgbClr val="003591"/>
                </a:solidFill>
              </a:rPr>
              <a:t>Be clear on what the role requires and discuss the motivations for why they would get involved. Be open if they will need to have a DBS check.</a:t>
            </a:r>
          </a:p>
          <a:p>
            <a:endParaRPr lang="en-US" sz="2000" b="0" kern="0" dirty="0" smtClean="0">
              <a:solidFill>
                <a:srgbClr val="003591"/>
              </a:solidFill>
            </a:endParaRPr>
          </a:p>
          <a:p>
            <a:endParaRPr lang="en-US" sz="2000" b="0" kern="0" dirty="0" smtClean="0">
              <a:solidFill>
                <a:srgbClr val="003591"/>
              </a:solidFill>
            </a:endParaRPr>
          </a:p>
        </p:txBody>
      </p:sp>
    </p:spTree>
    <p:extLst>
      <p:ext uri="{BB962C8B-B14F-4D97-AF65-F5344CB8AC3E}">
        <p14:creationId xmlns:p14="http://schemas.microsoft.com/office/powerpoint/2010/main" val="501180140"/>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6965" y="-243408"/>
            <a:ext cx="10879931" cy="7253287"/>
          </a:xfrm>
          <a:prstGeom prst="rect">
            <a:avLst/>
          </a:prstGeom>
        </p:spPr>
      </p:pic>
      <p:sp>
        <p:nvSpPr>
          <p:cNvPr id="4" name="Title 3"/>
          <p:cNvSpPr>
            <a:spLocks noGrp="1"/>
          </p:cNvSpPr>
          <p:nvPr>
            <p:ph type="title"/>
          </p:nvPr>
        </p:nvSpPr>
        <p:spPr>
          <a:xfrm>
            <a:off x="4453780" y="4659213"/>
            <a:ext cx="5251748" cy="930027"/>
          </a:xfrm>
        </p:spPr>
        <p:txBody>
          <a:bodyPr/>
          <a:lstStyle/>
          <a:p>
            <a:pPr algn="r"/>
            <a:r>
              <a:rPr lang="en-US" sz="2400" i="1" cap="none" dirty="0">
                <a:solidFill>
                  <a:schemeClr val="bg1"/>
                </a:solidFill>
              </a:rPr>
              <a:t>Carolyn </a:t>
            </a:r>
            <a:r>
              <a:rPr lang="en-US" sz="2400" i="1" cap="none" dirty="0" err="1">
                <a:solidFill>
                  <a:schemeClr val="bg1"/>
                </a:solidFill>
              </a:rPr>
              <a:t>Rothwell</a:t>
            </a:r>
            <a:r>
              <a:rPr lang="en-US" sz="2400" i="1" cap="none" dirty="0">
                <a:solidFill>
                  <a:schemeClr val="bg1"/>
                </a:solidFill>
              </a:rPr>
              <a:t>, Tennis </a:t>
            </a:r>
            <a:r>
              <a:rPr lang="en-US" sz="2400" i="1" cap="none" dirty="0" smtClean="0">
                <a:solidFill>
                  <a:schemeClr val="bg1"/>
                </a:solidFill>
              </a:rPr>
              <a:t>Director</a:t>
            </a:r>
            <a:endParaRPr lang="en-US" sz="2400" i="1" cap="none" dirty="0">
              <a:solidFill>
                <a:schemeClr val="bg1"/>
              </a:solidFill>
            </a:endParaRPr>
          </a:p>
        </p:txBody>
      </p:sp>
      <p:sp>
        <p:nvSpPr>
          <p:cNvPr id="3" name="Content Placeholder 2"/>
          <p:cNvSpPr>
            <a:spLocks noGrp="1"/>
          </p:cNvSpPr>
          <p:nvPr>
            <p:ph type="body" idx="1"/>
          </p:nvPr>
        </p:nvSpPr>
        <p:spPr>
          <a:xfrm>
            <a:off x="4237756" y="2708919"/>
            <a:ext cx="5467772" cy="1944217"/>
          </a:xfrm>
          <a:solidFill>
            <a:schemeClr val="bg1">
              <a:alpha val="72000"/>
            </a:schemeClr>
          </a:solidFill>
        </p:spPr>
        <p:txBody>
          <a:bodyPr/>
          <a:lstStyle/>
          <a:p>
            <a:pPr algn="r"/>
            <a:r>
              <a:rPr lang="en-GB" dirty="0" smtClean="0"/>
              <a:t>“If </a:t>
            </a:r>
            <a:r>
              <a:rPr lang="en-GB" dirty="0"/>
              <a:t>you don’t ask people you won’t get any help – people are very unlikely to offer</a:t>
            </a:r>
            <a:r>
              <a:rPr lang="en-GB" dirty="0" smtClean="0"/>
              <a:t>. I’m eyeing up </a:t>
            </a:r>
            <a:r>
              <a:rPr lang="en-GB" dirty="0"/>
              <a:t>parents of children joining our junior coaching programme – finding out what their skills are and asking if they could do a little bit to help out</a:t>
            </a:r>
            <a:r>
              <a:rPr lang="en-GB" dirty="0" smtClean="0"/>
              <a:t>.”</a:t>
            </a:r>
          </a:p>
        </p:txBody>
      </p:sp>
    </p:spTree>
    <p:extLst>
      <p:ext uri="{BB962C8B-B14F-4D97-AF65-F5344CB8AC3E}">
        <p14:creationId xmlns:p14="http://schemas.microsoft.com/office/powerpoint/2010/main" val="2462401785"/>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Tell them you need help</a:t>
            </a:r>
            <a:endParaRPr lang="en-US" dirty="0"/>
          </a:p>
        </p:txBody>
      </p:sp>
      <p:sp>
        <p:nvSpPr>
          <p:cNvPr id="3" name="Content Placeholder 2"/>
          <p:cNvSpPr>
            <a:spLocks noGrp="1"/>
          </p:cNvSpPr>
          <p:nvPr>
            <p:ph idx="1"/>
          </p:nvPr>
        </p:nvSpPr>
        <p:spPr>
          <a:xfrm>
            <a:off x="495300" y="1335088"/>
            <a:ext cx="4961756" cy="4830762"/>
          </a:xfrm>
        </p:spPr>
        <p:txBody>
          <a:bodyPr/>
          <a:lstStyle/>
          <a:p>
            <a:r>
              <a:rPr lang="en-US" sz="2000" b="0" dirty="0" smtClean="0">
                <a:solidFill>
                  <a:schemeClr val="tx2"/>
                </a:solidFill>
              </a:rPr>
              <a:t>Recruitment posters are now available at ‘</a:t>
            </a:r>
            <a:r>
              <a:rPr lang="en-US" sz="2000" b="0" dirty="0" err="1" smtClean="0">
                <a:solidFill>
                  <a:schemeClr val="tx2"/>
                </a:solidFill>
              </a:rPr>
              <a:t>mytennistoolkit.com</a:t>
            </a:r>
            <a:r>
              <a:rPr lang="en-US" sz="2000" b="0" dirty="0" smtClean="0">
                <a:solidFill>
                  <a:schemeClr val="tx2"/>
                </a:solidFill>
              </a:rPr>
              <a:t>’ to </a:t>
            </a:r>
            <a:r>
              <a:rPr lang="en-US" sz="2000" b="0" dirty="0">
                <a:solidFill>
                  <a:schemeClr val="tx2"/>
                </a:solidFill>
              </a:rPr>
              <a:t>advertise the roles you need</a:t>
            </a:r>
            <a:r>
              <a:rPr lang="en-US" sz="2000" b="0" dirty="0" smtClean="0">
                <a:solidFill>
                  <a:schemeClr val="tx2"/>
                </a:solidFill>
              </a:rPr>
              <a:t>. You can </a:t>
            </a:r>
            <a:r>
              <a:rPr lang="en-US" sz="2000" b="0" dirty="0" err="1" smtClean="0">
                <a:solidFill>
                  <a:schemeClr val="tx2"/>
                </a:solidFill>
              </a:rPr>
              <a:t>personalise</a:t>
            </a:r>
            <a:r>
              <a:rPr lang="en-US" sz="2000" b="0" dirty="0" smtClean="0">
                <a:solidFill>
                  <a:schemeClr val="tx2"/>
                </a:solidFill>
              </a:rPr>
              <a:t> them with your club name, volunteer </a:t>
            </a:r>
            <a:r>
              <a:rPr lang="en-US" sz="2000" b="0" dirty="0" err="1" smtClean="0">
                <a:solidFill>
                  <a:schemeClr val="tx2"/>
                </a:solidFill>
              </a:rPr>
              <a:t>co-ordinator</a:t>
            </a:r>
            <a:r>
              <a:rPr lang="en-US" sz="2000" b="0" dirty="0" smtClean="0">
                <a:solidFill>
                  <a:schemeClr val="tx2"/>
                </a:solidFill>
              </a:rPr>
              <a:t/>
            </a:r>
            <a:br>
              <a:rPr lang="en-US" sz="2000" b="0" dirty="0" smtClean="0">
                <a:solidFill>
                  <a:schemeClr val="tx2"/>
                </a:solidFill>
              </a:rPr>
            </a:br>
            <a:r>
              <a:rPr lang="en-US" sz="2000" b="0" dirty="0" smtClean="0">
                <a:solidFill>
                  <a:schemeClr val="tx2"/>
                </a:solidFill>
              </a:rPr>
              <a:t>contact details and roles needed. </a:t>
            </a:r>
          </a:p>
          <a:p>
            <a:endParaRPr lang="en-US" sz="2000" b="0" dirty="0" smtClean="0">
              <a:solidFill>
                <a:schemeClr val="tx2"/>
              </a:solidFill>
            </a:endParaRPr>
          </a:p>
          <a:p>
            <a:r>
              <a:rPr lang="en-US" sz="2000" b="0" dirty="0" smtClean="0">
                <a:solidFill>
                  <a:schemeClr val="tx2"/>
                </a:solidFill>
              </a:rPr>
              <a:t>Put </a:t>
            </a:r>
            <a:r>
              <a:rPr lang="en-US" sz="2000" b="0" dirty="0">
                <a:solidFill>
                  <a:schemeClr val="tx2"/>
                </a:solidFill>
              </a:rPr>
              <a:t>this up in your clubhouse, kitchen, the back of toilet doors</a:t>
            </a:r>
            <a:r>
              <a:rPr lang="en-US" sz="2000" b="0" dirty="0" smtClean="0">
                <a:solidFill>
                  <a:schemeClr val="tx2"/>
                </a:solidFill>
              </a:rPr>
              <a:t>!</a:t>
            </a:r>
          </a:p>
          <a:p>
            <a:endParaRPr lang="en-US" sz="2000" b="0" dirty="0">
              <a:solidFill>
                <a:schemeClr val="tx2"/>
              </a:solidFill>
            </a:endParaRPr>
          </a:p>
          <a:p>
            <a:r>
              <a:rPr lang="en-US" sz="2000" b="0" dirty="0" smtClean="0">
                <a:solidFill>
                  <a:schemeClr val="tx2"/>
                </a:solidFill>
              </a:rPr>
              <a:t>Why not hand out with a welcome pack/membership forms to every parent </a:t>
            </a:r>
            <a:br>
              <a:rPr lang="en-US" sz="2000" b="0" dirty="0" smtClean="0">
                <a:solidFill>
                  <a:schemeClr val="tx2"/>
                </a:solidFill>
              </a:rPr>
            </a:br>
            <a:r>
              <a:rPr lang="en-US" sz="2000" b="0" dirty="0" smtClean="0">
                <a:solidFill>
                  <a:schemeClr val="tx2"/>
                </a:solidFill>
              </a:rPr>
              <a:t>of a new junior member?</a:t>
            </a:r>
            <a:endParaRPr lang="en-US" sz="2000" b="0" dirty="0">
              <a:solidFill>
                <a:schemeClr val="tx2"/>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90727" y="1327151"/>
            <a:ext cx="4774841" cy="3179167"/>
          </a:xfrm>
          <a:prstGeom prst="rect">
            <a:avLst/>
          </a:prstGeom>
        </p:spPr>
      </p:pic>
      <p:sp>
        <p:nvSpPr>
          <p:cNvPr id="6" name="TextBox 5"/>
          <p:cNvSpPr txBox="1"/>
          <p:nvPr/>
        </p:nvSpPr>
        <p:spPr>
          <a:xfrm>
            <a:off x="6249144" y="1916832"/>
            <a:ext cx="3024336" cy="1323439"/>
          </a:xfrm>
          <a:prstGeom prst="rect">
            <a:avLst/>
          </a:prstGeom>
          <a:noFill/>
        </p:spPr>
        <p:txBody>
          <a:bodyPr wrap="square" rtlCol="0">
            <a:spAutoFit/>
          </a:bodyPr>
          <a:lstStyle/>
          <a:p>
            <a:pPr algn="ctr">
              <a:lnSpc>
                <a:spcPct val="200000"/>
              </a:lnSpc>
            </a:pPr>
            <a:r>
              <a:rPr lang="en-US" sz="4000" b="1" dirty="0" smtClean="0">
                <a:solidFill>
                  <a:srgbClr val="003591"/>
                </a:solidFill>
              </a:rPr>
              <a:t>Advertise!</a:t>
            </a:r>
            <a:endParaRPr lang="en-US" sz="4000" b="1" dirty="0">
              <a:solidFill>
                <a:srgbClr val="003591"/>
              </a:solidFill>
            </a:endParaRPr>
          </a:p>
        </p:txBody>
      </p:sp>
      <p:sp>
        <p:nvSpPr>
          <p:cNvPr id="7" name="TextBox 6"/>
          <p:cNvSpPr txBox="1"/>
          <p:nvPr/>
        </p:nvSpPr>
        <p:spPr>
          <a:xfrm>
            <a:off x="4880992" y="5704185"/>
            <a:ext cx="4673724" cy="923330"/>
          </a:xfrm>
          <a:prstGeom prst="rect">
            <a:avLst/>
          </a:prstGeom>
          <a:solidFill>
            <a:schemeClr val="tx2"/>
          </a:solidFill>
        </p:spPr>
        <p:txBody>
          <a:bodyPr wrap="square" rtlCol="0">
            <a:spAutoFit/>
          </a:bodyPr>
          <a:lstStyle/>
          <a:p>
            <a:r>
              <a:rPr lang="en-US" b="1" dirty="0">
                <a:solidFill>
                  <a:srgbClr val="FFFFFF"/>
                </a:solidFill>
              </a:rPr>
              <a:t>Action: </a:t>
            </a:r>
            <a:r>
              <a:rPr lang="en-US" dirty="0" err="1" smtClean="0">
                <a:solidFill>
                  <a:srgbClr val="FFFFFF"/>
                </a:solidFill>
              </a:rPr>
              <a:t>Personalise</a:t>
            </a:r>
            <a:r>
              <a:rPr lang="en-US" dirty="0" smtClean="0">
                <a:solidFill>
                  <a:srgbClr val="FFFFFF"/>
                </a:solidFill>
              </a:rPr>
              <a:t> posters at: </a:t>
            </a:r>
            <a:r>
              <a:rPr lang="en-US" b="1" dirty="0" err="1" smtClean="0">
                <a:solidFill>
                  <a:srgbClr val="FFFFFF"/>
                </a:solidFill>
              </a:rPr>
              <a:t>www.mytennistoolkit.com</a:t>
            </a:r>
            <a:r>
              <a:rPr lang="en-US" b="1" dirty="0" smtClean="0">
                <a:solidFill>
                  <a:srgbClr val="FFFFFF"/>
                </a:solidFill>
              </a:rPr>
              <a:t/>
            </a:r>
            <a:br>
              <a:rPr lang="en-US" b="1" dirty="0" smtClean="0">
                <a:solidFill>
                  <a:srgbClr val="FFFFFF"/>
                </a:solidFill>
              </a:rPr>
            </a:br>
            <a:r>
              <a:rPr lang="en-US" dirty="0" smtClean="0">
                <a:solidFill>
                  <a:srgbClr val="FFFFFF"/>
                </a:solidFill>
              </a:rPr>
              <a:t>and order printed versions or print locally</a:t>
            </a:r>
            <a:endParaRPr lang="en-US" dirty="0">
              <a:solidFill>
                <a:srgbClr val="FFFFFF"/>
              </a:solidFill>
            </a:endParaRPr>
          </a:p>
        </p:txBody>
      </p:sp>
    </p:spTree>
    <p:extLst>
      <p:ext uri="{BB962C8B-B14F-4D97-AF65-F5344CB8AC3E}">
        <p14:creationId xmlns:p14="http://schemas.microsoft.com/office/powerpoint/2010/main" val="1112402177"/>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504" y="2996952"/>
            <a:ext cx="8712895" cy="922338"/>
          </a:xfrm>
        </p:spPr>
        <p:txBody>
          <a:bodyPr/>
          <a:lstStyle/>
          <a:p>
            <a:pPr algn="ctr">
              <a:lnSpc>
                <a:spcPts val="5000"/>
              </a:lnSpc>
            </a:pPr>
            <a:r>
              <a:rPr lang="en-US" sz="4800" b="0" dirty="0" smtClean="0"/>
              <a:t>It’s not about doing everything.</a:t>
            </a:r>
            <a:br>
              <a:rPr lang="en-US" sz="4800" b="0" dirty="0" smtClean="0"/>
            </a:br>
            <a:r>
              <a:rPr lang="en-US" sz="4800" b="0" dirty="0" smtClean="0"/>
              <a:t>It’s about doing </a:t>
            </a:r>
            <a:r>
              <a:rPr lang="en-US" sz="4800" dirty="0" smtClean="0"/>
              <a:t>something</a:t>
            </a:r>
            <a:r>
              <a:rPr lang="en-US" sz="4800" b="0" dirty="0" smtClean="0"/>
              <a:t>.</a:t>
            </a:r>
            <a:endParaRPr lang="en-US" sz="4800" b="0" dirty="0"/>
          </a:p>
        </p:txBody>
      </p:sp>
    </p:spTree>
    <p:extLst>
      <p:ext uri="{BB962C8B-B14F-4D97-AF65-F5344CB8AC3E}">
        <p14:creationId xmlns:p14="http://schemas.microsoft.com/office/powerpoint/2010/main" val="35893115"/>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one-off event is not as daunting</a:t>
            </a:r>
            <a:endParaRPr lang="en-US" dirty="0"/>
          </a:p>
        </p:txBody>
      </p:sp>
      <p:sp>
        <p:nvSpPr>
          <p:cNvPr id="3" name="Content Placeholder 2"/>
          <p:cNvSpPr>
            <a:spLocks noGrp="1"/>
          </p:cNvSpPr>
          <p:nvPr>
            <p:ph idx="1"/>
          </p:nvPr>
        </p:nvSpPr>
        <p:spPr>
          <a:xfrm>
            <a:off x="495300" y="1335088"/>
            <a:ext cx="4745732" cy="2941960"/>
          </a:xfrm>
        </p:spPr>
        <p:txBody>
          <a:bodyPr/>
          <a:lstStyle/>
          <a:p>
            <a:r>
              <a:rPr lang="en-US" sz="2000" b="0" dirty="0" smtClean="0">
                <a:solidFill>
                  <a:schemeClr val="tx2"/>
                </a:solidFill>
              </a:rPr>
              <a:t>Ask your coach to speak to parents after a Mini Tennis coaching session. Could they give up an hour while their child plays at the event?</a:t>
            </a:r>
          </a:p>
          <a:p>
            <a:endParaRPr lang="en-US" sz="2000" b="0" dirty="0">
              <a:solidFill>
                <a:schemeClr val="tx2"/>
              </a:solidFill>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41032" y="1335088"/>
            <a:ext cx="4412940" cy="2941960"/>
          </a:xfrm>
          <a:prstGeom prst="rect">
            <a:avLst/>
          </a:prstGeom>
        </p:spPr>
      </p:pic>
      <p:sp>
        <p:nvSpPr>
          <p:cNvPr id="5" name="TextBox 4"/>
          <p:cNvSpPr txBox="1"/>
          <p:nvPr/>
        </p:nvSpPr>
        <p:spPr>
          <a:xfrm>
            <a:off x="516880" y="4217020"/>
            <a:ext cx="7914084" cy="2308324"/>
          </a:xfrm>
          <a:prstGeom prst="rect">
            <a:avLst/>
          </a:prstGeom>
          <a:noFill/>
        </p:spPr>
        <p:txBody>
          <a:bodyPr wrap="square" rtlCol="0">
            <a:spAutoFit/>
          </a:bodyPr>
          <a:lstStyle/>
          <a:p>
            <a:r>
              <a:rPr lang="en-US" b="1" dirty="0">
                <a:solidFill>
                  <a:srgbClr val="003591"/>
                </a:solidFill>
              </a:rPr>
              <a:t>GBTW or open day event</a:t>
            </a:r>
          </a:p>
          <a:p>
            <a:pPr marL="342900" indent="-342900">
              <a:buFont typeface="Arial" charset="0"/>
              <a:buChar char="•"/>
            </a:pPr>
            <a:r>
              <a:rPr lang="en-US" dirty="0">
                <a:solidFill>
                  <a:srgbClr val="003591"/>
                </a:solidFill>
              </a:rPr>
              <a:t>Be clear on the role</a:t>
            </a:r>
          </a:p>
          <a:p>
            <a:pPr marL="342900" indent="-342900">
              <a:buFont typeface="Arial" charset="0"/>
              <a:buChar char="•"/>
            </a:pPr>
            <a:r>
              <a:rPr lang="en-US" dirty="0">
                <a:solidFill>
                  <a:srgbClr val="003591"/>
                </a:solidFill>
              </a:rPr>
              <a:t>Pair them up with a friend</a:t>
            </a:r>
          </a:p>
          <a:p>
            <a:pPr marL="342900" indent="-342900">
              <a:buFont typeface="Arial" charset="0"/>
              <a:buChar char="•"/>
            </a:pPr>
            <a:r>
              <a:rPr lang="en-US" dirty="0">
                <a:solidFill>
                  <a:srgbClr val="003591"/>
                </a:solidFill>
              </a:rPr>
              <a:t>What’s expected of them on the day?</a:t>
            </a:r>
          </a:p>
          <a:p>
            <a:pPr marL="342900" indent="-342900">
              <a:buFont typeface="Arial" charset="0"/>
              <a:buChar char="•"/>
            </a:pPr>
            <a:r>
              <a:rPr lang="en-US" dirty="0">
                <a:solidFill>
                  <a:srgbClr val="003591"/>
                </a:solidFill>
              </a:rPr>
              <a:t>Agree a time – maybe a two-hour or half-day commitment?</a:t>
            </a:r>
          </a:p>
          <a:p>
            <a:pPr marL="342900" indent="-342900">
              <a:buFont typeface="Arial" charset="0"/>
              <a:buChar char="•"/>
            </a:pPr>
            <a:r>
              <a:rPr lang="en-US" dirty="0">
                <a:solidFill>
                  <a:srgbClr val="003591"/>
                </a:solidFill>
              </a:rPr>
              <a:t>Meet them, brief them, </a:t>
            </a:r>
            <a:r>
              <a:rPr lang="en-US" u="sng" dirty="0">
                <a:solidFill>
                  <a:srgbClr val="003591"/>
                </a:solidFill>
              </a:rPr>
              <a:t>thank them</a:t>
            </a:r>
          </a:p>
          <a:p>
            <a:pPr marL="342900" indent="-342900">
              <a:buFont typeface="Arial" charset="0"/>
              <a:buChar char="•"/>
            </a:pPr>
            <a:r>
              <a:rPr lang="en-US" dirty="0">
                <a:solidFill>
                  <a:srgbClr val="003591"/>
                </a:solidFill>
              </a:rPr>
              <a:t>Ask if they are willing to help out again</a:t>
            </a:r>
          </a:p>
          <a:p>
            <a:endParaRPr lang="en-US" dirty="0">
              <a:solidFill>
                <a:srgbClr val="000000"/>
              </a:solidFill>
            </a:endParaRPr>
          </a:p>
        </p:txBody>
      </p:sp>
    </p:spTree>
    <p:extLst>
      <p:ext uri="{BB962C8B-B14F-4D97-AF65-F5344CB8AC3E}">
        <p14:creationId xmlns:p14="http://schemas.microsoft.com/office/powerpoint/2010/main" val="1036231821"/>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are other clubs doing it?</a:t>
            </a:r>
            <a:endParaRPr lang="en-US" dirty="0"/>
          </a:p>
        </p:txBody>
      </p:sp>
      <p:sp>
        <p:nvSpPr>
          <p:cNvPr id="5" name="Content Placeholder 2"/>
          <p:cNvSpPr txBox="1">
            <a:spLocks/>
          </p:cNvSpPr>
          <p:nvPr/>
        </p:nvSpPr>
        <p:spPr bwMode="auto">
          <a:xfrm>
            <a:off x="463153" y="1268760"/>
            <a:ext cx="5785991" cy="1944217"/>
          </a:xfrm>
          <a:prstGeom prst="rect">
            <a:avLst/>
          </a:prstGeom>
          <a:solidFill>
            <a:schemeClr val="bg1">
              <a:alpha val="72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20000"/>
              </a:spcAft>
              <a:defRPr sz="2400" b="1">
                <a:solidFill>
                  <a:schemeClr val="accent1"/>
                </a:solidFill>
                <a:latin typeface="+mn-lt"/>
                <a:ea typeface="+mn-ea"/>
                <a:cs typeface="+mn-cs"/>
              </a:defRPr>
            </a:lvl1pPr>
            <a:lvl2pPr marL="1588" algn="l" rtl="0" fontAlgn="base">
              <a:spcBef>
                <a:spcPct val="0"/>
              </a:spcBef>
              <a:spcAft>
                <a:spcPct val="20000"/>
              </a:spcAft>
              <a:defRPr sz="2400">
                <a:solidFill>
                  <a:schemeClr val="accent1"/>
                </a:solidFill>
                <a:latin typeface="+mn-lt"/>
                <a:cs typeface="+mn-cs"/>
              </a:defRPr>
            </a:lvl2pPr>
            <a:lvl3pPr marL="3175" algn="l" rtl="0" fontAlgn="base">
              <a:spcBef>
                <a:spcPct val="0"/>
              </a:spcBef>
              <a:spcAft>
                <a:spcPct val="20000"/>
              </a:spcAft>
              <a:defRPr sz="2400">
                <a:solidFill>
                  <a:schemeClr val="tx1"/>
                </a:solidFill>
                <a:latin typeface="+mn-lt"/>
                <a:cs typeface="+mn-cs"/>
              </a:defRPr>
            </a:lvl3pPr>
            <a:lvl4pPr marL="4763" algn="l" rtl="0" fontAlgn="base">
              <a:spcBef>
                <a:spcPct val="0"/>
              </a:spcBef>
              <a:spcAft>
                <a:spcPct val="0"/>
              </a:spcAft>
              <a:defRPr sz="2000">
                <a:solidFill>
                  <a:schemeClr val="tx1"/>
                </a:solidFill>
                <a:latin typeface="+mn-lt"/>
                <a:cs typeface="+mn-cs"/>
              </a:defRPr>
            </a:lvl4pPr>
            <a:lvl5pPr marL="184150" indent="-177800" algn="l" rtl="0" fontAlgn="base">
              <a:spcBef>
                <a:spcPct val="0"/>
              </a:spcBef>
              <a:spcAft>
                <a:spcPct val="0"/>
              </a:spcAft>
              <a:buChar char="•"/>
              <a:defRPr sz="2400">
                <a:solidFill>
                  <a:schemeClr val="tx1"/>
                </a:solidFill>
                <a:latin typeface="+mn-lt"/>
                <a:cs typeface="+mn-cs"/>
              </a:defRPr>
            </a:lvl5pPr>
            <a:lvl6pPr marL="641350" indent="-177800" algn="l" rtl="0" fontAlgn="base">
              <a:spcBef>
                <a:spcPct val="0"/>
              </a:spcBef>
              <a:spcAft>
                <a:spcPct val="0"/>
              </a:spcAft>
              <a:buChar char="•"/>
              <a:defRPr sz="2400">
                <a:solidFill>
                  <a:schemeClr val="tx1"/>
                </a:solidFill>
                <a:latin typeface="+mn-lt"/>
                <a:cs typeface="+mn-cs"/>
              </a:defRPr>
            </a:lvl6pPr>
            <a:lvl7pPr marL="1098550" indent="-177800" algn="l" rtl="0" fontAlgn="base">
              <a:spcBef>
                <a:spcPct val="0"/>
              </a:spcBef>
              <a:spcAft>
                <a:spcPct val="0"/>
              </a:spcAft>
              <a:buChar char="•"/>
              <a:defRPr sz="2400">
                <a:solidFill>
                  <a:schemeClr val="tx1"/>
                </a:solidFill>
                <a:latin typeface="+mn-lt"/>
                <a:cs typeface="+mn-cs"/>
              </a:defRPr>
            </a:lvl7pPr>
            <a:lvl8pPr marL="1555750" indent="-177800" algn="l" rtl="0" fontAlgn="base">
              <a:spcBef>
                <a:spcPct val="0"/>
              </a:spcBef>
              <a:spcAft>
                <a:spcPct val="0"/>
              </a:spcAft>
              <a:buChar char="•"/>
              <a:defRPr sz="2400">
                <a:solidFill>
                  <a:schemeClr val="tx1"/>
                </a:solidFill>
                <a:latin typeface="+mn-lt"/>
                <a:cs typeface="+mn-cs"/>
              </a:defRPr>
            </a:lvl8pPr>
            <a:lvl9pPr marL="2012950" indent="-177800" algn="l" rtl="0" fontAlgn="base">
              <a:spcBef>
                <a:spcPct val="0"/>
              </a:spcBef>
              <a:spcAft>
                <a:spcPct val="0"/>
              </a:spcAft>
              <a:buChar char="•"/>
              <a:defRPr sz="2400">
                <a:solidFill>
                  <a:schemeClr val="tx1"/>
                </a:solidFill>
                <a:latin typeface="+mn-lt"/>
                <a:cs typeface="+mn-cs"/>
              </a:defRPr>
            </a:lvl9pPr>
          </a:lstStyle>
          <a:p>
            <a:r>
              <a:rPr lang="en-GB" sz="2000" b="0" dirty="0" smtClean="0">
                <a:solidFill>
                  <a:srgbClr val="0086CB"/>
                </a:solidFill>
              </a:rPr>
              <a:t>“</a:t>
            </a:r>
            <a:r>
              <a:rPr lang="en-GB" sz="2000" b="0" dirty="0">
                <a:solidFill>
                  <a:srgbClr val="0086CB"/>
                </a:solidFill>
              </a:rPr>
              <a:t>I managed to get a gang of members down to help the GBTW events including a very good junior</a:t>
            </a:r>
            <a:r>
              <a:rPr lang="en-GB" sz="2000" b="0" dirty="0" smtClean="0">
                <a:solidFill>
                  <a:srgbClr val="0086CB"/>
                </a:solidFill>
              </a:rPr>
              <a:t>.</a:t>
            </a:r>
          </a:p>
          <a:p>
            <a:endParaRPr lang="en-GB" sz="2000" b="0" dirty="0" smtClean="0">
              <a:solidFill>
                <a:srgbClr val="0086CB"/>
              </a:solidFill>
            </a:endParaRPr>
          </a:p>
          <a:p>
            <a:r>
              <a:rPr lang="en-GB" sz="2000" b="0" dirty="0" smtClean="0">
                <a:solidFill>
                  <a:srgbClr val="0086CB"/>
                </a:solidFill>
              </a:rPr>
              <a:t>“</a:t>
            </a:r>
            <a:r>
              <a:rPr lang="en-GB" sz="2000" b="0" dirty="0">
                <a:solidFill>
                  <a:srgbClr val="0086CB"/>
                </a:solidFill>
              </a:rPr>
              <a:t>I find it’s important to actually go to members directly to ask for help – it’s their job to help the club as well. We ask people to just give an hour to help. Often they are not willing to give a whole day but just an hour is manageable</a:t>
            </a:r>
            <a:r>
              <a:rPr lang="en-GB" sz="2000" b="0" dirty="0" smtClean="0">
                <a:solidFill>
                  <a:srgbClr val="0086CB"/>
                </a:solidFill>
              </a:rPr>
              <a:t>.</a:t>
            </a:r>
            <a:endParaRPr lang="en-US" sz="2000" b="0" dirty="0" smtClean="0">
              <a:solidFill>
                <a:srgbClr val="0086CB"/>
              </a:solidFill>
            </a:endParaRPr>
          </a:p>
          <a:p>
            <a:endParaRPr lang="en-GB" sz="2000" b="0" dirty="0">
              <a:solidFill>
                <a:srgbClr val="0086CB"/>
              </a:solidFill>
            </a:endParaRPr>
          </a:p>
          <a:p>
            <a:r>
              <a:rPr lang="en-GB" sz="2000" b="0" dirty="0" smtClean="0">
                <a:solidFill>
                  <a:srgbClr val="0086CB"/>
                </a:solidFill>
              </a:rPr>
              <a:t>“We </a:t>
            </a:r>
            <a:r>
              <a:rPr lang="en-GB" sz="2000" b="0" dirty="0">
                <a:solidFill>
                  <a:srgbClr val="0086CB"/>
                </a:solidFill>
              </a:rPr>
              <a:t>went to the parents of our junior members to ask them to come down with their children to talk to other people about what their children get out of it. They were great ambassadors for the club</a:t>
            </a:r>
            <a:r>
              <a:rPr lang="en-GB" sz="2000" b="0" dirty="0" smtClean="0">
                <a:solidFill>
                  <a:srgbClr val="0086CB"/>
                </a:solidFill>
              </a:rPr>
              <a:t>.”</a:t>
            </a:r>
          </a:p>
          <a:p>
            <a:r>
              <a:rPr lang="en-GB" kern="0" dirty="0" smtClean="0">
                <a:solidFill>
                  <a:srgbClr val="0086CB"/>
                </a:solidFill>
              </a:rPr>
              <a:t>Anne Miller, Secretary</a:t>
            </a:r>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93161" y="1268759"/>
            <a:ext cx="3017540" cy="3252805"/>
          </a:xfrm>
          <a:prstGeom prst="rect">
            <a:avLst/>
          </a:prstGeom>
        </p:spPr>
      </p:pic>
    </p:spTree>
    <p:extLst>
      <p:ext uri="{BB962C8B-B14F-4D97-AF65-F5344CB8AC3E}">
        <p14:creationId xmlns:p14="http://schemas.microsoft.com/office/powerpoint/2010/main" val="2040924116"/>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Anne’s top five tips</a:t>
            </a:r>
            <a:endParaRPr lang="en-US" dirty="0"/>
          </a:p>
        </p:txBody>
      </p:sp>
      <p:sp>
        <p:nvSpPr>
          <p:cNvPr id="3" name="Content Placeholder 2"/>
          <p:cNvSpPr>
            <a:spLocks noGrp="1"/>
          </p:cNvSpPr>
          <p:nvPr>
            <p:ph idx="1"/>
          </p:nvPr>
        </p:nvSpPr>
        <p:spPr>
          <a:xfrm>
            <a:off x="495300" y="1335088"/>
            <a:ext cx="4169668" cy="4830762"/>
          </a:xfrm>
        </p:spPr>
        <p:txBody>
          <a:bodyPr/>
          <a:lstStyle/>
          <a:p>
            <a:pPr marL="457200" indent="-457200">
              <a:buFont typeface="+mj-lt"/>
              <a:buAutoNum type="arabicPeriod"/>
            </a:pPr>
            <a:r>
              <a:rPr lang="en-US" sz="2000" b="0" dirty="0" smtClean="0"/>
              <a:t>Give </a:t>
            </a:r>
            <a:r>
              <a:rPr lang="en-US" sz="2000" b="0" dirty="0"/>
              <a:t>each committee member a role and tasks</a:t>
            </a:r>
          </a:p>
          <a:p>
            <a:pPr marL="457200" indent="-457200">
              <a:buFont typeface="+mj-lt"/>
              <a:buAutoNum type="arabicPeriod"/>
            </a:pPr>
            <a:r>
              <a:rPr lang="en-US" sz="2000" b="0" dirty="0" smtClean="0"/>
              <a:t>Ask </a:t>
            </a:r>
            <a:r>
              <a:rPr lang="en-US" sz="2000" b="0" dirty="0"/>
              <a:t>members to donate one hour of help</a:t>
            </a:r>
          </a:p>
          <a:p>
            <a:pPr marL="457200" indent="-457200">
              <a:buFont typeface="+mj-lt"/>
              <a:buAutoNum type="arabicPeriod"/>
            </a:pPr>
            <a:r>
              <a:rPr lang="en-US" sz="2000" b="0" dirty="0" smtClean="0"/>
              <a:t>Ask </a:t>
            </a:r>
            <a:r>
              <a:rPr lang="en-US" sz="2000" b="0" dirty="0"/>
              <a:t>existing parents to speak to newcomers</a:t>
            </a:r>
          </a:p>
          <a:p>
            <a:pPr marL="457200" indent="-457200">
              <a:buFont typeface="+mj-lt"/>
              <a:buAutoNum type="arabicPeriod"/>
            </a:pPr>
            <a:r>
              <a:rPr lang="en-US" sz="2000" b="0" dirty="0" smtClean="0"/>
              <a:t>Encourage </a:t>
            </a:r>
            <a:r>
              <a:rPr lang="en-US" sz="2000" b="0" dirty="0"/>
              <a:t>former committee members to support</a:t>
            </a:r>
          </a:p>
          <a:p>
            <a:pPr marL="457200" indent="-457200">
              <a:buFont typeface="+mj-lt"/>
              <a:buAutoNum type="arabicPeriod"/>
            </a:pPr>
            <a:r>
              <a:rPr lang="en-US" sz="2000" b="0" dirty="0" smtClean="0"/>
              <a:t>Get </a:t>
            </a:r>
            <a:r>
              <a:rPr lang="en-US" sz="2000" b="0" dirty="0"/>
              <a:t>good juniors along to help</a:t>
            </a:r>
          </a:p>
          <a:p>
            <a:endParaRPr lang="en-US" sz="2000" b="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64968" y="1349375"/>
            <a:ext cx="4745731" cy="3163820"/>
          </a:xfrm>
          <a:prstGeom prst="rect">
            <a:avLst/>
          </a:prstGeom>
        </p:spPr>
      </p:pic>
    </p:spTree>
    <p:extLst>
      <p:ext uri="{BB962C8B-B14F-4D97-AF65-F5344CB8AC3E}">
        <p14:creationId xmlns:p14="http://schemas.microsoft.com/office/powerpoint/2010/main" val="904584665"/>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You have 15 minutes…</a:t>
            </a:r>
            <a:endParaRPr lang="en-US" dirty="0"/>
          </a:p>
        </p:txBody>
      </p:sp>
      <p:sp>
        <p:nvSpPr>
          <p:cNvPr id="5" name="Content Placeholder 4"/>
          <p:cNvSpPr>
            <a:spLocks noGrp="1"/>
          </p:cNvSpPr>
          <p:nvPr>
            <p:ph idx="1"/>
          </p:nvPr>
        </p:nvSpPr>
        <p:spPr>
          <a:xfrm>
            <a:off x="495300" y="1335088"/>
            <a:ext cx="8915400" cy="653752"/>
          </a:xfrm>
        </p:spPr>
        <p:txBody>
          <a:bodyPr/>
          <a:lstStyle/>
          <a:p>
            <a:r>
              <a:rPr lang="en-US" dirty="0" smtClean="0"/>
              <a:t>We are going to work on your venue’s plan to:</a:t>
            </a:r>
          </a:p>
        </p:txBody>
      </p:sp>
      <p:graphicFrame>
        <p:nvGraphicFramePr>
          <p:cNvPr id="6" name="Table 5"/>
          <p:cNvGraphicFramePr>
            <a:graphicFrameLocks noGrp="1"/>
          </p:cNvGraphicFramePr>
          <p:nvPr>
            <p:extLst>
              <p:ext uri="{D42A27DB-BD31-4B8C-83A1-F6EECF244321}">
                <p14:modId xmlns:p14="http://schemas.microsoft.com/office/powerpoint/2010/main" val="1988674484"/>
              </p:ext>
            </p:extLst>
          </p:nvPr>
        </p:nvGraphicFramePr>
        <p:xfrm>
          <a:off x="495300" y="2085960"/>
          <a:ext cx="7770068" cy="3475856"/>
        </p:xfrm>
        <a:graphic>
          <a:graphicData uri="http://schemas.openxmlformats.org/drawingml/2006/table">
            <a:tbl>
              <a:tblPr firstRow="1" bandRow="1">
                <a:tableStyleId>{5C22544A-7EE6-4342-B048-85BDC9FD1C3A}</a:tableStyleId>
              </a:tblPr>
              <a:tblGrid>
                <a:gridCol w="7770068"/>
              </a:tblGrid>
              <a:tr h="504056">
                <a:tc>
                  <a:txBody>
                    <a:bodyPr/>
                    <a:lstStyle/>
                    <a:p>
                      <a:r>
                        <a:rPr lang="en-US" dirty="0" smtClean="0"/>
                        <a:t>Appoint a Volunteer Co-</a:t>
                      </a:r>
                      <a:r>
                        <a:rPr lang="en-US" dirty="0" err="1" smtClean="0"/>
                        <a:t>ordinator</a:t>
                      </a:r>
                      <a:endParaRPr lang="en-US" dirty="0"/>
                    </a:p>
                  </a:txBody>
                  <a:tcPr/>
                </a:tc>
              </a:tr>
              <a:tr h="370840">
                <a:tc>
                  <a:txBody>
                    <a:bodyPr/>
                    <a:lstStyle/>
                    <a:p>
                      <a:pPr marL="285750" indent="-285750">
                        <a:lnSpc>
                          <a:spcPct val="150000"/>
                        </a:lnSpc>
                        <a:buFont typeface="Arial" charset="0"/>
                        <a:buChar char="•"/>
                      </a:pPr>
                      <a:r>
                        <a:rPr lang="en-US" dirty="0" smtClean="0"/>
                        <a:t>Have a read through the role description</a:t>
                      </a:r>
                    </a:p>
                    <a:p>
                      <a:pPr marL="285750" indent="-285750">
                        <a:lnSpc>
                          <a:spcPct val="150000"/>
                        </a:lnSpc>
                        <a:buFont typeface="Arial" charset="0"/>
                        <a:buChar char="•"/>
                      </a:pPr>
                      <a:r>
                        <a:rPr lang="en-US" baseline="0" dirty="0" smtClean="0"/>
                        <a:t>What skills and personality traits will you be looking for?</a:t>
                      </a:r>
                    </a:p>
                    <a:p>
                      <a:pPr marL="285750" indent="-285750">
                        <a:lnSpc>
                          <a:spcPct val="150000"/>
                        </a:lnSpc>
                        <a:buFont typeface="Arial" charset="0"/>
                        <a:buChar char="•"/>
                      </a:pPr>
                      <a:r>
                        <a:rPr lang="en-US" baseline="0" dirty="0" smtClean="0"/>
                        <a:t>Do you have someone on your committee who could do the role?</a:t>
                      </a:r>
                    </a:p>
                    <a:p>
                      <a:pPr marL="285750" indent="-285750">
                        <a:lnSpc>
                          <a:spcPct val="150000"/>
                        </a:lnSpc>
                        <a:buFont typeface="Arial" charset="0"/>
                        <a:buChar char="•"/>
                      </a:pPr>
                      <a:r>
                        <a:rPr lang="en-US" baseline="0" dirty="0" smtClean="0"/>
                        <a:t>Will you advertise?</a:t>
                      </a:r>
                    </a:p>
                    <a:p>
                      <a:pPr marL="285750" indent="-285750">
                        <a:lnSpc>
                          <a:spcPct val="150000"/>
                        </a:lnSpc>
                        <a:buFont typeface="Arial" charset="0"/>
                        <a:buChar char="•"/>
                      </a:pPr>
                      <a:r>
                        <a:rPr lang="en-US" baseline="0" dirty="0" smtClean="0"/>
                        <a:t>What three key tasks will you give them?</a:t>
                      </a:r>
                    </a:p>
                    <a:p>
                      <a:pPr marL="285750" indent="-285750">
                        <a:lnSpc>
                          <a:spcPct val="100000"/>
                        </a:lnSpc>
                        <a:buFont typeface="Arial" charset="0"/>
                        <a:buChar char="•"/>
                      </a:pPr>
                      <a:r>
                        <a:rPr lang="en-US" b="1" i="1" baseline="0" dirty="0" smtClean="0"/>
                        <a:t>If you already have a volunteer </a:t>
                      </a:r>
                      <a:r>
                        <a:rPr lang="en-US" b="1" i="1" baseline="0" dirty="0" err="1" smtClean="0"/>
                        <a:t>co-ordinator</a:t>
                      </a:r>
                      <a:r>
                        <a:rPr lang="en-US" b="1" i="1" baseline="0" dirty="0" smtClean="0"/>
                        <a:t>, what are </a:t>
                      </a:r>
                      <a:br>
                        <a:rPr lang="en-US" b="1" i="1" baseline="0" dirty="0" smtClean="0"/>
                      </a:br>
                      <a:r>
                        <a:rPr lang="en-US" b="1" i="1" baseline="0" dirty="0" smtClean="0"/>
                        <a:t>their priorities this year?</a:t>
                      </a:r>
                    </a:p>
                    <a:p>
                      <a:pPr marL="285750" indent="-285750">
                        <a:buFont typeface="Arial" charset="0"/>
                        <a:buChar char="•"/>
                      </a:pPr>
                      <a:endParaRPr lang="en-US" dirty="0"/>
                    </a:p>
                  </a:txBody>
                  <a:tcPr/>
                </a:tc>
              </a:tr>
            </a:tbl>
          </a:graphicData>
        </a:graphic>
      </p:graphicFrame>
    </p:spTree>
    <p:extLst>
      <p:ext uri="{BB962C8B-B14F-4D97-AF65-F5344CB8AC3E}">
        <p14:creationId xmlns:p14="http://schemas.microsoft.com/office/powerpoint/2010/main" val="1449267013"/>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You have 15 minutes…</a:t>
            </a:r>
            <a:endParaRPr lang="en-US" dirty="0"/>
          </a:p>
        </p:txBody>
      </p:sp>
      <p:sp>
        <p:nvSpPr>
          <p:cNvPr id="5" name="Content Placeholder 4"/>
          <p:cNvSpPr>
            <a:spLocks noGrp="1"/>
          </p:cNvSpPr>
          <p:nvPr>
            <p:ph idx="1"/>
          </p:nvPr>
        </p:nvSpPr>
        <p:spPr>
          <a:xfrm>
            <a:off x="495300" y="1335088"/>
            <a:ext cx="8915400" cy="653752"/>
          </a:xfrm>
        </p:spPr>
        <p:txBody>
          <a:bodyPr/>
          <a:lstStyle/>
          <a:p>
            <a:r>
              <a:rPr lang="en-US" dirty="0" smtClean="0"/>
              <a:t>We are going to work on your venue’s plan to:</a:t>
            </a:r>
          </a:p>
        </p:txBody>
      </p:sp>
      <p:graphicFrame>
        <p:nvGraphicFramePr>
          <p:cNvPr id="6" name="Table 5"/>
          <p:cNvGraphicFramePr>
            <a:graphicFrameLocks noGrp="1"/>
          </p:cNvGraphicFramePr>
          <p:nvPr>
            <p:extLst>
              <p:ext uri="{D42A27DB-BD31-4B8C-83A1-F6EECF244321}">
                <p14:modId xmlns:p14="http://schemas.microsoft.com/office/powerpoint/2010/main" val="3446735263"/>
              </p:ext>
            </p:extLst>
          </p:nvPr>
        </p:nvGraphicFramePr>
        <p:xfrm>
          <a:off x="495300" y="2085960"/>
          <a:ext cx="7770068" cy="3338696"/>
        </p:xfrm>
        <a:graphic>
          <a:graphicData uri="http://schemas.openxmlformats.org/drawingml/2006/table">
            <a:tbl>
              <a:tblPr firstRow="1" bandRow="1">
                <a:tableStyleId>{5C22544A-7EE6-4342-B048-85BDC9FD1C3A}</a:tableStyleId>
              </a:tblPr>
              <a:tblGrid>
                <a:gridCol w="7770068"/>
              </a:tblGrid>
              <a:tr h="504056">
                <a:tc>
                  <a:txBody>
                    <a:bodyPr/>
                    <a:lstStyle/>
                    <a:p>
                      <a:r>
                        <a:rPr lang="en-US" dirty="0" smtClean="0"/>
                        <a:t>Get volunteers for an event – </a:t>
                      </a:r>
                      <a:r>
                        <a:rPr lang="en-US" i="1" dirty="0" smtClean="0"/>
                        <a:t>GBTW, Open Day, Club Tournament </a:t>
                      </a:r>
                      <a:r>
                        <a:rPr lang="en-US" i="1" dirty="0" err="1" smtClean="0"/>
                        <a:t>etc</a:t>
                      </a:r>
                      <a:endParaRPr lang="en-US" i="1" dirty="0"/>
                    </a:p>
                  </a:txBody>
                  <a:tcPr/>
                </a:tc>
              </a:tr>
              <a:tr h="370840">
                <a:tc>
                  <a:txBody>
                    <a:bodyPr/>
                    <a:lstStyle/>
                    <a:p>
                      <a:pPr marL="285750" indent="-285750">
                        <a:lnSpc>
                          <a:spcPct val="150000"/>
                        </a:lnSpc>
                        <a:buFont typeface="Arial" charset="0"/>
                        <a:buChar char="•"/>
                      </a:pPr>
                      <a:r>
                        <a:rPr lang="en-US" dirty="0" smtClean="0"/>
                        <a:t>What</a:t>
                      </a:r>
                      <a:r>
                        <a:rPr lang="en-US" baseline="0" dirty="0" smtClean="0"/>
                        <a:t> do you need?</a:t>
                      </a:r>
                    </a:p>
                    <a:p>
                      <a:pPr marL="285750" indent="-285750">
                        <a:lnSpc>
                          <a:spcPct val="150000"/>
                        </a:lnSpc>
                        <a:buFont typeface="Arial" charset="0"/>
                        <a:buChar char="•"/>
                      </a:pPr>
                      <a:r>
                        <a:rPr lang="en-US" baseline="0" dirty="0" smtClean="0"/>
                        <a:t>Consider a </a:t>
                      </a:r>
                      <a:r>
                        <a:rPr lang="en-US" baseline="0" dirty="0" err="1" smtClean="0"/>
                        <a:t>rota</a:t>
                      </a:r>
                      <a:endParaRPr lang="en-US" baseline="0" dirty="0" smtClean="0"/>
                    </a:p>
                    <a:p>
                      <a:pPr marL="285750" indent="-285750">
                        <a:lnSpc>
                          <a:spcPct val="150000"/>
                        </a:lnSpc>
                        <a:buFont typeface="Arial" charset="0"/>
                        <a:buChar char="•"/>
                      </a:pPr>
                      <a:r>
                        <a:rPr lang="en-US" baseline="0" dirty="0" smtClean="0"/>
                        <a:t>Target members or parents or both?</a:t>
                      </a:r>
                    </a:p>
                    <a:p>
                      <a:pPr marL="285750" indent="-285750">
                        <a:lnSpc>
                          <a:spcPct val="150000"/>
                        </a:lnSpc>
                        <a:buFont typeface="Arial" charset="0"/>
                        <a:buChar char="•"/>
                      </a:pPr>
                      <a:r>
                        <a:rPr lang="en-US" baseline="0" dirty="0" smtClean="0"/>
                        <a:t>How do you persuade them?</a:t>
                      </a:r>
                    </a:p>
                    <a:p>
                      <a:pPr marL="285750" indent="-285750">
                        <a:lnSpc>
                          <a:spcPct val="150000"/>
                        </a:lnSpc>
                        <a:buFont typeface="Arial" charset="0"/>
                        <a:buChar char="•"/>
                      </a:pPr>
                      <a:r>
                        <a:rPr lang="en-US" baseline="0" dirty="0" smtClean="0"/>
                        <a:t>How will you get them to think about volunteering more regularly?</a:t>
                      </a:r>
                    </a:p>
                    <a:p>
                      <a:pPr marL="285750" indent="-285750">
                        <a:lnSpc>
                          <a:spcPct val="150000"/>
                        </a:lnSpc>
                        <a:buFont typeface="Arial" charset="0"/>
                        <a:buChar char="•"/>
                      </a:pPr>
                      <a:r>
                        <a:rPr lang="en-US" baseline="0" dirty="0" smtClean="0"/>
                        <a:t>Share what has worked for your venue</a:t>
                      </a:r>
                    </a:p>
                    <a:p>
                      <a:pPr marL="285750" indent="-285750">
                        <a:buFont typeface="Arial" charset="0"/>
                        <a:buChar char="•"/>
                      </a:pPr>
                      <a:endParaRPr lang="en-US" dirty="0"/>
                    </a:p>
                  </a:txBody>
                  <a:tcPr/>
                </a:tc>
              </a:tr>
            </a:tbl>
          </a:graphicData>
        </a:graphic>
      </p:graphicFrame>
    </p:spTree>
    <p:extLst>
      <p:ext uri="{BB962C8B-B14F-4D97-AF65-F5344CB8AC3E}">
        <p14:creationId xmlns:p14="http://schemas.microsoft.com/office/powerpoint/2010/main" val="3757108181"/>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46050"/>
            <a:ext cx="9210228" cy="922338"/>
          </a:xfrm>
        </p:spPr>
        <p:txBody>
          <a:bodyPr/>
          <a:lstStyle/>
          <a:p>
            <a:r>
              <a:rPr lang="en-US" sz="3400" dirty="0" smtClean="0"/>
              <a:t>The four steps that can make a difference</a:t>
            </a:r>
            <a:endParaRPr lang="en-US" sz="3400" dirty="0"/>
          </a:p>
        </p:txBody>
      </p:sp>
      <p:sp>
        <p:nvSpPr>
          <p:cNvPr id="4" name="TextBox 3"/>
          <p:cNvSpPr txBox="1"/>
          <p:nvPr/>
        </p:nvSpPr>
        <p:spPr>
          <a:xfrm>
            <a:off x="520675" y="1275804"/>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8" name="TextBox 7"/>
          <p:cNvSpPr txBox="1"/>
          <p:nvPr/>
        </p:nvSpPr>
        <p:spPr>
          <a:xfrm>
            <a:off x="4634880" y="3779887"/>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9" name="TextBox 8"/>
          <p:cNvSpPr txBox="1"/>
          <p:nvPr/>
        </p:nvSpPr>
        <p:spPr>
          <a:xfrm>
            <a:off x="528836" y="3760440"/>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10" name="TextBox 9"/>
          <p:cNvSpPr txBox="1"/>
          <p:nvPr/>
        </p:nvSpPr>
        <p:spPr>
          <a:xfrm>
            <a:off x="4634880" y="1275804"/>
            <a:ext cx="3953644" cy="2381944"/>
          </a:xfrm>
          <a:prstGeom prst="rect">
            <a:avLst/>
          </a:prstGeom>
          <a:solidFill>
            <a:srgbClr val="00B0F0"/>
          </a:solidFill>
        </p:spPr>
        <p:txBody>
          <a:bodyPr wrap="square" rtlCol="0">
            <a:spAutoFit/>
          </a:bodyPr>
          <a:lstStyle/>
          <a:p>
            <a:endParaRPr lang="en-US" dirty="0">
              <a:solidFill>
                <a:srgbClr val="000000"/>
              </a:solidFill>
            </a:endParaRPr>
          </a:p>
        </p:txBody>
      </p:sp>
      <p:sp>
        <p:nvSpPr>
          <p:cNvPr id="11" name="TextBox 10"/>
          <p:cNvSpPr txBox="1"/>
          <p:nvPr/>
        </p:nvSpPr>
        <p:spPr>
          <a:xfrm>
            <a:off x="1784648" y="1268760"/>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1</a:t>
            </a:r>
            <a:endParaRPr lang="en-US" sz="15000" b="1" dirty="0">
              <a:solidFill>
                <a:srgbClr val="FFFFFF"/>
              </a:solidFill>
              <a:latin typeface="Al Tarikh" charset="0"/>
              <a:ea typeface="Al Tarikh" charset="0"/>
              <a:cs typeface="Al Tarikh" charset="0"/>
            </a:endParaRPr>
          </a:p>
        </p:txBody>
      </p:sp>
      <p:sp>
        <p:nvSpPr>
          <p:cNvPr id="12" name="TextBox 11"/>
          <p:cNvSpPr txBox="1"/>
          <p:nvPr/>
        </p:nvSpPr>
        <p:spPr>
          <a:xfrm>
            <a:off x="5738292" y="1318160"/>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2</a:t>
            </a:r>
            <a:endParaRPr lang="en-US" sz="15000" b="1" dirty="0">
              <a:solidFill>
                <a:srgbClr val="FFFFFF"/>
              </a:solidFill>
              <a:latin typeface="Al Tarikh" charset="0"/>
              <a:ea typeface="Al Tarikh" charset="0"/>
              <a:cs typeface="Al Tarikh" charset="0"/>
            </a:endParaRPr>
          </a:p>
        </p:txBody>
      </p:sp>
      <p:sp>
        <p:nvSpPr>
          <p:cNvPr id="13" name="TextBox 12"/>
          <p:cNvSpPr txBox="1"/>
          <p:nvPr/>
        </p:nvSpPr>
        <p:spPr>
          <a:xfrm>
            <a:off x="1784648" y="3832750"/>
            <a:ext cx="1368152" cy="2400657"/>
          </a:xfrm>
          <a:prstGeom prst="rect">
            <a:avLst/>
          </a:prstGeom>
          <a:noFill/>
        </p:spPr>
        <p:txBody>
          <a:bodyPr wrap="square" rtlCol="0">
            <a:spAutoFit/>
          </a:bodyPr>
          <a:lstStyle/>
          <a:p>
            <a:pPr algn="ctr"/>
            <a:r>
              <a:rPr lang="en-US" sz="15000" b="1" dirty="0" smtClean="0">
                <a:solidFill>
                  <a:srgbClr val="FFFFFF"/>
                </a:solidFill>
                <a:latin typeface="Al Tarikh" charset="0"/>
                <a:ea typeface="Al Tarikh" charset="0"/>
                <a:cs typeface="Al Tarikh" charset="0"/>
              </a:rPr>
              <a:t>3</a:t>
            </a:r>
            <a:endParaRPr lang="en-US" sz="15000" b="1" dirty="0">
              <a:solidFill>
                <a:srgbClr val="FFFFFF"/>
              </a:solidFill>
              <a:latin typeface="Al Tarikh" charset="0"/>
              <a:ea typeface="Al Tarikh" charset="0"/>
              <a:cs typeface="Al Tarikh" charset="0"/>
            </a:endParaRPr>
          </a:p>
        </p:txBody>
      </p:sp>
      <p:sp>
        <p:nvSpPr>
          <p:cNvPr id="16" name="TextBox 15"/>
          <p:cNvSpPr txBox="1"/>
          <p:nvPr/>
        </p:nvSpPr>
        <p:spPr>
          <a:xfrm>
            <a:off x="4634880" y="4379257"/>
            <a:ext cx="3953644" cy="954107"/>
          </a:xfrm>
          <a:prstGeom prst="rect">
            <a:avLst/>
          </a:prstGeom>
          <a:noFill/>
        </p:spPr>
        <p:txBody>
          <a:bodyPr wrap="square" rtlCol="0">
            <a:spAutoFit/>
          </a:bodyPr>
          <a:lstStyle/>
          <a:p>
            <a:pPr algn="ctr"/>
            <a:r>
              <a:rPr lang="en-US" sz="2800" b="1" dirty="0" smtClean="0">
                <a:solidFill>
                  <a:srgbClr val="FFFFFF"/>
                </a:solidFill>
              </a:rPr>
              <a:t>4. Reach out into your local community</a:t>
            </a:r>
            <a:endParaRPr lang="en-US" sz="2800" b="1" dirty="0">
              <a:solidFill>
                <a:srgbClr val="FFFFFF"/>
              </a:solidFill>
            </a:endParaRPr>
          </a:p>
        </p:txBody>
      </p:sp>
    </p:spTree>
    <p:extLst>
      <p:ext uri="{BB962C8B-B14F-4D97-AF65-F5344CB8AC3E}">
        <p14:creationId xmlns:p14="http://schemas.microsoft.com/office/powerpoint/2010/main" val="3463803804"/>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Reach out to your local community!</a:t>
            </a:r>
            <a:endParaRPr lang="en-US" dirty="0"/>
          </a:p>
        </p:txBody>
      </p:sp>
      <p:sp>
        <p:nvSpPr>
          <p:cNvPr id="3" name="Content Placeholder 2"/>
          <p:cNvSpPr>
            <a:spLocks noGrp="1"/>
          </p:cNvSpPr>
          <p:nvPr>
            <p:ph idx="1"/>
          </p:nvPr>
        </p:nvSpPr>
        <p:spPr>
          <a:xfrm>
            <a:off x="495300" y="1340768"/>
            <a:ext cx="4457700" cy="4830762"/>
          </a:xfrm>
        </p:spPr>
        <p:txBody>
          <a:bodyPr/>
          <a:lstStyle/>
          <a:p>
            <a:r>
              <a:rPr lang="en-US" sz="2000" dirty="0" smtClean="0">
                <a:solidFill>
                  <a:schemeClr val="tx2"/>
                </a:solidFill>
              </a:rPr>
              <a:t>Who’s living down the road?</a:t>
            </a:r>
          </a:p>
          <a:p>
            <a:r>
              <a:rPr lang="en-US" sz="2000" b="0" dirty="0" smtClean="0">
                <a:solidFill>
                  <a:schemeClr val="tx2"/>
                </a:solidFill>
              </a:rPr>
              <a:t>Retired accountants, administrators, school teachers, nurses – potential treasurers, secretaries and welfare officers!</a:t>
            </a:r>
          </a:p>
          <a:p>
            <a:endParaRPr lang="en-US" sz="2000" b="0" dirty="0" smtClean="0">
              <a:solidFill>
                <a:schemeClr val="tx2"/>
              </a:solidFill>
            </a:endParaRPr>
          </a:p>
          <a:p>
            <a:r>
              <a:rPr lang="en-US" sz="2000" b="0" dirty="0" smtClean="0">
                <a:solidFill>
                  <a:schemeClr val="tx2"/>
                </a:solidFill>
              </a:rPr>
              <a:t>They won’t come to you, so you need to go to them and tell them how/why/ what your venue needs help with.</a:t>
            </a:r>
            <a:endParaRPr lang="en-US" sz="2000" b="0" dirty="0">
              <a:solidFill>
                <a:schemeClr val="tx2"/>
              </a:solidFill>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77382" y="1332210"/>
            <a:ext cx="4333317" cy="2888878"/>
          </a:xfrm>
          <a:prstGeom prst="rect">
            <a:avLst/>
          </a:prstGeom>
        </p:spPr>
      </p:pic>
    </p:spTree>
    <p:extLst>
      <p:ext uri="{BB962C8B-B14F-4D97-AF65-F5344CB8AC3E}">
        <p14:creationId xmlns:p14="http://schemas.microsoft.com/office/powerpoint/2010/main" val="176233526"/>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 where the volunteers are</a:t>
            </a:r>
            <a:endParaRPr lang="en-US" dirty="0"/>
          </a:p>
        </p:txBody>
      </p:sp>
      <p:pic>
        <p:nvPicPr>
          <p:cNvPr id="5" name="Content Placeholder 4"/>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519365" y="1268760"/>
            <a:ext cx="5513755" cy="4824536"/>
          </a:xfrm>
          <a:ln>
            <a:solidFill>
              <a:schemeClr val="accent1"/>
            </a:solidFill>
          </a:ln>
        </p:spPr>
      </p:pic>
      <p:sp>
        <p:nvSpPr>
          <p:cNvPr id="6" name="TextBox 5"/>
          <p:cNvSpPr txBox="1"/>
          <p:nvPr/>
        </p:nvSpPr>
        <p:spPr>
          <a:xfrm>
            <a:off x="6255940" y="5818038"/>
            <a:ext cx="3521596" cy="923330"/>
          </a:xfrm>
          <a:prstGeom prst="rect">
            <a:avLst/>
          </a:prstGeom>
          <a:solidFill>
            <a:schemeClr val="tx2"/>
          </a:solidFill>
        </p:spPr>
        <p:txBody>
          <a:bodyPr wrap="square" rtlCol="0">
            <a:spAutoFit/>
          </a:bodyPr>
          <a:lstStyle/>
          <a:p>
            <a:r>
              <a:rPr lang="en-US" b="1" dirty="0">
                <a:solidFill>
                  <a:srgbClr val="FFFFFF"/>
                </a:solidFill>
              </a:rPr>
              <a:t>Action: </a:t>
            </a:r>
            <a:r>
              <a:rPr lang="en-US" dirty="0" smtClean="0">
                <a:solidFill>
                  <a:srgbClr val="FFFFFF"/>
                </a:solidFill>
              </a:rPr>
              <a:t>Spend 15 minutes updating your profile at:</a:t>
            </a:r>
          </a:p>
          <a:p>
            <a:r>
              <a:rPr lang="en-US" b="1" dirty="0" err="1" smtClean="0">
                <a:solidFill>
                  <a:srgbClr val="FFFFFF"/>
                </a:solidFill>
              </a:rPr>
              <a:t>www.doittrust.org</a:t>
            </a:r>
            <a:endParaRPr lang="en-US" b="1" dirty="0" smtClean="0">
              <a:solidFill>
                <a:srgbClr val="FFFFFF"/>
              </a:solidFill>
            </a:endParaRPr>
          </a:p>
        </p:txBody>
      </p:sp>
    </p:spTree>
    <p:extLst>
      <p:ext uri="{BB962C8B-B14F-4D97-AF65-F5344CB8AC3E}">
        <p14:creationId xmlns:p14="http://schemas.microsoft.com/office/powerpoint/2010/main" val="2523681025"/>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46050"/>
            <a:ext cx="9138220" cy="922338"/>
          </a:xfrm>
        </p:spPr>
        <p:txBody>
          <a:bodyPr/>
          <a:lstStyle/>
          <a:p>
            <a:r>
              <a:rPr lang="en-US" sz="3400" dirty="0" smtClean="0"/>
              <a:t>Put up posters – tell people you need help!</a:t>
            </a:r>
            <a:endParaRPr lang="en-US" sz="3400" dirty="0"/>
          </a:p>
        </p:txBody>
      </p:sp>
      <p:sp>
        <p:nvSpPr>
          <p:cNvPr id="3" name="Content Placeholder 2"/>
          <p:cNvSpPr>
            <a:spLocks noGrp="1"/>
          </p:cNvSpPr>
          <p:nvPr>
            <p:ph idx="1"/>
          </p:nvPr>
        </p:nvSpPr>
        <p:spPr/>
        <p:txBody>
          <a:bodyPr/>
          <a:lstStyle/>
          <a:p>
            <a:r>
              <a:rPr lang="en-US" sz="2000" b="0" dirty="0" smtClean="0">
                <a:solidFill>
                  <a:schemeClr val="tx2"/>
                </a:solidFill>
              </a:rPr>
              <a:t>Remember that poster you have made? </a:t>
            </a:r>
            <a:br>
              <a:rPr lang="en-US" sz="2000" b="0" dirty="0" smtClean="0">
                <a:solidFill>
                  <a:schemeClr val="tx2"/>
                </a:solidFill>
              </a:rPr>
            </a:br>
            <a:r>
              <a:rPr lang="en-US" sz="2000" b="0" dirty="0" smtClean="0">
                <a:solidFill>
                  <a:schemeClr val="tx2"/>
                </a:solidFill>
              </a:rPr>
              <a:t>Let’s get it up in the local community…</a:t>
            </a:r>
          </a:p>
          <a:p>
            <a:pPr marL="342900" indent="-342900">
              <a:buFont typeface="Arial" charset="0"/>
              <a:buChar char="•"/>
            </a:pPr>
            <a:r>
              <a:rPr lang="en-US" sz="2000" b="0" dirty="0" smtClean="0">
                <a:solidFill>
                  <a:schemeClr val="tx2"/>
                </a:solidFill>
              </a:rPr>
              <a:t>Community noticeboard</a:t>
            </a:r>
          </a:p>
          <a:p>
            <a:pPr marL="342900" indent="-342900">
              <a:buFont typeface="Arial" charset="0"/>
              <a:buChar char="•"/>
            </a:pPr>
            <a:r>
              <a:rPr lang="en-US" sz="2000" b="0" dirty="0" smtClean="0">
                <a:solidFill>
                  <a:schemeClr val="tx2"/>
                </a:solidFill>
              </a:rPr>
              <a:t>Local Post Office</a:t>
            </a:r>
          </a:p>
          <a:p>
            <a:pPr marL="342900" indent="-342900">
              <a:buFont typeface="Arial" charset="0"/>
              <a:buChar char="•"/>
            </a:pPr>
            <a:r>
              <a:rPr lang="en-US" sz="2000" b="0" dirty="0" smtClean="0">
                <a:solidFill>
                  <a:schemeClr val="tx2"/>
                </a:solidFill>
              </a:rPr>
              <a:t>Village Hall</a:t>
            </a:r>
          </a:p>
          <a:p>
            <a:pPr marL="342900" indent="-342900">
              <a:buFont typeface="Arial" charset="0"/>
              <a:buChar char="•"/>
            </a:pPr>
            <a:r>
              <a:rPr lang="en-US" sz="2000" b="0" dirty="0" smtClean="0">
                <a:solidFill>
                  <a:schemeClr val="tx2"/>
                </a:solidFill>
              </a:rPr>
              <a:t>Medical </a:t>
            </a:r>
            <a:r>
              <a:rPr lang="en-US" sz="2000" b="0" dirty="0">
                <a:solidFill>
                  <a:schemeClr val="tx2"/>
                </a:solidFill>
              </a:rPr>
              <a:t>C</a:t>
            </a:r>
            <a:r>
              <a:rPr lang="en-US" sz="2000" b="0" dirty="0" smtClean="0">
                <a:solidFill>
                  <a:schemeClr val="tx2"/>
                </a:solidFill>
              </a:rPr>
              <a:t>entre/Doctor’s surgery</a:t>
            </a:r>
          </a:p>
          <a:p>
            <a:pPr marL="342900" indent="-342900">
              <a:buFont typeface="Arial" charset="0"/>
              <a:buChar char="•"/>
            </a:pPr>
            <a:r>
              <a:rPr lang="en-US" sz="2000" b="0" dirty="0" smtClean="0">
                <a:solidFill>
                  <a:schemeClr val="tx2"/>
                </a:solidFill>
              </a:rPr>
              <a:t>Leisure Centre</a:t>
            </a:r>
          </a:p>
          <a:p>
            <a:pPr marL="342900" indent="-342900">
              <a:buFont typeface="Arial" charset="0"/>
              <a:buChar char="•"/>
            </a:pPr>
            <a:r>
              <a:rPr lang="en-US" sz="2000" b="0" dirty="0" smtClean="0">
                <a:solidFill>
                  <a:schemeClr val="tx2"/>
                </a:solidFill>
              </a:rPr>
              <a:t>Secondary School</a:t>
            </a:r>
          </a:p>
          <a:p>
            <a:pPr marL="342900" indent="-342900">
              <a:buFont typeface="Arial" charset="0"/>
              <a:buChar char="•"/>
            </a:pPr>
            <a:r>
              <a:rPr lang="en-US" sz="2000" b="0" dirty="0" smtClean="0">
                <a:solidFill>
                  <a:schemeClr val="tx2"/>
                </a:solidFill>
              </a:rPr>
              <a:t>Higher Education College</a:t>
            </a:r>
          </a:p>
          <a:p>
            <a:pPr marL="342900" indent="-342900">
              <a:buFont typeface="Arial" charset="0"/>
              <a:buChar char="•"/>
            </a:pPr>
            <a:r>
              <a:rPr lang="en-US" sz="2000" b="0" dirty="0" smtClean="0">
                <a:solidFill>
                  <a:schemeClr val="tx2"/>
                </a:solidFill>
              </a:rPr>
              <a:t>University</a:t>
            </a:r>
          </a:p>
          <a:p>
            <a:pPr marL="342900" indent="-342900">
              <a:buFont typeface="Arial" charset="0"/>
              <a:buChar char="•"/>
            </a:pPr>
            <a:r>
              <a:rPr lang="en-US" sz="2000" b="0" dirty="0" smtClean="0">
                <a:solidFill>
                  <a:schemeClr val="tx2"/>
                </a:solidFill>
              </a:rPr>
              <a:t>Local cafés and restaurants</a:t>
            </a:r>
          </a:p>
          <a:p>
            <a:pPr marL="342900" indent="-342900">
              <a:buFont typeface="Arial" charset="0"/>
              <a:buChar char="•"/>
            </a:pPr>
            <a:r>
              <a:rPr lang="en-US" sz="2000" b="0" dirty="0" smtClean="0">
                <a:solidFill>
                  <a:schemeClr val="tx2"/>
                </a:solidFill>
              </a:rPr>
              <a:t>Church/faith </a:t>
            </a:r>
            <a:r>
              <a:rPr lang="en-US" sz="2000" b="0" dirty="0" err="1" smtClean="0">
                <a:solidFill>
                  <a:schemeClr val="tx2"/>
                </a:solidFill>
              </a:rPr>
              <a:t>centres</a:t>
            </a:r>
            <a:endParaRPr lang="en-US" sz="2000" b="0" dirty="0" smtClean="0">
              <a:solidFill>
                <a:schemeClr val="tx2"/>
              </a:solidFill>
            </a:endParaRPr>
          </a:p>
          <a:p>
            <a:pPr marL="342900" indent="-342900">
              <a:buFont typeface="Arial" charset="0"/>
              <a:buChar char="•"/>
            </a:pPr>
            <a:r>
              <a:rPr lang="en-US" sz="2000" b="0" dirty="0" smtClean="0">
                <a:solidFill>
                  <a:schemeClr val="tx2"/>
                </a:solidFill>
              </a:rPr>
              <a:t>Local newspaper</a:t>
            </a:r>
            <a:endParaRPr lang="en-US" sz="2000" b="0" dirty="0">
              <a:solidFill>
                <a:schemeClr val="tx2"/>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78409" y="1335088"/>
            <a:ext cx="4348041" cy="3318048"/>
          </a:xfrm>
          <a:prstGeom prst="rect">
            <a:avLst/>
          </a:prstGeom>
        </p:spPr>
      </p:pic>
    </p:spTree>
    <p:extLst>
      <p:ext uri="{BB962C8B-B14F-4D97-AF65-F5344CB8AC3E}">
        <p14:creationId xmlns:p14="http://schemas.microsoft.com/office/powerpoint/2010/main" val="1913172534"/>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46050"/>
            <a:ext cx="9138220" cy="922338"/>
          </a:xfrm>
        </p:spPr>
        <p:txBody>
          <a:bodyPr/>
          <a:lstStyle/>
          <a:p>
            <a:r>
              <a:rPr lang="en-US" sz="3400" dirty="0" smtClean="0"/>
              <a:t>Local volunteer databases</a:t>
            </a:r>
            <a:endParaRPr lang="en-US" sz="3400" dirty="0"/>
          </a:p>
        </p:txBody>
      </p:sp>
      <p:sp>
        <p:nvSpPr>
          <p:cNvPr id="3" name="Content Placeholder 2"/>
          <p:cNvSpPr>
            <a:spLocks noGrp="1"/>
          </p:cNvSpPr>
          <p:nvPr>
            <p:ph idx="1"/>
          </p:nvPr>
        </p:nvSpPr>
        <p:spPr/>
        <p:txBody>
          <a:bodyPr/>
          <a:lstStyle/>
          <a:p>
            <a:r>
              <a:rPr lang="en-US" sz="2000" b="0" dirty="0" smtClean="0">
                <a:solidFill>
                  <a:schemeClr val="tx2"/>
                </a:solidFill>
              </a:rPr>
              <a:t>Local partnerships will have volunteer databases from major events. These people will have existing skills and interests in volunteering.</a:t>
            </a:r>
          </a:p>
          <a:p>
            <a:endParaRPr lang="en-US" sz="2000" b="0" dirty="0" smtClean="0">
              <a:solidFill>
                <a:schemeClr val="tx2"/>
              </a:solidFill>
            </a:endParaRPr>
          </a:p>
          <a:p>
            <a:pPr marL="342900" indent="-342900">
              <a:buFont typeface="Arial" charset="0"/>
              <a:buChar char="•"/>
            </a:pPr>
            <a:r>
              <a:rPr lang="en-US" sz="2000" b="0" dirty="0" smtClean="0">
                <a:solidFill>
                  <a:schemeClr val="tx2"/>
                </a:solidFill>
              </a:rPr>
              <a:t>County Sports Partnerships</a:t>
            </a:r>
          </a:p>
          <a:p>
            <a:pPr marL="342900" indent="-342900">
              <a:buFont typeface="Arial" charset="0"/>
              <a:buChar char="•"/>
            </a:pPr>
            <a:r>
              <a:rPr lang="en-US" sz="2000" b="0" dirty="0" smtClean="0">
                <a:solidFill>
                  <a:schemeClr val="tx2"/>
                </a:solidFill>
              </a:rPr>
              <a:t>Volunteer Bureaus</a:t>
            </a:r>
          </a:p>
          <a:p>
            <a:pPr marL="342900" indent="-342900">
              <a:buFont typeface="Arial" charset="0"/>
              <a:buChar char="•"/>
            </a:pPr>
            <a:r>
              <a:rPr lang="en-US" sz="2000" b="0" dirty="0" smtClean="0">
                <a:solidFill>
                  <a:schemeClr val="tx2"/>
                </a:solidFill>
              </a:rPr>
              <a:t>Local Authorities</a:t>
            </a:r>
          </a:p>
          <a:p>
            <a:pPr marL="342900" indent="-342900">
              <a:buFont typeface="Arial" charset="0"/>
              <a:buChar char="•"/>
            </a:pPr>
            <a:r>
              <a:rPr lang="en-US" sz="2000" b="0" dirty="0" smtClean="0">
                <a:solidFill>
                  <a:schemeClr val="tx2"/>
                </a:solidFill>
              </a:rPr>
              <a:t>Rotary/WI</a:t>
            </a:r>
            <a:endParaRPr lang="en-US" sz="2000" b="0" dirty="0">
              <a:solidFill>
                <a:schemeClr val="tx2"/>
              </a:solidFill>
            </a:endParaRPr>
          </a:p>
        </p:txBody>
      </p:sp>
      <p:sp>
        <p:nvSpPr>
          <p:cNvPr id="5" name="TextBox 4"/>
          <p:cNvSpPr txBox="1"/>
          <p:nvPr/>
        </p:nvSpPr>
        <p:spPr>
          <a:xfrm>
            <a:off x="5278409" y="5674022"/>
            <a:ext cx="4427119" cy="923330"/>
          </a:xfrm>
          <a:prstGeom prst="rect">
            <a:avLst/>
          </a:prstGeom>
          <a:solidFill>
            <a:schemeClr val="tx2"/>
          </a:solidFill>
        </p:spPr>
        <p:txBody>
          <a:bodyPr wrap="square" rtlCol="0">
            <a:spAutoFit/>
          </a:bodyPr>
          <a:lstStyle/>
          <a:p>
            <a:r>
              <a:rPr lang="en-US" b="1" dirty="0">
                <a:solidFill>
                  <a:srgbClr val="FFFFFF"/>
                </a:solidFill>
              </a:rPr>
              <a:t>Action: </a:t>
            </a:r>
            <a:r>
              <a:rPr lang="en-US" dirty="0" smtClean="0">
                <a:solidFill>
                  <a:srgbClr val="FFFFFF"/>
                </a:solidFill>
              </a:rPr>
              <a:t>Contact your local CSP and tell </a:t>
            </a:r>
            <a:r>
              <a:rPr lang="en-US" smtClean="0">
                <a:solidFill>
                  <a:srgbClr val="FFFFFF"/>
                </a:solidFill>
              </a:rPr>
              <a:t>them what events </a:t>
            </a:r>
            <a:r>
              <a:rPr lang="en-US" dirty="0" smtClean="0">
                <a:solidFill>
                  <a:srgbClr val="FFFFFF"/>
                </a:solidFill>
              </a:rPr>
              <a:t>you </a:t>
            </a:r>
            <a:r>
              <a:rPr lang="en-US" smtClean="0">
                <a:solidFill>
                  <a:srgbClr val="FFFFFF"/>
                </a:solidFill>
              </a:rPr>
              <a:t>need volunteers for</a:t>
            </a:r>
            <a:endParaRPr lang="en-US" b="1" dirty="0" smtClean="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1177695731"/>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Young people in your community</a:t>
            </a:r>
            <a:endParaRPr lang="en-US" dirty="0"/>
          </a:p>
        </p:txBody>
      </p:sp>
      <p:sp>
        <p:nvSpPr>
          <p:cNvPr id="3" name="Content Placeholder 2"/>
          <p:cNvSpPr>
            <a:spLocks noGrp="1"/>
          </p:cNvSpPr>
          <p:nvPr>
            <p:ph idx="1"/>
          </p:nvPr>
        </p:nvSpPr>
        <p:spPr>
          <a:xfrm>
            <a:off x="495300" y="1335088"/>
            <a:ext cx="8915400" cy="3318048"/>
          </a:xfrm>
        </p:spPr>
        <p:txBody>
          <a:bodyPr/>
          <a:lstStyle/>
          <a:p>
            <a:r>
              <a:rPr lang="en-US" sz="2000" dirty="0" smtClean="0">
                <a:solidFill>
                  <a:schemeClr val="tx2"/>
                </a:solidFill>
              </a:rPr>
              <a:t>Young people have a lot to offer and are great role models to encourage other young people to play. Consider their motivations (skills development, work experience) and also support their involvement.</a:t>
            </a:r>
          </a:p>
          <a:p>
            <a:endParaRPr lang="en-US" sz="2000" b="0" dirty="0" smtClean="0">
              <a:solidFill>
                <a:schemeClr val="tx2"/>
              </a:solidFill>
            </a:endParaRPr>
          </a:p>
          <a:p>
            <a:pPr marL="342900" indent="-342900">
              <a:buFont typeface="Arial" charset="0"/>
              <a:buChar char="•"/>
            </a:pPr>
            <a:r>
              <a:rPr lang="en-US" sz="2000" b="0" dirty="0" smtClean="0">
                <a:solidFill>
                  <a:schemeClr val="tx2"/>
                </a:solidFill>
              </a:rPr>
              <a:t>Secondary Schools – Duke of Edinburgh placements.</a:t>
            </a:r>
          </a:p>
          <a:p>
            <a:pPr marL="342900" indent="-342900">
              <a:buFont typeface="Arial" charset="0"/>
              <a:buChar char="•"/>
            </a:pPr>
            <a:r>
              <a:rPr lang="en-US" sz="2000" b="0" dirty="0" smtClean="0">
                <a:solidFill>
                  <a:schemeClr val="tx2"/>
                </a:solidFill>
              </a:rPr>
              <a:t>Colleges &amp; Universities – undertake volunteering as part of their course</a:t>
            </a:r>
          </a:p>
          <a:p>
            <a:pPr marL="342900" indent="-342900">
              <a:buFont typeface="Arial" charset="0"/>
              <a:buChar char="•"/>
            </a:pPr>
            <a:r>
              <a:rPr lang="en-US" sz="2000" b="0" dirty="0" smtClean="0">
                <a:solidFill>
                  <a:schemeClr val="tx2"/>
                </a:solidFill>
              </a:rPr>
              <a:t>Cadet forces – undertake volunteering as part of their training</a:t>
            </a:r>
          </a:p>
          <a:p>
            <a:pPr marL="342900" indent="-342900">
              <a:buFont typeface="Arial" charset="0"/>
              <a:buChar char="•"/>
            </a:pPr>
            <a:r>
              <a:rPr lang="en-US" sz="2000" b="0" dirty="0" smtClean="0">
                <a:solidFill>
                  <a:schemeClr val="tx2"/>
                </a:solidFill>
              </a:rPr>
              <a:t>Scouts/Guides</a:t>
            </a:r>
          </a:p>
          <a:p>
            <a:pPr marL="342900" indent="-342900">
              <a:buFont typeface="Arial" charset="0"/>
              <a:buChar char="•"/>
            </a:pPr>
            <a:r>
              <a:rPr lang="en-US" sz="2000" b="0" dirty="0">
                <a:solidFill>
                  <a:schemeClr val="tx2"/>
                </a:solidFill>
              </a:rPr>
              <a:t>Tennis leaders – free resources </a:t>
            </a:r>
            <a:r>
              <a:rPr lang="en-US" sz="2000" b="0" dirty="0" smtClean="0">
                <a:solidFill>
                  <a:schemeClr val="tx2"/>
                </a:solidFill>
              </a:rPr>
              <a:t>for your </a:t>
            </a:r>
            <a:r>
              <a:rPr lang="en-US" sz="2000" b="0" dirty="0">
                <a:solidFill>
                  <a:schemeClr val="tx2"/>
                </a:solidFill>
              </a:rPr>
              <a:t>coaches to run a course</a:t>
            </a:r>
          </a:p>
          <a:p>
            <a:pPr marL="342900" indent="-342900">
              <a:buFont typeface="Arial" charset="0"/>
              <a:buChar char="•"/>
            </a:pPr>
            <a:endParaRPr lang="en-US" sz="2000" b="0" dirty="0" smtClean="0">
              <a:solidFill>
                <a:schemeClr val="tx2"/>
              </a:solidFill>
            </a:endParaRPr>
          </a:p>
          <a:p>
            <a:endParaRPr lang="en-US" sz="2000" b="0" dirty="0">
              <a:solidFill>
                <a:schemeClr val="tx2"/>
              </a:solidFill>
            </a:endParaRPr>
          </a:p>
        </p:txBody>
      </p:sp>
      <p:sp>
        <p:nvSpPr>
          <p:cNvPr id="4" name="TextBox 3"/>
          <p:cNvSpPr txBox="1"/>
          <p:nvPr/>
        </p:nvSpPr>
        <p:spPr>
          <a:xfrm>
            <a:off x="495300" y="5301208"/>
            <a:ext cx="5609828" cy="646331"/>
          </a:xfrm>
          <a:prstGeom prst="rect">
            <a:avLst/>
          </a:prstGeom>
          <a:solidFill>
            <a:schemeClr val="tx2"/>
          </a:solidFill>
        </p:spPr>
        <p:txBody>
          <a:bodyPr wrap="square" rtlCol="0">
            <a:spAutoFit/>
          </a:bodyPr>
          <a:lstStyle/>
          <a:p>
            <a:r>
              <a:rPr lang="en-US" b="1" dirty="0">
                <a:solidFill>
                  <a:srgbClr val="FFFFFF"/>
                </a:solidFill>
              </a:rPr>
              <a:t>Action: </a:t>
            </a:r>
            <a:r>
              <a:rPr lang="en-US" dirty="0" smtClean="0">
                <a:solidFill>
                  <a:srgbClr val="FFFFFF"/>
                </a:solidFill>
              </a:rPr>
              <a:t>Consider which roles are suitable for young people and ask your Welfare Officer to support them.</a:t>
            </a:r>
            <a:endParaRPr lang="en-US" dirty="0">
              <a:solidFill>
                <a:srgbClr val="FFFFFF"/>
              </a:solidFill>
            </a:endParaRPr>
          </a:p>
        </p:txBody>
      </p:sp>
    </p:spTree>
    <p:extLst>
      <p:ext uri="{BB962C8B-B14F-4D97-AF65-F5344CB8AC3E}">
        <p14:creationId xmlns:p14="http://schemas.microsoft.com/office/powerpoint/2010/main" val="378182257"/>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345960" cy="6897307"/>
          </a:xfrm>
          <a:prstGeom prst="rect">
            <a:avLst/>
          </a:prstGeom>
        </p:spPr>
      </p:pic>
      <p:sp>
        <p:nvSpPr>
          <p:cNvPr id="4" name="Title 3"/>
          <p:cNvSpPr>
            <a:spLocks noGrp="1"/>
          </p:cNvSpPr>
          <p:nvPr>
            <p:ph type="title"/>
          </p:nvPr>
        </p:nvSpPr>
        <p:spPr>
          <a:xfrm>
            <a:off x="494244" y="4713163"/>
            <a:ext cx="8420100" cy="1362075"/>
          </a:xfrm>
        </p:spPr>
        <p:txBody>
          <a:bodyPr/>
          <a:lstStyle/>
          <a:p>
            <a:pPr algn="r"/>
            <a:r>
              <a:rPr lang="en-US" sz="2400" i="1" cap="none" dirty="0" smtClean="0">
                <a:solidFill>
                  <a:schemeClr val="bg1"/>
                </a:solidFill>
              </a:rPr>
              <a:t>Robby </a:t>
            </a:r>
            <a:r>
              <a:rPr lang="en-US" sz="2400" i="1" cap="none" dirty="0" err="1" smtClean="0">
                <a:solidFill>
                  <a:schemeClr val="bg1"/>
                </a:solidFill>
              </a:rPr>
              <a:t>Sukhedo</a:t>
            </a:r>
            <a:r>
              <a:rPr lang="en-US" sz="2400" i="1" cap="none" dirty="0" smtClean="0">
                <a:solidFill>
                  <a:schemeClr val="bg1"/>
                </a:solidFill>
              </a:rPr>
              <a:t>, Community Park Manager</a:t>
            </a:r>
            <a:endParaRPr lang="en-US" sz="2400" i="1" cap="none" dirty="0">
              <a:solidFill>
                <a:schemeClr val="bg1"/>
              </a:solidFill>
            </a:endParaRPr>
          </a:p>
        </p:txBody>
      </p:sp>
      <p:sp>
        <p:nvSpPr>
          <p:cNvPr id="3" name="Content Placeholder 2"/>
          <p:cNvSpPr>
            <a:spLocks noGrp="1"/>
          </p:cNvSpPr>
          <p:nvPr>
            <p:ph type="body" idx="1"/>
          </p:nvPr>
        </p:nvSpPr>
        <p:spPr>
          <a:xfrm>
            <a:off x="2288704" y="2996952"/>
            <a:ext cx="6625640" cy="1716211"/>
          </a:xfrm>
          <a:solidFill>
            <a:schemeClr val="bg1">
              <a:alpha val="79000"/>
            </a:schemeClr>
          </a:solidFill>
        </p:spPr>
        <p:txBody>
          <a:bodyPr/>
          <a:lstStyle/>
          <a:p>
            <a:pPr algn="r"/>
            <a:r>
              <a:rPr lang="en-GB" dirty="0"/>
              <a:t>“We have brought through over 100 kids in volunteer </a:t>
            </a:r>
            <a:r>
              <a:rPr lang="en-GB" dirty="0" smtClean="0"/>
              <a:t/>
            </a:r>
            <a:br>
              <a:rPr lang="en-GB" dirty="0" smtClean="0"/>
            </a:br>
            <a:r>
              <a:rPr lang="en-GB" dirty="0" smtClean="0"/>
              <a:t>roles </a:t>
            </a:r>
            <a:r>
              <a:rPr lang="en-GB" dirty="0"/>
              <a:t>at our park and many have gone on to </a:t>
            </a:r>
            <a:r>
              <a:rPr lang="en-GB"/>
              <a:t>have </a:t>
            </a:r>
            <a:r>
              <a:rPr lang="en-GB" smtClean="0"/>
              <a:t/>
            </a:r>
            <a:br>
              <a:rPr lang="en-GB" smtClean="0"/>
            </a:br>
            <a:r>
              <a:rPr lang="en-GB" smtClean="0"/>
              <a:t>a job </a:t>
            </a:r>
            <a:r>
              <a:rPr lang="en-GB" dirty="0"/>
              <a:t>through tennis coaching, or just learning </a:t>
            </a:r>
            <a:r>
              <a:rPr lang="en-GB"/>
              <a:t>skills </a:t>
            </a:r>
            <a:r>
              <a:rPr lang="en-GB" smtClean="0"/>
              <a:t/>
            </a:r>
            <a:br>
              <a:rPr lang="en-GB" smtClean="0"/>
            </a:br>
            <a:r>
              <a:rPr lang="en-GB" smtClean="0"/>
              <a:t>for</a:t>
            </a:r>
            <a:r>
              <a:rPr lang="en-GB" dirty="0"/>
              <a:t> </a:t>
            </a:r>
            <a:r>
              <a:rPr lang="en-GB" smtClean="0"/>
              <a:t>further </a:t>
            </a:r>
            <a:r>
              <a:rPr lang="en-GB" dirty="0"/>
              <a:t>education and other jobs. This is why we </a:t>
            </a:r>
            <a:r>
              <a:rPr lang="en-GB" dirty="0" smtClean="0"/>
              <a:t/>
            </a:r>
            <a:br>
              <a:rPr lang="en-GB" dirty="0" smtClean="0"/>
            </a:br>
            <a:r>
              <a:rPr lang="en-GB" dirty="0" smtClean="0"/>
              <a:t>always </a:t>
            </a:r>
            <a:r>
              <a:rPr lang="en-GB" dirty="0"/>
              <a:t>have a string of volunteers coming </a:t>
            </a:r>
            <a:r>
              <a:rPr lang="en-GB" dirty="0" smtClean="0"/>
              <a:t>through.”</a:t>
            </a:r>
            <a:endParaRPr lang="en-GB" dirty="0"/>
          </a:p>
        </p:txBody>
      </p:sp>
    </p:spTree>
    <p:extLst>
      <p:ext uri="{BB962C8B-B14F-4D97-AF65-F5344CB8AC3E}">
        <p14:creationId xmlns:p14="http://schemas.microsoft.com/office/powerpoint/2010/main" val="1072338654"/>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You have 15 minutes…</a:t>
            </a:r>
            <a:endParaRPr lang="en-US" dirty="0"/>
          </a:p>
        </p:txBody>
      </p:sp>
      <p:sp>
        <p:nvSpPr>
          <p:cNvPr id="5" name="Content Placeholder 4"/>
          <p:cNvSpPr>
            <a:spLocks noGrp="1"/>
          </p:cNvSpPr>
          <p:nvPr>
            <p:ph idx="1"/>
          </p:nvPr>
        </p:nvSpPr>
        <p:spPr>
          <a:xfrm>
            <a:off x="495300" y="1335088"/>
            <a:ext cx="8915400" cy="653752"/>
          </a:xfrm>
        </p:spPr>
        <p:txBody>
          <a:bodyPr/>
          <a:lstStyle/>
          <a:p>
            <a:r>
              <a:rPr lang="en-US" dirty="0" smtClean="0"/>
              <a:t>We are going to work on your venue’s plan to:</a:t>
            </a:r>
          </a:p>
        </p:txBody>
      </p:sp>
      <p:graphicFrame>
        <p:nvGraphicFramePr>
          <p:cNvPr id="6" name="Table 5"/>
          <p:cNvGraphicFramePr>
            <a:graphicFrameLocks noGrp="1"/>
          </p:cNvGraphicFramePr>
          <p:nvPr>
            <p:extLst/>
          </p:nvPr>
        </p:nvGraphicFramePr>
        <p:xfrm>
          <a:off x="495300" y="1988840"/>
          <a:ext cx="7986092" cy="3750176"/>
        </p:xfrm>
        <a:graphic>
          <a:graphicData uri="http://schemas.openxmlformats.org/drawingml/2006/table">
            <a:tbl>
              <a:tblPr firstRow="1" bandRow="1">
                <a:tableStyleId>{5C22544A-7EE6-4342-B048-85BDC9FD1C3A}</a:tableStyleId>
              </a:tblPr>
              <a:tblGrid>
                <a:gridCol w="7986092"/>
              </a:tblGrid>
              <a:tr h="504056">
                <a:tc>
                  <a:txBody>
                    <a:bodyPr/>
                    <a:lstStyle/>
                    <a:p>
                      <a:r>
                        <a:rPr lang="en-US" dirty="0" smtClean="0"/>
                        <a:t>Appoint two new volunteers in</a:t>
                      </a:r>
                      <a:r>
                        <a:rPr lang="en-US" baseline="0" dirty="0" smtClean="0"/>
                        <a:t> 2016</a:t>
                      </a:r>
                      <a:endParaRPr lang="en-US" dirty="0"/>
                    </a:p>
                  </a:txBody>
                  <a:tcPr/>
                </a:tc>
              </a:tr>
              <a:tr h="370840">
                <a:tc>
                  <a:txBody>
                    <a:bodyPr/>
                    <a:lstStyle/>
                    <a:p>
                      <a:pPr marL="285750" indent="-285750">
                        <a:lnSpc>
                          <a:spcPct val="150000"/>
                        </a:lnSpc>
                        <a:buFont typeface="Arial" charset="0"/>
                        <a:buChar char="•"/>
                      </a:pPr>
                      <a:r>
                        <a:rPr lang="en-US" dirty="0" smtClean="0"/>
                        <a:t>What</a:t>
                      </a:r>
                      <a:r>
                        <a:rPr lang="en-US" baseline="0" dirty="0" smtClean="0"/>
                        <a:t> roles do you need?</a:t>
                      </a:r>
                    </a:p>
                    <a:p>
                      <a:pPr marL="285750" indent="-285750">
                        <a:lnSpc>
                          <a:spcPct val="150000"/>
                        </a:lnSpc>
                        <a:buFont typeface="Arial" charset="0"/>
                        <a:buChar char="•"/>
                      </a:pPr>
                      <a:r>
                        <a:rPr lang="en-US" baseline="0" dirty="0" smtClean="0"/>
                        <a:t>How will you recruit safely?</a:t>
                      </a:r>
                    </a:p>
                    <a:p>
                      <a:pPr marL="285750" indent="-285750">
                        <a:lnSpc>
                          <a:spcPct val="150000"/>
                        </a:lnSpc>
                        <a:buFont typeface="Arial" charset="0"/>
                        <a:buChar char="•"/>
                      </a:pPr>
                      <a:r>
                        <a:rPr lang="en-US" baseline="0" dirty="0" smtClean="0"/>
                        <a:t>Do you have a role description?</a:t>
                      </a:r>
                    </a:p>
                    <a:p>
                      <a:pPr marL="285750" indent="-285750">
                        <a:lnSpc>
                          <a:spcPct val="150000"/>
                        </a:lnSpc>
                        <a:buFont typeface="Arial" charset="0"/>
                        <a:buChar char="•"/>
                      </a:pPr>
                      <a:r>
                        <a:rPr lang="en-US" baseline="0" dirty="0" smtClean="0"/>
                        <a:t>Where will you find them?</a:t>
                      </a:r>
                    </a:p>
                    <a:p>
                      <a:pPr marL="285750" indent="-285750">
                        <a:lnSpc>
                          <a:spcPct val="150000"/>
                        </a:lnSpc>
                        <a:buFont typeface="Arial" charset="0"/>
                        <a:buChar char="•"/>
                      </a:pPr>
                      <a:r>
                        <a:rPr lang="en-US" baseline="0" dirty="0" smtClean="0"/>
                        <a:t>What skills do they need?</a:t>
                      </a:r>
                    </a:p>
                    <a:p>
                      <a:pPr marL="285750" indent="-285750">
                        <a:lnSpc>
                          <a:spcPct val="150000"/>
                        </a:lnSpc>
                        <a:buFont typeface="Arial" charset="0"/>
                        <a:buChar char="•"/>
                      </a:pPr>
                      <a:r>
                        <a:rPr lang="en-US" baseline="0" dirty="0" smtClean="0"/>
                        <a:t>Support / training?</a:t>
                      </a:r>
                    </a:p>
                    <a:p>
                      <a:pPr marL="285750" indent="-285750">
                        <a:lnSpc>
                          <a:spcPct val="150000"/>
                        </a:lnSpc>
                        <a:buFont typeface="Arial" charset="0"/>
                        <a:buChar char="•"/>
                      </a:pPr>
                      <a:r>
                        <a:rPr lang="en-US" baseline="0" dirty="0" smtClean="0"/>
                        <a:t>How will you thank them?</a:t>
                      </a:r>
                      <a:endParaRPr lang="en-US" dirty="0" smtClean="0"/>
                    </a:p>
                    <a:p>
                      <a:endParaRPr lang="en-US" dirty="0"/>
                    </a:p>
                  </a:txBody>
                  <a:tcPr/>
                </a:tc>
              </a:tr>
            </a:tbl>
          </a:graphicData>
        </a:graphic>
      </p:graphicFrame>
    </p:spTree>
    <p:extLst>
      <p:ext uri="{BB962C8B-B14F-4D97-AF65-F5344CB8AC3E}">
        <p14:creationId xmlns:p14="http://schemas.microsoft.com/office/powerpoint/2010/main" val="946878347"/>
      </p:ext>
    </p:extLst>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46050"/>
            <a:ext cx="9138220" cy="922338"/>
          </a:xfrm>
        </p:spPr>
        <p:txBody>
          <a:bodyPr/>
          <a:lstStyle/>
          <a:p>
            <a:r>
              <a:rPr lang="en-US" sz="3400" dirty="0" smtClean="0"/>
              <a:t>Summary: what can you action?</a:t>
            </a:r>
            <a:endParaRPr lang="en-US" sz="3400" dirty="0"/>
          </a:p>
        </p:txBody>
      </p:sp>
      <p:sp>
        <p:nvSpPr>
          <p:cNvPr id="3" name="Content Placeholder 2"/>
          <p:cNvSpPr>
            <a:spLocks noGrp="1"/>
          </p:cNvSpPr>
          <p:nvPr>
            <p:ph idx="1"/>
          </p:nvPr>
        </p:nvSpPr>
        <p:spPr>
          <a:xfrm>
            <a:off x="495300" y="1335088"/>
            <a:ext cx="6905972" cy="4830762"/>
          </a:xfrm>
        </p:spPr>
        <p:txBody>
          <a:bodyPr/>
          <a:lstStyle/>
          <a:p>
            <a:pPr marL="457200" indent="-457200">
              <a:buFont typeface="+mj-lt"/>
              <a:buAutoNum type="arabicPeriod"/>
            </a:pPr>
            <a:endParaRPr lang="en-US" sz="2000" b="0" dirty="0" smtClean="0">
              <a:solidFill>
                <a:schemeClr val="tx2"/>
              </a:solidFill>
            </a:endParaRPr>
          </a:p>
          <a:p>
            <a:pPr marL="457200" indent="-457200">
              <a:buFont typeface="+mj-lt"/>
              <a:buAutoNum type="arabicPeriod"/>
            </a:pPr>
            <a:r>
              <a:rPr lang="en-US" sz="2000" b="0" i="1" dirty="0" smtClean="0">
                <a:solidFill>
                  <a:schemeClr val="tx2"/>
                </a:solidFill>
              </a:rPr>
              <a:t>Share this information with the rest of your committee</a:t>
            </a:r>
          </a:p>
          <a:p>
            <a:pPr marL="457200" indent="-457200">
              <a:buFont typeface="+mj-lt"/>
              <a:buAutoNum type="arabicPeriod"/>
            </a:pPr>
            <a:r>
              <a:rPr lang="en-US" sz="2000" b="0" dirty="0" smtClean="0">
                <a:solidFill>
                  <a:schemeClr val="tx2"/>
                </a:solidFill>
              </a:rPr>
              <a:t>Appoint a volunteer </a:t>
            </a:r>
            <a:r>
              <a:rPr lang="en-US" sz="2000" b="0" dirty="0" err="1" smtClean="0">
                <a:solidFill>
                  <a:schemeClr val="tx2"/>
                </a:solidFill>
              </a:rPr>
              <a:t>co-ordinator</a:t>
            </a:r>
            <a:endParaRPr lang="en-US" sz="2000" b="0" dirty="0" smtClean="0">
              <a:solidFill>
                <a:schemeClr val="tx2"/>
              </a:solidFill>
            </a:endParaRPr>
          </a:p>
          <a:p>
            <a:pPr marL="457200" indent="-457200">
              <a:buFont typeface="+mj-lt"/>
              <a:buAutoNum type="arabicPeriod"/>
            </a:pPr>
            <a:r>
              <a:rPr lang="en-US" sz="2000" b="0" dirty="0" smtClean="0">
                <a:solidFill>
                  <a:schemeClr val="tx2"/>
                </a:solidFill>
              </a:rPr>
              <a:t>Understand and </a:t>
            </a:r>
            <a:r>
              <a:rPr lang="en-US" sz="2000" b="0" dirty="0" err="1" smtClean="0">
                <a:solidFill>
                  <a:schemeClr val="tx2"/>
                </a:solidFill>
              </a:rPr>
              <a:t>prioritise</a:t>
            </a:r>
            <a:r>
              <a:rPr lang="en-US" sz="2000" b="0" dirty="0" smtClean="0">
                <a:solidFill>
                  <a:schemeClr val="tx2"/>
                </a:solidFill>
              </a:rPr>
              <a:t> what help you need</a:t>
            </a:r>
          </a:p>
          <a:p>
            <a:pPr marL="457200" indent="-457200">
              <a:buFont typeface="+mj-lt"/>
              <a:buAutoNum type="arabicPeriod"/>
            </a:pPr>
            <a:r>
              <a:rPr lang="en-US" sz="2000" b="0" dirty="0" smtClean="0">
                <a:solidFill>
                  <a:schemeClr val="tx2"/>
                </a:solidFill>
              </a:rPr>
              <a:t>Undertake a skills audit of your members</a:t>
            </a:r>
          </a:p>
          <a:p>
            <a:pPr marL="457200" indent="-457200">
              <a:buFont typeface="+mj-lt"/>
              <a:buAutoNum type="arabicPeriod"/>
            </a:pPr>
            <a:r>
              <a:rPr lang="en-US" sz="2000" b="0" dirty="0" smtClean="0">
                <a:solidFill>
                  <a:schemeClr val="tx2"/>
                </a:solidFill>
              </a:rPr>
              <a:t>Consider how to use your GBTW/open day as a volunteer recruitment tool</a:t>
            </a:r>
          </a:p>
          <a:p>
            <a:pPr marL="457200" indent="-457200">
              <a:buFont typeface="+mj-lt"/>
              <a:buAutoNum type="arabicPeriod"/>
            </a:pPr>
            <a:r>
              <a:rPr lang="en-US" sz="2000" b="0" dirty="0" smtClean="0">
                <a:solidFill>
                  <a:schemeClr val="tx2"/>
                </a:solidFill>
              </a:rPr>
              <a:t>Promote volunteer opportunities at your venue to your local community</a:t>
            </a:r>
            <a:endParaRPr lang="en-US" sz="2000" b="0" dirty="0">
              <a:solidFill>
                <a:schemeClr val="tx2"/>
              </a:solidFill>
            </a:endParaRPr>
          </a:p>
        </p:txBody>
      </p:sp>
    </p:spTree>
    <p:extLst>
      <p:ext uri="{BB962C8B-B14F-4D97-AF65-F5344CB8AC3E}">
        <p14:creationId xmlns:p14="http://schemas.microsoft.com/office/powerpoint/2010/main" val="2835693817"/>
      </p:ext>
    </p:extLst>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p:cNvSpPr txBox="1">
            <a:spLocks/>
          </p:cNvSpPr>
          <p:nvPr/>
        </p:nvSpPr>
        <p:spPr>
          <a:xfrm>
            <a:off x="490539" y="571848"/>
            <a:ext cx="9070973" cy="696912"/>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GB" sz="3200" b="1" dirty="0" smtClean="0">
                <a:solidFill>
                  <a:srgbClr val="003591"/>
                </a:solidFill>
                <a:cs typeface="ＭＳ Ｐゴシック" charset="0"/>
              </a:rPr>
              <a:t>Further support: </a:t>
            </a:r>
            <a:r>
              <a:rPr lang="en-US" sz="3200" dirty="0" err="1" smtClean="0">
                <a:solidFill>
                  <a:srgbClr val="003591"/>
                </a:solidFill>
                <a:ea typeface="Arial" charset="0"/>
              </a:rPr>
              <a:t>www.lta.org.uk</a:t>
            </a:r>
            <a:r>
              <a:rPr lang="en-US" sz="3200" dirty="0" smtClean="0">
                <a:solidFill>
                  <a:srgbClr val="003591"/>
                </a:solidFill>
                <a:ea typeface="Arial" charset="0"/>
              </a:rPr>
              <a:t>/</a:t>
            </a:r>
            <a:r>
              <a:rPr lang="en-US" sz="3200" dirty="0" err="1" smtClean="0">
                <a:solidFill>
                  <a:srgbClr val="003591"/>
                </a:solidFill>
                <a:ea typeface="Arial" charset="0"/>
              </a:rPr>
              <a:t>tennisvolunteer</a:t>
            </a:r>
            <a:endParaRPr lang="en-US" sz="3200" dirty="0">
              <a:solidFill>
                <a:srgbClr val="003591"/>
              </a:solidFill>
              <a:ea typeface="Arial" charset="0"/>
            </a:endParaRPr>
          </a:p>
          <a:p>
            <a:pPr>
              <a:defRPr/>
            </a:pPr>
            <a:endParaRPr lang="en-US" sz="3200" b="1" dirty="0">
              <a:solidFill>
                <a:srgbClr val="0086CB"/>
              </a:solidFill>
            </a:endParaRP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6496" y="1196752"/>
            <a:ext cx="5832648" cy="5573158"/>
          </a:xfrm>
          <a:prstGeom prst="rect">
            <a:avLst/>
          </a:prstGeom>
        </p:spPr>
      </p:pic>
    </p:spTree>
    <p:extLst>
      <p:ext uri="{BB962C8B-B14F-4D97-AF65-F5344CB8AC3E}">
        <p14:creationId xmlns:p14="http://schemas.microsoft.com/office/powerpoint/2010/main" val="3483051417"/>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imon.walker\Documents\LTA\Marketing\Images\JJA_7345.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r="1762"/>
          <a:stretch/>
        </p:blipFill>
        <p:spPr bwMode="auto">
          <a:xfrm>
            <a:off x="-16317" y="0"/>
            <a:ext cx="10126231" cy="6858000"/>
          </a:xfrm>
          <a:prstGeom prst="rect">
            <a:avLst/>
          </a:prstGeom>
          <a:noFill/>
          <a:extLst>
            <a:ext uri="{909E8E84-426E-40DD-AFC4-6F175D3DCCD1}">
              <a14:hiddenFill xmlns:a14="http://schemas.microsoft.com/office/drawing/2010/main">
                <a:solidFill>
                  <a:srgbClr val="FFFFFF"/>
                </a:solidFill>
              </a14:hiddenFill>
            </a:ext>
          </a:extLst>
        </p:spPr>
      </p:pic>
      <p:sp>
        <p:nvSpPr>
          <p:cNvPr id="2050" name="Rectangle 2"/>
          <p:cNvSpPr>
            <a:spLocks noGrp="1" noChangeArrowheads="1"/>
          </p:cNvSpPr>
          <p:nvPr>
            <p:ph type="ctrTitle"/>
          </p:nvPr>
        </p:nvSpPr>
        <p:spPr>
          <a:xfrm>
            <a:off x="-38765" y="0"/>
            <a:ext cx="8160117" cy="1124744"/>
          </a:xfrm>
          <a:solidFill>
            <a:schemeClr val="accent1"/>
          </a:solidFill>
        </p:spPr>
        <p:txBody>
          <a:bodyPr/>
          <a:lstStyle/>
          <a:p>
            <a:r>
              <a:rPr lang="en-GB" altLang="en-US" b="1" dirty="0" smtClean="0"/>
              <a:t>Growing &amp; Retaining Membership &amp; Participation </a:t>
            </a:r>
            <a:r>
              <a:rPr lang="en-GB" altLang="en-US" sz="2000" dirty="0"/>
              <a:t>Venue Forums – Spring 2016</a:t>
            </a:r>
            <a:r>
              <a:rPr lang="en-GB" altLang="en-US" b="1" dirty="0" smtClean="0"/>
              <a:t/>
            </a:r>
            <a:br>
              <a:rPr lang="en-GB" altLang="en-US" b="1" dirty="0" smtClean="0"/>
            </a:br>
            <a:r>
              <a:rPr lang="en-GB" altLang="en-US" sz="1800" dirty="0"/>
              <a:t/>
            </a:r>
            <a:br>
              <a:rPr lang="en-GB" altLang="en-US" sz="1800" dirty="0"/>
            </a:br>
            <a:endParaRPr lang="en-GB" altLang="en-US" sz="1800" b="1" dirty="0"/>
          </a:p>
        </p:txBody>
      </p:sp>
    </p:spTree>
    <p:extLst>
      <p:ext uri="{BB962C8B-B14F-4D97-AF65-F5344CB8AC3E}">
        <p14:creationId xmlns:p14="http://schemas.microsoft.com/office/powerpoint/2010/main" val="1698773514"/>
      </p:ext>
    </p:extLst>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alibri" panose="020F0502020204030204" pitchFamily="34" charset="0"/>
              </a:rPr>
              <a:t>What we hope to achieve</a:t>
            </a:r>
            <a:endParaRPr lang="en-GB" dirty="0">
              <a:latin typeface="Calibri" panose="020F0502020204030204" pitchFamily="34" charset="0"/>
            </a:endParaRPr>
          </a:p>
        </p:txBody>
      </p:sp>
      <p:sp>
        <p:nvSpPr>
          <p:cNvPr id="3" name="Content Placeholder 2"/>
          <p:cNvSpPr>
            <a:spLocks noGrp="1"/>
          </p:cNvSpPr>
          <p:nvPr>
            <p:ph idx="1"/>
          </p:nvPr>
        </p:nvSpPr>
        <p:spPr/>
        <p:txBody>
          <a:bodyPr/>
          <a:lstStyle/>
          <a:p>
            <a:pPr marL="457200" indent="-457200">
              <a:buAutoNum type="arabicParenR"/>
            </a:pPr>
            <a:endParaRPr lang="en-GB" dirty="0" smtClean="0">
              <a:latin typeface="Calibri" panose="020F0502020204030204" pitchFamily="34" charset="0"/>
            </a:endParaRPr>
          </a:p>
          <a:p>
            <a:pPr marL="457200" indent="-457200">
              <a:buAutoNum type="arabicParenR"/>
            </a:pPr>
            <a:r>
              <a:rPr lang="en-GB" dirty="0" smtClean="0">
                <a:solidFill>
                  <a:schemeClr val="tx2"/>
                </a:solidFill>
                <a:latin typeface="Calibri" panose="020F0502020204030204" pitchFamily="34" charset="0"/>
              </a:rPr>
              <a:t>Outline </a:t>
            </a:r>
            <a:r>
              <a:rPr lang="en-GB" dirty="0">
                <a:solidFill>
                  <a:schemeClr val="tx2"/>
                </a:solidFill>
                <a:latin typeface="Calibri" panose="020F0502020204030204" pitchFamily="34" charset="0"/>
              </a:rPr>
              <a:t>the principles that are known to </a:t>
            </a:r>
            <a:r>
              <a:rPr lang="en-GB" dirty="0" smtClean="0">
                <a:solidFill>
                  <a:schemeClr val="tx2"/>
                </a:solidFill>
                <a:latin typeface="Calibri" panose="020F0502020204030204" pitchFamily="34" charset="0"/>
              </a:rPr>
              <a:t>grow and retain participation</a:t>
            </a:r>
          </a:p>
          <a:p>
            <a:pPr marL="457200" indent="-457200">
              <a:buAutoNum type="arabicParenR"/>
            </a:pPr>
            <a:endParaRPr lang="en-GB" dirty="0">
              <a:solidFill>
                <a:schemeClr val="tx2"/>
              </a:solidFill>
              <a:latin typeface="Calibri" panose="020F0502020204030204" pitchFamily="34" charset="0"/>
            </a:endParaRPr>
          </a:p>
          <a:p>
            <a:pPr marL="457200" indent="-457200">
              <a:buAutoNum type="arabicParenR"/>
            </a:pPr>
            <a:r>
              <a:rPr lang="en-GB" dirty="0" smtClean="0">
                <a:solidFill>
                  <a:schemeClr val="tx2"/>
                </a:solidFill>
                <a:latin typeface="Calibri" panose="020F0502020204030204" pitchFamily="34" charset="0"/>
              </a:rPr>
              <a:t>Look at  </a:t>
            </a:r>
            <a:r>
              <a:rPr lang="en-GB" dirty="0">
                <a:solidFill>
                  <a:schemeClr val="tx2"/>
                </a:solidFill>
                <a:latin typeface="Calibri" panose="020F0502020204030204" pitchFamily="34" charset="0"/>
              </a:rPr>
              <a:t>local  examples </a:t>
            </a:r>
            <a:r>
              <a:rPr lang="en-GB" dirty="0" smtClean="0">
                <a:solidFill>
                  <a:schemeClr val="tx2"/>
                </a:solidFill>
                <a:latin typeface="Calibri" panose="020F0502020204030204" pitchFamily="34" charset="0"/>
              </a:rPr>
              <a:t>and </a:t>
            </a:r>
            <a:r>
              <a:rPr lang="en-GB" dirty="0">
                <a:solidFill>
                  <a:schemeClr val="tx2"/>
                </a:solidFill>
                <a:latin typeface="Calibri" panose="020F0502020204030204" pitchFamily="34" charset="0"/>
              </a:rPr>
              <a:t>share good </a:t>
            </a:r>
            <a:r>
              <a:rPr lang="en-GB" dirty="0" smtClean="0">
                <a:solidFill>
                  <a:schemeClr val="tx2"/>
                </a:solidFill>
                <a:latin typeface="Calibri" panose="020F0502020204030204" pitchFamily="34" charset="0"/>
              </a:rPr>
              <a:t>practice</a:t>
            </a:r>
          </a:p>
          <a:p>
            <a:pPr marL="0" indent="0">
              <a:buNone/>
            </a:pPr>
            <a:endParaRPr lang="en-GB" dirty="0">
              <a:solidFill>
                <a:schemeClr val="tx2"/>
              </a:solidFill>
              <a:latin typeface="Calibri" panose="020F0502020204030204" pitchFamily="34" charset="0"/>
            </a:endParaRPr>
          </a:p>
          <a:p>
            <a:pPr marL="457200" indent="-457200">
              <a:buAutoNum type="arabicParenR" startAt="3"/>
            </a:pPr>
            <a:r>
              <a:rPr lang="en-GB" dirty="0" smtClean="0">
                <a:solidFill>
                  <a:schemeClr val="tx2"/>
                </a:solidFill>
                <a:latin typeface="Calibri" panose="020F0502020204030204" pitchFamily="34" charset="0"/>
              </a:rPr>
              <a:t>An </a:t>
            </a:r>
            <a:r>
              <a:rPr lang="en-GB" dirty="0">
                <a:solidFill>
                  <a:schemeClr val="tx2"/>
                </a:solidFill>
                <a:latin typeface="Calibri" panose="020F0502020204030204" pitchFamily="34" charset="0"/>
              </a:rPr>
              <a:t>opportunity for you to </a:t>
            </a:r>
            <a:r>
              <a:rPr lang="en-GB" dirty="0" smtClean="0">
                <a:solidFill>
                  <a:schemeClr val="tx2"/>
                </a:solidFill>
                <a:latin typeface="Calibri" panose="020F0502020204030204" pitchFamily="34" charset="0"/>
              </a:rPr>
              <a:t>take what you have found useful back to your club</a:t>
            </a:r>
          </a:p>
          <a:p>
            <a:pPr marL="0" indent="0">
              <a:buNone/>
            </a:pPr>
            <a:endParaRPr lang="en-GB" dirty="0">
              <a:latin typeface="Calibri" panose="020F0502020204030204" pitchFamily="34" charset="0"/>
            </a:endParaRPr>
          </a:p>
          <a:p>
            <a:pPr marL="0" indent="0">
              <a:buNone/>
            </a:pPr>
            <a:endParaRPr lang="en-GB" dirty="0">
              <a:latin typeface="Calibri" panose="020F0502020204030204" pitchFamily="34" charset="0"/>
            </a:endParaRPr>
          </a:p>
        </p:txBody>
      </p:sp>
    </p:spTree>
    <p:extLst>
      <p:ext uri="{BB962C8B-B14F-4D97-AF65-F5344CB8AC3E}">
        <p14:creationId xmlns:p14="http://schemas.microsoft.com/office/powerpoint/2010/main" val="952852329"/>
      </p:ext>
    </p:extLst>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GB" altLang="en-US" sz="3200" dirty="0" smtClean="0">
                <a:latin typeface="Calibri" panose="020F0502020204030204" pitchFamily="34" charset="0"/>
              </a:rPr>
              <a:t>Growing &amp; Retaining Participation &amp; Membership</a:t>
            </a:r>
            <a:endParaRPr lang="en-GB" altLang="en-US" sz="3200" dirty="0">
              <a:latin typeface="Calibri" panose="020F0502020204030204" pitchFamily="34" charset="0"/>
            </a:endParaRPr>
          </a:p>
        </p:txBody>
      </p:sp>
      <p:sp>
        <p:nvSpPr>
          <p:cNvPr id="104451" name="Rectangle 3"/>
          <p:cNvSpPr>
            <a:spLocks noGrp="1" noChangeArrowheads="1"/>
          </p:cNvSpPr>
          <p:nvPr>
            <p:ph type="body" idx="1"/>
          </p:nvPr>
        </p:nvSpPr>
        <p:spPr>
          <a:xfrm>
            <a:off x="488504" y="1844824"/>
            <a:ext cx="5537820" cy="4830762"/>
          </a:xfrm>
        </p:spPr>
        <p:txBody>
          <a:bodyPr/>
          <a:lstStyle/>
          <a:p>
            <a:pPr marL="6350" lvl="4" indent="0">
              <a:buNone/>
            </a:pPr>
            <a:endParaRPr lang="en-GB" altLang="en-US" sz="1800" dirty="0">
              <a:solidFill>
                <a:schemeClr val="tx2"/>
              </a:solidFill>
              <a:latin typeface="Calibri" panose="020F0502020204030204" pitchFamily="34" charset="0"/>
            </a:endParaRPr>
          </a:p>
          <a:p>
            <a:pPr marL="6350" lvl="4" indent="0">
              <a:buNone/>
            </a:pPr>
            <a:r>
              <a:rPr lang="en-GB" altLang="en-US" sz="1800" dirty="0" smtClean="0">
                <a:solidFill>
                  <a:schemeClr val="tx2"/>
                </a:solidFill>
                <a:latin typeface="Calibri" panose="020F0502020204030204" pitchFamily="34" charset="0"/>
              </a:rPr>
              <a:t>In the LTAs Venue Survey in 2015 </a:t>
            </a:r>
          </a:p>
          <a:p>
            <a:pPr marL="6350" lvl="4" indent="0">
              <a:buNone/>
            </a:pPr>
            <a:endParaRPr lang="en-GB" altLang="en-US" dirty="0">
              <a:solidFill>
                <a:schemeClr val="tx2"/>
              </a:solidFill>
              <a:latin typeface="Calibri" panose="020F0502020204030204" pitchFamily="34" charset="0"/>
            </a:endParaRPr>
          </a:p>
          <a:p>
            <a:pPr marL="6350" lvl="4" indent="0">
              <a:buNone/>
            </a:pPr>
            <a:r>
              <a:rPr lang="en-GB" altLang="en-US" b="1" dirty="0" smtClean="0">
                <a:solidFill>
                  <a:schemeClr val="tx2"/>
                </a:solidFill>
                <a:latin typeface="Calibri" panose="020F0502020204030204" pitchFamily="34" charset="0"/>
              </a:rPr>
              <a:t>“the biggest challenge clubs say they face is attracting new members &amp; retaining current members”.</a:t>
            </a:r>
          </a:p>
          <a:p>
            <a:pPr marL="6350" lvl="4" indent="0">
              <a:buNone/>
            </a:pPr>
            <a:endParaRPr lang="en-GB" altLang="en-US" sz="1800" dirty="0" smtClean="0">
              <a:solidFill>
                <a:schemeClr val="tx2"/>
              </a:solidFill>
              <a:latin typeface="Calibri" panose="020F0502020204030204" pitchFamily="34" charset="0"/>
            </a:endParaRPr>
          </a:p>
          <a:p>
            <a:pPr marL="463550" lvl="5" indent="0">
              <a:buNone/>
            </a:pPr>
            <a:endParaRPr lang="en-GB" altLang="en-US" sz="1600" dirty="0" smtClean="0">
              <a:solidFill>
                <a:schemeClr val="tx2"/>
              </a:solidFill>
              <a:latin typeface="Calibri" panose="020F050202020403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9144" y="1196752"/>
            <a:ext cx="3264362" cy="4896544"/>
          </a:xfrm>
          <a:prstGeom prst="rect">
            <a:avLst/>
          </a:prstGeom>
        </p:spPr>
      </p:pic>
    </p:spTree>
    <p:extLst>
      <p:ext uri="{BB962C8B-B14F-4D97-AF65-F5344CB8AC3E}">
        <p14:creationId xmlns:p14="http://schemas.microsoft.com/office/powerpoint/2010/main" val="2419232488"/>
      </p:ext>
    </p:extLst>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12640" y="2204864"/>
            <a:ext cx="6628156" cy="4058731"/>
          </a:xfrm>
          <a:prstGeom prst="rect">
            <a:avLst/>
          </a:prstGeom>
        </p:spPr>
      </p:pic>
      <p:sp>
        <p:nvSpPr>
          <p:cNvPr id="104451" name="Rectangle 3"/>
          <p:cNvSpPr>
            <a:spLocks noGrp="1" noChangeArrowheads="1"/>
          </p:cNvSpPr>
          <p:nvPr>
            <p:ph type="body" idx="1"/>
          </p:nvPr>
        </p:nvSpPr>
        <p:spPr>
          <a:xfrm>
            <a:off x="424421" y="1376785"/>
            <a:ext cx="8915400" cy="4830762"/>
          </a:xfrm>
        </p:spPr>
        <p:txBody>
          <a:bodyPr/>
          <a:lstStyle/>
          <a:p>
            <a:pPr lvl="4"/>
            <a:r>
              <a:rPr lang="en-GB" altLang="en-US" dirty="0" smtClean="0">
                <a:solidFill>
                  <a:schemeClr val="tx2"/>
                </a:solidFill>
                <a:latin typeface="Calibri" panose="020F0502020204030204" pitchFamily="34" charset="0"/>
              </a:rPr>
              <a:t>4 key elements to consider</a:t>
            </a:r>
            <a:endParaRPr lang="en-GB" altLang="en-US" sz="2000" dirty="0" smtClean="0">
              <a:solidFill>
                <a:schemeClr val="tx2"/>
              </a:solidFill>
              <a:latin typeface="Calibri" panose="020F0502020204030204" pitchFamily="34" charset="0"/>
            </a:endParaRPr>
          </a:p>
          <a:p>
            <a:pPr lvl="4"/>
            <a:endParaRPr lang="en-GB" altLang="en-US" sz="1600" dirty="0">
              <a:solidFill>
                <a:schemeClr val="tx2"/>
              </a:solidFill>
              <a:latin typeface="Calibri" panose="020F0502020204030204" pitchFamily="34" charset="0"/>
            </a:endParaRPr>
          </a:p>
          <a:p>
            <a:pPr marL="6350" lvl="4" indent="0">
              <a:buNone/>
            </a:pPr>
            <a:endParaRPr lang="en-GB" altLang="en-US" sz="1600" dirty="0" smtClean="0">
              <a:solidFill>
                <a:schemeClr val="tx2"/>
              </a:solidFill>
              <a:latin typeface="Calibri" panose="020F0502020204030204" pitchFamily="34" charset="0"/>
            </a:endParaRPr>
          </a:p>
          <a:p>
            <a:pPr marL="6350" lvl="4" indent="0">
              <a:buNone/>
            </a:pPr>
            <a:endParaRPr lang="en-GB" altLang="en-US" sz="1600" dirty="0" smtClean="0">
              <a:solidFill>
                <a:schemeClr val="tx2"/>
              </a:solidFill>
              <a:latin typeface="Calibri" panose="020F0502020204030204" pitchFamily="34" charset="0"/>
            </a:endParaRPr>
          </a:p>
        </p:txBody>
      </p:sp>
      <p:sp>
        <p:nvSpPr>
          <p:cNvPr id="104450" name="Rectangle 2"/>
          <p:cNvSpPr>
            <a:spLocks noGrp="1" noChangeArrowheads="1"/>
          </p:cNvSpPr>
          <p:nvPr>
            <p:ph type="title"/>
          </p:nvPr>
        </p:nvSpPr>
        <p:spPr/>
        <p:txBody>
          <a:bodyPr/>
          <a:lstStyle/>
          <a:p>
            <a:r>
              <a:rPr lang="en-GB" altLang="en-US" sz="3200" dirty="0" smtClean="0">
                <a:latin typeface="Calibri" panose="020F0502020204030204" pitchFamily="34" charset="0"/>
              </a:rPr>
              <a:t>Principles of Growing &amp; Retaining</a:t>
            </a:r>
            <a:endParaRPr lang="en-GB" altLang="en-US" sz="3200" dirty="0">
              <a:latin typeface="Calibri" panose="020F0502020204030204" pitchFamily="34" charset="0"/>
            </a:endParaRPr>
          </a:p>
        </p:txBody>
      </p:sp>
      <p:grpSp>
        <p:nvGrpSpPr>
          <p:cNvPr id="9" name="Group 8"/>
          <p:cNvGrpSpPr/>
          <p:nvPr/>
        </p:nvGrpSpPr>
        <p:grpSpPr>
          <a:xfrm>
            <a:off x="2360712" y="2440764"/>
            <a:ext cx="5020681" cy="2942931"/>
            <a:chOff x="2275365" y="2481685"/>
            <a:chExt cx="4758227" cy="2611793"/>
          </a:xfrm>
        </p:grpSpPr>
        <p:sp>
          <p:nvSpPr>
            <p:cNvPr id="2" name="Rounded Rectangle 1"/>
            <p:cNvSpPr/>
            <p:nvPr/>
          </p:nvSpPr>
          <p:spPr>
            <a:xfrm>
              <a:off x="3800872" y="2481685"/>
              <a:ext cx="1728192" cy="72008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rPr>
                <a:t>Quality of Environment</a:t>
              </a:r>
              <a:endParaRPr lang="en-GB" sz="1400" b="1" dirty="0">
                <a:solidFill>
                  <a:schemeClr val="tx1"/>
                </a:solidFill>
              </a:endParaRPr>
            </a:p>
          </p:txBody>
        </p:sp>
        <p:sp>
          <p:nvSpPr>
            <p:cNvPr id="3" name="Oval 2"/>
            <p:cNvSpPr/>
            <p:nvPr/>
          </p:nvSpPr>
          <p:spPr>
            <a:xfrm>
              <a:off x="3728864" y="3212976"/>
              <a:ext cx="1872208" cy="1402432"/>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400" b="1" dirty="0" smtClean="0">
                  <a:solidFill>
                    <a:schemeClr val="tx1"/>
                  </a:solidFill>
                </a:rPr>
                <a:t>Understanding your Audience</a:t>
              </a:r>
              <a:endParaRPr lang="en-GB" sz="1400" b="1" dirty="0">
                <a:solidFill>
                  <a:schemeClr val="tx1"/>
                </a:solidFill>
              </a:endParaRPr>
            </a:p>
          </p:txBody>
        </p:sp>
        <p:sp>
          <p:nvSpPr>
            <p:cNvPr id="5" name="Rounded Rectangle 4"/>
            <p:cNvSpPr/>
            <p:nvPr/>
          </p:nvSpPr>
          <p:spPr>
            <a:xfrm>
              <a:off x="2275365" y="4373398"/>
              <a:ext cx="1728192" cy="72008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rPr>
                <a:t>Marketing &amp; Communication</a:t>
              </a:r>
              <a:endParaRPr lang="en-GB" sz="1400" b="1" dirty="0">
                <a:solidFill>
                  <a:schemeClr val="tx1"/>
                </a:solidFill>
              </a:endParaRPr>
            </a:p>
          </p:txBody>
        </p:sp>
        <p:sp>
          <p:nvSpPr>
            <p:cNvPr id="6" name="Rounded Rectangle 5"/>
            <p:cNvSpPr/>
            <p:nvPr/>
          </p:nvSpPr>
          <p:spPr>
            <a:xfrm>
              <a:off x="5305400" y="4373398"/>
              <a:ext cx="1728192" cy="72008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rPr>
                <a:t>Suitable Product / Offer</a:t>
              </a:r>
              <a:endParaRPr lang="en-GB" sz="1400" b="1" dirty="0">
                <a:solidFill>
                  <a:schemeClr val="tx1"/>
                </a:solidFill>
              </a:endParaRPr>
            </a:p>
          </p:txBody>
        </p:sp>
        <p:cxnSp>
          <p:nvCxnSpPr>
            <p:cNvPr id="8" name="Straight Arrow Connector 7"/>
            <p:cNvCxnSpPr/>
            <p:nvPr/>
          </p:nvCxnSpPr>
          <p:spPr>
            <a:xfrm>
              <a:off x="5529064" y="3212976"/>
              <a:ext cx="504056" cy="936104"/>
            </a:xfrm>
            <a:prstGeom prst="straightConnector1">
              <a:avLst/>
            </a:prstGeom>
            <a:ln w="31750">
              <a:solidFill>
                <a:schemeClr val="tx2">
                  <a:lumMod val="20000"/>
                  <a:lumOff val="80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3296816" y="3212976"/>
              <a:ext cx="504056" cy="936104"/>
            </a:xfrm>
            <a:prstGeom prst="straightConnector1">
              <a:avLst/>
            </a:prstGeom>
            <a:ln w="31750">
              <a:solidFill>
                <a:schemeClr val="tx2">
                  <a:lumMod val="20000"/>
                  <a:lumOff val="80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160912" y="4797152"/>
              <a:ext cx="961556" cy="0"/>
            </a:xfrm>
            <a:prstGeom prst="straightConnector1">
              <a:avLst/>
            </a:prstGeom>
            <a:ln w="31750">
              <a:solidFill>
                <a:schemeClr val="tx2">
                  <a:lumMod val="20000"/>
                  <a:lumOff val="80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45007816"/>
      </p:ext>
    </p:extLst>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GB" altLang="en-US" sz="3200" dirty="0" smtClean="0">
                <a:latin typeface="Calibri" panose="020F0502020204030204" pitchFamily="34" charset="0"/>
              </a:rPr>
              <a:t>Principles of Growing &amp; Retaining </a:t>
            </a:r>
            <a:endParaRPr lang="en-GB" altLang="en-US" sz="3200" dirty="0">
              <a:latin typeface="Calibri" panose="020F0502020204030204" pitchFamily="34" charset="0"/>
            </a:endParaRPr>
          </a:p>
        </p:txBody>
      </p:sp>
      <p:sp>
        <p:nvSpPr>
          <p:cNvPr id="104451" name="Rectangle 3"/>
          <p:cNvSpPr>
            <a:spLocks noGrp="1" noChangeArrowheads="1"/>
          </p:cNvSpPr>
          <p:nvPr>
            <p:ph type="body" idx="1"/>
          </p:nvPr>
        </p:nvSpPr>
        <p:spPr>
          <a:xfrm>
            <a:off x="416496" y="1700808"/>
            <a:ext cx="4169668" cy="4830762"/>
          </a:xfrm>
        </p:spPr>
        <p:txBody>
          <a:bodyPr/>
          <a:lstStyle/>
          <a:p>
            <a:pPr marL="6350" lvl="4" indent="0">
              <a:buNone/>
            </a:pPr>
            <a:endParaRPr lang="en-GB" altLang="en-US" sz="1800" dirty="0">
              <a:solidFill>
                <a:schemeClr val="tx2"/>
              </a:solidFill>
              <a:latin typeface="Calibri" panose="020F0502020204030204" pitchFamily="34" charset="0"/>
            </a:endParaRPr>
          </a:p>
          <a:p>
            <a:pPr lvl="4"/>
            <a:r>
              <a:rPr lang="en-GB" altLang="en-US" dirty="0" smtClean="0">
                <a:solidFill>
                  <a:schemeClr val="tx2"/>
                </a:solidFill>
                <a:latin typeface="Calibri" panose="020F0502020204030204" pitchFamily="34" charset="0"/>
              </a:rPr>
              <a:t>It is important to recognise that </a:t>
            </a:r>
            <a:r>
              <a:rPr lang="en-GB" altLang="en-US" b="1" dirty="0" smtClean="0">
                <a:solidFill>
                  <a:schemeClr val="tx2"/>
                </a:solidFill>
                <a:latin typeface="Calibri" panose="020F0502020204030204" pitchFamily="34" charset="0"/>
              </a:rPr>
              <a:t>different groups of members will be seeking different things</a:t>
            </a:r>
            <a:r>
              <a:rPr lang="en-GB" altLang="en-US" dirty="0" smtClean="0">
                <a:solidFill>
                  <a:schemeClr val="tx2"/>
                </a:solidFill>
                <a:latin typeface="Calibri" panose="020F0502020204030204" pitchFamily="34" charset="0"/>
              </a:rPr>
              <a:t> from their club membership!</a:t>
            </a:r>
          </a:p>
          <a:p>
            <a:pPr lvl="4"/>
            <a:endParaRPr lang="en-GB" altLang="en-US" dirty="0">
              <a:solidFill>
                <a:schemeClr val="tx2"/>
              </a:solidFill>
              <a:latin typeface="Calibri" panose="020F0502020204030204" pitchFamily="34" charset="0"/>
            </a:endParaRPr>
          </a:p>
          <a:p>
            <a:pPr lvl="4"/>
            <a:r>
              <a:rPr lang="en-GB" altLang="en-US" dirty="0" smtClean="0">
                <a:solidFill>
                  <a:schemeClr val="tx2"/>
                </a:solidFill>
                <a:latin typeface="Calibri" panose="020F0502020204030204" pitchFamily="34" charset="0"/>
              </a:rPr>
              <a:t>Traditional club members</a:t>
            </a:r>
            <a:endParaRPr lang="en-GB" altLang="en-US" dirty="0">
              <a:solidFill>
                <a:schemeClr val="tx2"/>
              </a:solidFill>
              <a:latin typeface="Calibri" panose="020F0502020204030204" pitchFamily="34" charset="0"/>
            </a:endParaRPr>
          </a:p>
          <a:p>
            <a:pPr lvl="4"/>
            <a:endParaRPr lang="en-GB" altLang="en-US" dirty="0" smtClean="0">
              <a:solidFill>
                <a:schemeClr val="tx2"/>
              </a:solidFill>
              <a:latin typeface="Calibri" panose="020F0502020204030204" pitchFamily="34" charset="0"/>
            </a:endParaRPr>
          </a:p>
          <a:p>
            <a:pPr lvl="4"/>
            <a:r>
              <a:rPr lang="en-GB" altLang="en-US" dirty="0" smtClean="0">
                <a:solidFill>
                  <a:schemeClr val="tx2"/>
                </a:solidFill>
                <a:latin typeface="Calibri" panose="020F0502020204030204" pitchFamily="34" charset="0"/>
              </a:rPr>
              <a:t>Transactional members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8984" y="1988840"/>
            <a:ext cx="4880992" cy="3254463"/>
          </a:xfrm>
          <a:prstGeom prst="rect">
            <a:avLst/>
          </a:prstGeom>
        </p:spPr>
      </p:pic>
    </p:spTree>
    <p:extLst>
      <p:ext uri="{BB962C8B-B14F-4D97-AF65-F5344CB8AC3E}">
        <p14:creationId xmlns:p14="http://schemas.microsoft.com/office/powerpoint/2010/main" val="2252093935"/>
      </p:ext>
    </p:extLst>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GB" altLang="en-US" sz="3200" dirty="0" smtClean="0">
                <a:latin typeface="Calibri" panose="020F0502020204030204" pitchFamily="34" charset="0"/>
              </a:rPr>
              <a:t>Principles of Growing &amp; Retaining</a:t>
            </a:r>
            <a:endParaRPr lang="en-GB" altLang="en-US" sz="3200" dirty="0">
              <a:latin typeface="Calibri" panose="020F0502020204030204" pitchFamily="34" charset="0"/>
            </a:endParaRPr>
          </a:p>
        </p:txBody>
      </p:sp>
      <p:sp>
        <p:nvSpPr>
          <p:cNvPr id="104451" name="Rectangle 3"/>
          <p:cNvSpPr>
            <a:spLocks noGrp="1" noChangeArrowheads="1"/>
          </p:cNvSpPr>
          <p:nvPr>
            <p:ph type="body" idx="1"/>
          </p:nvPr>
        </p:nvSpPr>
        <p:spPr>
          <a:xfrm>
            <a:off x="495300" y="1335088"/>
            <a:ext cx="5897860" cy="4830762"/>
          </a:xfrm>
        </p:spPr>
        <p:txBody>
          <a:bodyPr/>
          <a:lstStyle/>
          <a:p>
            <a:pPr marL="6350" lvl="4" indent="0">
              <a:buNone/>
            </a:pPr>
            <a:r>
              <a:rPr lang="en-GB" altLang="en-US" sz="1800" b="1" dirty="0" smtClean="0">
                <a:solidFill>
                  <a:schemeClr val="tx2"/>
                </a:solidFill>
                <a:latin typeface="Calibri" panose="020F0502020204030204" pitchFamily="34" charset="0"/>
              </a:rPr>
              <a:t>1. </a:t>
            </a:r>
            <a:r>
              <a:rPr lang="en-GB" altLang="en-US" sz="2000" b="1" dirty="0" smtClean="0">
                <a:solidFill>
                  <a:schemeClr val="tx2"/>
                </a:solidFill>
                <a:latin typeface="Calibri" panose="020F0502020204030204" pitchFamily="34" charset="0"/>
              </a:rPr>
              <a:t>Quality of Environment:</a:t>
            </a:r>
          </a:p>
          <a:p>
            <a:pPr marL="6350" lvl="4" indent="0">
              <a:buNone/>
            </a:pPr>
            <a:endParaRPr lang="en-GB" altLang="en-US" sz="2000" dirty="0">
              <a:solidFill>
                <a:schemeClr val="tx2"/>
              </a:solidFill>
              <a:latin typeface="Calibri" panose="020F0502020204030204" pitchFamily="34" charset="0"/>
            </a:endParaRPr>
          </a:p>
          <a:p>
            <a:pPr lvl="5">
              <a:buFont typeface="Courier New" panose="02070309020205020404" pitchFamily="49" charset="0"/>
              <a:buChar char="o"/>
            </a:pPr>
            <a:r>
              <a:rPr lang="en-GB" altLang="en-US" sz="2000" dirty="0" smtClean="0">
                <a:solidFill>
                  <a:schemeClr val="tx2"/>
                </a:solidFill>
                <a:latin typeface="Calibri" panose="020F0502020204030204" pitchFamily="34" charset="0"/>
              </a:rPr>
              <a:t>Facilities</a:t>
            </a:r>
          </a:p>
          <a:p>
            <a:pPr marL="463550" lvl="5" indent="0">
              <a:buNone/>
            </a:pPr>
            <a:endParaRPr lang="en-GB" altLang="en-US" sz="2000" dirty="0" smtClean="0">
              <a:solidFill>
                <a:schemeClr val="tx2"/>
              </a:solidFill>
              <a:latin typeface="Calibri" panose="020F0502020204030204" pitchFamily="34" charset="0"/>
            </a:endParaRPr>
          </a:p>
          <a:p>
            <a:pPr lvl="5">
              <a:buFont typeface="Courier New" panose="02070309020205020404" pitchFamily="49" charset="0"/>
              <a:buChar char="o"/>
            </a:pPr>
            <a:r>
              <a:rPr lang="en-GB" altLang="en-US" sz="2000" dirty="0" smtClean="0">
                <a:solidFill>
                  <a:schemeClr val="tx2"/>
                </a:solidFill>
                <a:latin typeface="Calibri" panose="020F0502020204030204" pitchFamily="34" charset="0"/>
              </a:rPr>
              <a:t>Playing, coaching &amp; competitions</a:t>
            </a:r>
          </a:p>
          <a:p>
            <a:pPr lvl="5">
              <a:buFont typeface="Courier New" panose="02070309020205020404" pitchFamily="49" charset="0"/>
              <a:buChar char="o"/>
            </a:pPr>
            <a:endParaRPr lang="en-GB" altLang="en-US" sz="2000" dirty="0" smtClean="0">
              <a:solidFill>
                <a:schemeClr val="tx2"/>
              </a:solidFill>
              <a:latin typeface="Calibri" panose="020F0502020204030204" pitchFamily="34" charset="0"/>
            </a:endParaRPr>
          </a:p>
          <a:p>
            <a:pPr lvl="5">
              <a:buFont typeface="Courier New" panose="02070309020205020404" pitchFamily="49" charset="0"/>
              <a:buChar char="o"/>
            </a:pPr>
            <a:r>
              <a:rPr lang="en-GB" altLang="en-US" sz="2000" dirty="0" smtClean="0">
                <a:solidFill>
                  <a:schemeClr val="tx2"/>
                </a:solidFill>
                <a:latin typeface="Calibri" panose="020F0502020204030204" pitchFamily="34" charset="0"/>
              </a:rPr>
              <a:t>Social activities &amp; atmosphere</a:t>
            </a:r>
          </a:p>
          <a:p>
            <a:pPr marL="463550" lvl="5" indent="0">
              <a:buNone/>
            </a:pPr>
            <a:endParaRPr lang="en-GB" altLang="en-US" sz="2000" dirty="0" smtClean="0">
              <a:solidFill>
                <a:schemeClr val="tx2"/>
              </a:solidFill>
              <a:latin typeface="Calibri" panose="020F0502020204030204" pitchFamily="34" charset="0"/>
            </a:endParaRPr>
          </a:p>
          <a:p>
            <a:pPr lvl="5">
              <a:buFont typeface="Courier New" panose="02070309020205020404" pitchFamily="49" charset="0"/>
              <a:buChar char="o"/>
            </a:pPr>
            <a:r>
              <a:rPr lang="en-GB" altLang="en-US" sz="2000" dirty="0" smtClean="0">
                <a:solidFill>
                  <a:schemeClr val="tx2"/>
                </a:solidFill>
                <a:latin typeface="Calibri" panose="020F0502020204030204" pitchFamily="34" charset="0"/>
              </a:rPr>
              <a:t>Personal communication to members</a:t>
            </a:r>
          </a:p>
          <a:p>
            <a:pPr marL="463550" lvl="5" indent="0">
              <a:buNone/>
            </a:pPr>
            <a:endParaRPr lang="en-GB" altLang="en-US" sz="2000" dirty="0" smtClean="0">
              <a:solidFill>
                <a:schemeClr val="tx2"/>
              </a:solidFill>
              <a:latin typeface="Calibri" panose="020F0502020204030204" pitchFamily="34" charset="0"/>
            </a:endParaRPr>
          </a:p>
          <a:p>
            <a:pPr lvl="5">
              <a:buFont typeface="Courier New" panose="02070309020205020404" pitchFamily="49" charset="0"/>
              <a:buChar char="o"/>
            </a:pPr>
            <a:r>
              <a:rPr lang="en-GB" altLang="en-US" sz="2000" dirty="0" smtClean="0">
                <a:solidFill>
                  <a:schemeClr val="tx2"/>
                </a:solidFill>
                <a:latin typeface="Calibri" panose="020F0502020204030204" pitchFamily="34" charset="0"/>
              </a:rPr>
              <a:t>Appropriate membership packages </a:t>
            </a:r>
          </a:p>
          <a:p>
            <a:pPr marL="463550" lvl="5" indent="0">
              <a:buNone/>
            </a:pPr>
            <a:endParaRPr lang="en-GB" altLang="en-US" sz="2000" dirty="0" smtClean="0">
              <a:solidFill>
                <a:schemeClr val="tx2"/>
              </a:solidFill>
              <a:latin typeface="Calibri" panose="020F0502020204030204" pitchFamily="34" charset="0"/>
            </a:endParaRPr>
          </a:p>
          <a:p>
            <a:pPr lvl="5">
              <a:buFont typeface="Courier New" panose="02070309020205020404" pitchFamily="49" charset="0"/>
              <a:buChar char="o"/>
            </a:pPr>
            <a:r>
              <a:rPr lang="en-GB" altLang="en-US" sz="2000" dirty="0" smtClean="0">
                <a:solidFill>
                  <a:schemeClr val="tx2"/>
                </a:solidFill>
                <a:latin typeface="Calibri" panose="020F0502020204030204" pitchFamily="34" charset="0"/>
              </a:rPr>
              <a:t>Accessibility of the facilities at the time the member needs them</a:t>
            </a:r>
          </a:p>
          <a:p>
            <a:pPr marL="463550" lvl="5" indent="0">
              <a:buNone/>
            </a:pPr>
            <a:endParaRPr lang="en-GB" altLang="en-US" sz="1800" dirty="0" smtClean="0">
              <a:solidFill>
                <a:schemeClr val="tx2"/>
              </a:solidFill>
              <a:latin typeface="Calibri" panose="020F0502020204030204" pitchFamily="34" charset="0"/>
            </a:endParaRPr>
          </a:p>
          <a:p>
            <a:pPr marL="463550" lvl="5" indent="0">
              <a:buNone/>
            </a:pPr>
            <a:endParaRPr lang="en-GB" altLang="en-US" sz="1800" dirty="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7176" y="1340768"/>
            <a:ext cx="3224808" cy="2149871"/>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7176" y="3655285"/>
            <a:ext cx="3224808" cy="2150085"/>
          </a:xfrm>
          <a:prstGeom prst="rect">
            <a:avLst/>
          </a:prstGeom>
        </p:spPr>
      </p:pic>
    </p:spTree>
    <p:extLst>
      <p:ext uri="{BB962C8B-B14F-4D97-AF65-F5344CB8AC3E}">
        <p14:creationId xmlns:p14="http://schemas.microsoft.com/office/powerpoint/2010/main" val="18592888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animEffect transition="in" filter="fade">
                                      <p:cBhvr>
                                        <p:cTn id="7" dur="1000"/>
                                        <p:tgtEl>
                                          <p:spTgt spid="104451">
                                            <p:txEl>
                                              <p:pRg st="0" end="0"/>
                                            </p:txEl>
                                          </p:spTgt>
                                        </p:tgtEl>
                                      </p:cBhvr>
                                    </p:animEffect>
                                    <p:anim calcmode="lin" valueType="num">
                                      <p:cBhvr>
                                        <p:cTn id="8" dur="1000" fill="hold"/>
                                        <p:tgtEl>
                                          <p:spTgt spid="10445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445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4451">
                                            <p:txEl>
                                              <p:pRg st="2" end="2"/>
                                            </p:txEl>
                                          </p:spTgt>
                                        </p:tgtEl>
                                        <p:attrNameLst>
                                          <p:attrName>style.visibility</p:attrName>
                                        </p:attrNameLst>
                                      </p:cBhvr>
                                      <p:to>
                                        <p:strVal val="visible"/>
                                      </p:to>
                                    </p:set>
                                    <p:animEffect transition="in" filter="fade">
                                      <p:cBhvr>
                                        <p:cTn id="12" dur="1000"/>
                                        <p:tgtEl>
                                          <p:spTgt spid="104451">
                                            <p:txEl>
                                              <p:pRg st="2" end="2"/>
                                            </p:txEl>
                                          </p:spTgt>
                                        </p:tgtEl>
                                      </p:cBhvr>
                                    </p:animEffect>
                                    <p:anim calcmode="lin" valueType="num">
                                      <p:cBhvr>
                                        <p:cTn id="13" dur="1000" fill="hold"/>
                                        <p:tgtEl>
                                          <p:spTgt spid="104451">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04451">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4451">
                                            <p:txEl>
                                              <p:pRg st="4" end="4"/>
                                            </p:txEl>
                                          </p:spTgt>
                                        </p:tgtEl>
                                        <p:attrNameLst>
                                          <p:attrName>style.visibility</p:attrName>
                                        </p:attrNameLst>
                                      </p:cBhvr>
                                      <p:to>
                                        <p:strVal val="visible"/>
                                      </p:to>
                                    </p:set>
                                    <p:animEffect transition="in" filter="fade">
                                      <p:cBhvr>
                                        <p:cTn id="17" dur="1000"/>
                                        <p:tgtEl>
                                          <p:spTgt spid="104451">
                                            <p:txEl>
                                              <p:pRg st="4" end="4"/>
                                            </p:txEl>
                                          </p:spTgt>
                                        </p:tgtEl>
                                      </p:cBhvr>
                                    </p:animEffect>
                                    <p:anim calcmode="lin" valueType="num">
                                      <p:cBhvr>
                                        <p:cTn id="18" dur="1000" fill="hold"/>
                                        <p:tgtEl>
                                          <p:spTgt spid="104451">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04451">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04451">
                                            <p:txEl>
                                              <p:pRg st="6" end="6"/>
                                            </p:txEl>
                                          </p:spTgt>
                                        </p:tgtEl>
                                        <p:attrNameLst>
                                          <p:attrName>style.visibility</p:attrName>
                                        </p:attrNameLst>
                                      </p:cBhvr>
                                      <p:to>
                                        <p:strVal val="visible"/>
                                      </p:to>
                                    </p:set>
                                    <p:animEffect transition="in" filter="fade">
                                      <p:cBhvr>
                                        <p:cTn id="22" dur="1000"/>
                                        <p:tgtEl>
                                          <p:spTgt spid="104451">
                                            <p:txEl>
                                              <p:pRg st="6" end="6"/>
                                            </p:txEl>
                                          </p:spTgt>
                                        </p:tgtEl>
                                      </p:cBhvr>
                                    </p:animEffect>
                                    <p:anim calcmode="lin" valueType="num">
                                      <p:cBhvr>
                                        <p:cTn id="23" dur="1000" fill="hold"/>
                                        <p:tgtEl>
                                          <p:spTgt spid="104451">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104451">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4451">
                                            <p:txEl>
                                              <p:pRg st="8" end="8"/>
                                            </p:txEl>
                                          </p:spTgt>
                                        </p:tgtEl>
                                        <p:attrNameLst>
                                          <p:attrName>style.visibility</p:attrName>
                                        </p:attrNameLst>
                                      </p:cBhvr>
                                      <p:to>
                                        <p:strVal val="visible"/>
                                      </p:to>
                                    </p:set>
                                    <p:animEffect transition="in" filter="fade">
                                      <p:cBhvr>
                                        <p:cTn id="27" dur="1000"/>
                                        <p:tgtEl>
                                          <p:spTgt spid="104451">
                                            <p:txEl>
                                              <p:pRg st="8" end="8"/>
                                            </p:txEl>
                                          </p:spTgt>
                                        </p:tgtEl>
                                      </p:cBhvr>
                                    </p:animEffect>
                                    <p:anim calcmode="lin" valueType="num">
                                      <p:cBhvr>
                                        <p:cTn id="28" dur="1000" fill="hold"/>
                                        <p:tgtEl>
                                          <p:spTgt spid="104451">
                                            <p:txEl>
                                              <p:pRg st="8" end="8"/>
                                            </p:txEl>
                                          </p:spTgt>
                                        </p:tgtEl>
                                        <p:attrNameLst>
                                          <p:attrName>ppt_x</p:attrName>
                                        </p:attrNameLst>
                                      </p:cBhvr>
                                      <p:tavLst>
                                        <p:tav tm="0">
                                          <p:val>
                                            <p:strVal val="#ppt_x"/>
                                          </p:val>
                                        </p:tav>
                                        <p:tav tm="100000">
                                          <p:val>
                                            <p:strVal val="#ppt_x"/>
                                          </p:val>
                                        </p:tav>
                                      </p:tavLst>
                                    </p:anim>
                                    <p:anim calcmode="lin" valueType="num">
                                      <p:cBhvr>
                                        <p:cTn id="29" dur="1000" fill="hold"/>
                                        <p:tgtEl>
                                          <p:spTgt spid="104451">
                                            <p:txEl>
                                              <p:pRg st="8" end="8"/>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4451">
                                            <p:txEl>
                                              <p:pRg st="10" end="10"/>
                                            </p:txEl>
                                          </p:spTgt>
                                        </p:tgtEl>
                                        <p:attrNameLst>
                                          <p:attrName>style.visibility</p:attrName>
                                        </p:attrNameLst>
                                      </p:cBhvr>
                                      <p:to>
                                        <p:strVal val="visible"/>
                                      </p:to>
                                    </p:set>
                                    <p:animEffect transition="in" filter="fade">
                                      <p:cBhvr>
                                        <p:cTn id="32" dur="1000"/>
                                        <p:tgtEl>
                                          <p:spTgt spid="104451">
                                            <p:txEl>
                                              <p:pRg st="10" end="10"/>
                                            </p:txEl>
                                          </p:spTgt>
                                        </p:tgtEl>
                                      </p:cBhvr>
                                    </p:animEffect>
                                    <p:anim calcmode="lin" valueType="num">
                                      <p:cBhvr>
                                        <p:cTn id="33" dur="1000" fill="hold"/>
                                        <p:tgtEl>
                                          <p:spTgt spid="104451">
                                            <p:txEl>
                                              <p:pRg st="10" end="10"/>
                                            </p:txEl>
                                          </p:spTgt>
                                        </p:tgtEl>
                                        <p:attrNameLst>
                                          <p:attrName>ppt_x</p:attrName>
                                        </p:attrNameLst>
                                      </p:cBhvr>
                                      <p:tavLst>
                                        <p:tav tm="0">
                                          <p:val>
                                            <p:strVal val="#ppt_x"/>
                                          </p:val>
                                        </p:tav>
                                        <p:tav tm="100000">
                                          <p:val>
                                            <p:strVal val="#ppt_x"/>
                                          </p:val>
                                        </p:tav>
                                      </p:tavLst>
                                    </p:anim>
                                    <p:anim calcmode="lin" valueType="num">
                                      <p:cBhvr>
                                        <p:cTn id="34" dur="1000" fill="hold"/>
                                        <p:tgtEl>
                                          <p:spTgt spid="104451">
                                            <p:txEl>
                                              <p:pRg st="10" end="10"/>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04451">
                                            <p:txEl>
                                              <p:pRg st="12" end="12"/>
                                            </p:txEl>
                                          </p:spTgt>
                                        </p:tgtEl>
                                        <p:attrNameLst>
                                          <p:attrName>style.visibility</p:attrName>
                                        </p:attrNameLst>
                                      </p:cBhvr>
                                      <p:to>
                                        <p:strVal val="visible"/>
                                      </p:to>
                                    </p:set>
                                    <p:animEffect transition="in" filter="fade">
                                      <p:cBhvr>
                                        <p:cTn id="37" dur="1000"/>
                                        <p:tgtEl>
                                          <p:spTgt spid="104451">
                                            <p:txEl>
                                              <p:pRg st="12" end="12"/>
                                            </p:txEl>
                                          </p:spTgt>
                                        </p:tgtEl>
                                      </p:cBhvr>
                                    </p:animEffect>
                                    <p:anim calcmode="lin" valueType="num">
                                      <p:cBhvr>
                                        <p:cTn id="38" dur="1000" fill="hold"/>
                                        <p:tgtEl>
                                          <p:spTgt spid="104451">
                                            <p:txEl>
                                              <p:pRg st="12" end="12"/>
                                            </p:txEl>
                                          </p:spTgt>
                                        </p:tgtEl>
                                        <p:attrNameLst>
                                          <p:attrName>ppt_x</p:attrName>
                                        </p:attrNameLst>
                                      </p:cBhvr>
                                      <p:tavLst>
                                        <p:tav tm="0">
                                          <p:val>
                                            <p:strVal val="#ppt_x"/>
                                          </p:val>
                                        </p:tav>
                                        <p:tav tm="100000">
                                          <p:val>
                                            <p:strVal val="#ppt_x"/>
                                          </p:val>
                                        </p:tav>
                                      </p:tavLst>
                                    </p:anim>
                                    <p:anim calcmode="lin" valueType="num">
                                      <p:cBhvr>
                                        <p:cTn id="39" dur="1000" fill="hold"/>
                                        <p:tgtEl>
                                          <p:spTgt spid="104451">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Grp="1" noChangeArrowheads="1"/>
          </p:cNvSpPr>
          <p:nvPr>
            <p:ph type="body" idx="1"/>
          </p:nvPr>
        </p:nvSpPr>
        <p:spPr>
          <a:xfrm>
            <a:off x="495300" y="1335088"/>
            <a:ext cx="5897860" cy="2741984"/>
          </a:xfrm>
        </p:spPr>
        <p:txBody>
          <a:bodyPr/>
          <a:lstStyle/>
          <a:p>
            <a:pPr marL="6350" lvl="4" indent="0">
              <a:buNone/>
            </a:pPr>
            <a:r>
              <a:rPr lang="en-GB" altLang="en-US" sz="1800" b="1" dirty="0" smtClean="0">
                <a:solidFill>
                  <a:schemeClr val="tx2"/>
                </a:solidFill>
                <a:latin typeface="Calibri" panose="020F0502020204030204" pitchFamily="34" charset="0"/>
              </a:rPr>
              <a:t>2</a:t>
            </a:r>
            <a:r>
              <a:rPr lang="en-GB" altLang="en-US" sz="2000" b="1" dirty="0" smtClean="0">
                <a:solidFill>
                  <a:schemeClr val="tx2"/>
                </a:solidFill>
                <a:latin typeface="Calibri" panose="020F0502020204030204" pitchFamily="34" charset="0"/>
              </a:rPr>
              <a:t>. Suitable Product </a:t>
            </a:r>
            <a:r>
              <a:rPr lang="en-GB" altLang="en-US" sz="2000" b="1" dirty="0">
                <a:solidFill>
                  <a:schemeClr val="tx2"/>
                </a:solidFill>
                <a:latin typeface="Calibri" panose="020F0502020204030204" pitchFamily="34" charset="0"/>
              </a:rPr>
              <a:t>/</a:t>
            </a:r>
            <a:r>
              <a:rPr lang="en-GB" altLang="en-US" sz="2000" b="1" dirty="0" smtClean="0">
                <a:solidFill>
                  <a:schemeClr val="tx2"/>
                </a:solidFill>
                <a:latin typeface="Calibri" panose="020F0502020204030204" pitchFamily="34" charset="0"/>
              </a:rPr>
              <a:t> Offer:</a:t>
            </a:r>
          </a:p>
          <a:p>
            <a:pPr marL="6350" lvl="4" indent="0">
              <a:buNone/>
            </a:pPr>
            <a:endParaRPr lang="en-GB" altLang="en-US" sz="2000" b="1" dirty="0">
              <a:solidFill>
                <a:schemeClr val="tx2"/>
              </a:solidFill>
              <a:latin typeface="Calibri" panose="020F0502020204030204" pitchFamily="34" charset="0"/>
            </a:endParaRPr>
          </a:p>
          <a:p>
            <a:pPr lvl="4"/>
            <a:r>
              <a:rPr lang="en-GB" altLang="en-US" sz="2000" dirty="0" smtClean="0">
                <a:solidFill>
                  <a:schemeClr val="tx2"/>
                </a:solidFill>
                <a:latin typeface="Calibri" panose="020F0502020204030204" pitchFamily="34" charset="0"/>
              </a:rPr>
              <a:t>Who are you </a:t>
            </a:r>
            <a:r>
              <a:rPr lang="en-GB" altLang="en-US" sz="2000" b="1" dirty="0" smtClean="0">
                <a:solidFill>
                  <a:schemeClr val="tx2"/>
                </a:solidFill>
                <a:latin typeface="Calibri" panose="020F0502020204030204" pitchFamily="34" charset="0"/>
              </a:rPr>
              <a:t>trying to attract?</a:t>
            </a:r>
            <a:endParaRPr lang="en-GB" altLang="en-US" sz="2000" dirty="0" smtClean="0">
              <a:solidFill>
                <a:schemeClr val="tx2"/>
              </a:solidFill>
              <a:latin typeface="Calibri" panose="020F0502020204030204" pitchFamily="34" charset="0"/>
            </a:endParaRPr>
          </a:p>
          <a:p>
            <a:pPr marL="6350" lvl="4" indent="0">
              <a:buNone/>
            </a:pPr>
            <a:endParaRPr lang="en-GB" altLang="en-US" sz="2000" dirty="0">
              <a:solidFill>
                <a:schemeClr val="tx2"/>
              </a:solidFill>
              <a:latin typeface="Calibri" panose="020F0502020204030204" pitchFamily="34" charset="0"/>
            </a:endParaRPr>
          </a:p>
          <a:p>
            <a:pPr lvl="4"/>
            <a:r>
              <a:rPr lang="en-GB" altLang="en-US" sz="2000" dirty="0">
                <a:solidFill>
                  <a:schemeClr val="tx2"/>
                </a:solidFill>
                <a:latin typeface="Calibri" panose="020F0502020204030204" pitchFamily="34" charset="0"/>
              </a:rPr>
              <a:t>What are </a:t>
            </a:r>
            <a:r>
              <a:rPr lang="en-GB" altLang="en-US" sz="2000" dirty="0" smtClean="0">
                <a:solidFill>
                  <a:schemeClr val="tx2"/>
                </a:solidFill>
                <a:latin typeface="Calibri" panose="020F0502020204030204" pitchFamily="34" charset="0"/>
              </a:rPr>
              <a:t>their </a:t>
            </a:r>
            <a:r>
              <a:rPr lang="en-GB" altLang="en-US" sz="2000" b="1" dirty="0">
                <a:solidFill>
                  <a:schemeClr val="tx2"/>
                </a:solidFill>
                <a:latin typeface="Calibri" panose="020F0502020204030204" pitchFamily="34" charset="0"/>
              </a:rPr>
              <a:t>motivations &amp; interests </a:t>
            </a:r>
            <a:r>
              <a:rPr lang="en-GB" altLang="en-US" sz="2000" dirty="0" smtClean="0">
                <a:solidFill>
                  <a:schemeClr val="tx2"/>
                </a:solidFill>
                <a:latin typeface="Calibri" panose="020F0502020204030204" pitchFamily="34" charset="0"/>
              </a:rPr>
              <a:t>?</a:t>
            </a:r>
          </a:p>
          <a:p>
            <a:pPr lvl="4"/>
            <a:endParaRPr lang="en-GB" altLang="en-US" sz="2000" dirty="0">
              <a:solidFill>
                <a:schemeClr val="tx2"/>
              </a:solidFill>
              <a:latin typeface="Calibri" panose="020F0502020204030204" pitchFamily="34" charset="0"/>
            </a:endParaRPr>
          </a:p>
          <a:p>
            <a:pPr lvl="4"/>
            <a:r>
              <a:rPr lang="en-GB" altLang="en-US" sz="2000" dirty="0" smtClean="0">
                <a:solidFill>
                  <a:schemeClr val="tx2"/>
                </a:solidFill>
                <a:latin typeface="Calibri" panose="020F0502020204030204" pitchFamily="34" charset="0"/>
              </a:rPr>
              <a:t>Is it </a:t>
            </a:r>
            <a:r>
              <a:rPr lang="en-GB" altLang="en-US" sz="2000" b="1" dirty="0" smtClean="0">
                <a:solidFill>
                  <a:schemeClr val="tx2"/>
                </a:solidFill>
                <a:latin typeface="Calibri" panose="020F0502020204030204" pitchFamily="34" charset="0"/>
              </a:rPr>
              <a:t>tempting &amp; appealing?</a:t>
            </a:r>
          </a:p>
          <a:p>
            <a:pPr lvl="4"/>
            <a:endParaRPr lang="en-GB" altLang="en-US" sz="2000" b="1" dirty="0">
              <a:solidFill>
                <a:schemeClr val="tx2"/>
              </a:solidFill>
              <a:latin typeface="Calibri" panose="020F0502020204030204" pitchFamily="34" charset="0"/>
            </a:endParaRPr>
          </a:p>
          <a:p>
            <a:pPr lvl="4"/>
            <a:r>
              <a:rPr lang="en-GB" altLang="en-US" sz="2000" dirty="0" smtClean="0">
                <a:solidFill>
                  <a:schemeClr val="tx2"/>
                </a:solidFill>
                <a:latin typeface="Calibri" panose="020F0502020204030204" pitchFamily="34" charset="0"/>
              </a:rPr>
              <a:t>How can you </a:t>
            </a:r>
            <a:r>
              <a:rPr lang="en-GB" altLang="en-US" sz="2000" b="1" dirty="0" smtClean="0">
                <a:solidFill>
                  <a:schemeClr val="tx2"/>
                </a:solidFill>
                <a:latin typeface="Calibri" panose="020F0502020204030204" pitchFamily="34" charset="0"/>
              </a:rPr>
              <a:t>reach </a:t>
            </a:r>
            <a:r>
              <a:rPr lang="en-GB" altLang="en-US" sz="2000" b="1" dirty="0">
                <a:solidFill>
                  <a:schemeClr val="tx2"/>
                </a:solidFill>
                <a:latin typeface="Calibri" panose="020F0502020204030204" pitchFamily="34" charset="0"/>
              </a:rPr>
              <a:t>&amp; </a:t>
            </a:r>
            <a:endParaRPr lang="en-GB" altLang="en-US" sz="2000" b="1" dirty="0" smtClean="0">
              <a:solidFill>
                <a:schemeClr val="tx2"/>
              </a:solidFill>
              <a:latin typeface="Calibri" panose="020F0502020204030204" pitchFamily="34" charset="0"/>
            </a:endParaRPr>
          </a:p>
          <a:p>
            <a:pPr marL="6350" lvl="4" indent="0">
              <a:buNone/>
            </a:pPr>
            <a:r>
              <a:rPr lang="en-GB" altLang="en-US" sz="2000" b="1" dirty="0" smtClean="0">
                <a:solidFill>
                  <a:schemeClr val="tx2"/>
                </a:solidFill>
                <a:latin typeface="Calibri" panose="020F0502020204030204" pitchFamily="34" charset="0"/>
              </a:rPr>
              <a:t>   communicate</a:t>
            </a:r>
            <a:r>
              <a:rPr lang="en-GB" altLang="en-US" sz="2000" dirty="0" smtClean="0">
                <a:solidFill>
                  <a:schemeClr val="tx2"/>
                </a:solidFill>
                <a:latin typeface="Calibri" panose="020F0502020204030204" pitchFamily="34" charset="0"/>
              </a:rPr>
              <a:t> </a:t>
            </a:r>
            <a:r>
              <a:rPr lang="en-GB" altLang="en-US" sz="2000" dirty="0">
                <a:solidFill>
                  <a:schemeClr val="tx2"/>
                </a:solidFill>
                <a:latin typeface="Calibri" panose="020F0502020204030204" pitchFamily="34" charset="0"/>
              </a:rPr>
              <a:t>with this </a:t>
            </a:r>
            <a:r>
              <a:rPr lang="en-GB" altLang="en-US" sz="2000" dirty="0" smtClean="0">
                <a:solidFill>
                  <a:schemeClr val="tx2"/>
                </a:solidFill>
                <a:latin typeface="Calibri" panose="020F0502020204030204" pitchFamily="34" charset="0"/>
              </a:rPr>
              <a:t>audience?</a:t>
            </a:r>
            <a:endParaRPr lang="en-GB" altLang="en-US" sz="2000" dirty="0">
              <a:solidFill>
                <a:schemeClr val="tx2"/>
              </a:solidFill>
              <a:latin typeface="Calibri" panose="020F0502020204030204" pitchFamily="34" charset="0"/>
            </a:endParaRPr>
          </a:p>
          <a:p>
            <a:pPr lvl="4"/>
            <a:endParaRPr lang="en-GB" altLang="en-US" sz="2000" dirty="0">
              <a:solidFill>
                <a:schemeClr val="tx2"/>
              </a:solidFill>
              <a:latin typeface="Calibri" panose="020F0502020204030204" pitchFamily="34" charset="0"/>
            </a:endParaRPr>
          </a:p>
          <a:p>
            <a:pPr lvl="4"/>
            <a:r>
              <a:rPr lang="en-GB" altLang="en-US" sz="2000" dirty="0" smtClean="0">
                <a:solidFill>
                  <a:schemeClr val="tx2"/>
                </a:solidFill>
                <a:latin typeface="Calibri" panose="020F0502020204030204" pitchFamily="34" charset="0"/>
              </a:rPr>
              <a:t>Can you </a:t>
            </a:r>
            <a:r>
              <a:rPr lang="en-GB" altLang="en-US" sz="2000" b="1" dirty="0" smtClean="0">
                <a:solidFill>
                  <a:schemeClr val="tx2"/>
                </a:solidFill>
                <a:latin typeface="Calibri" panose="020F0502020204030204" pitchFamily="34" charset="0"/>
              </a:rPr>
              <a:t>meet the expectations  </a:t>
            </a:r>
            <a:r>
              <a:rPr lang="en-GB" altLang="en-US" sz="2000" dirty="0" smtClean="0">
                <a:solidFill>
                  <a:schemeClr val="tx2"/>
                </a:solidFill>
                <a:latin typeface="Calibri" panose="020F0502020204030204" pitchFamily="34" charset="0"/>
              </a:rPr>
              <a:t>you  promised</a:t>
            </a:r>
            <a:r>
              <a:rPr lang="en-GB" altLang="en-US" sz="2000" b="1" dirty="0">
                <a:solidFill>
                  <a:schemeClr val="tx2"/>
                </a:solidFill>
                <a:latin typeface="Calibri" panose="020F0502020204030204" pitchFamily="34" charset="0"/>
              </a:rPr>
              <a:t>?</a:t>
            </a:r>
          </a:p>
          <a:p>
            <a:pPr lvl="4"/>
            <a:endParaRPr lang="en-GB" altLang="en-US" sz="2000" dirty="0">
              <a:solidFill>
                <a:schemeClr val="tx2"/>
              </a:solidFill>
              <a:latin typeface="Calibri" panose="020F0502020204030204" pitchFamily="34" charset="0"/>
            </a:endParaRPr>
          </a:p>
          <a:p>
            <a:pPr lvl="4"/>
            <a:r>
              <a:rPr lang="en-GB" altLang="en-US" sz="2000" dirty="0" smtClean="0">
                <a:solidFill>
                  <a:schemeClr val="tx2"/>
                </a:solidFill>
                <a:latin typeface="Calibri" panose="020F0502020204030204" pitchFamily="34" charset="0"/>
              </a:rPr>
              <a:t>Can  you keep them </a:t>
            </a:r>
            <a:r>
              <a:rPr lang="en-GB" altLang="en-US" sz="2000" b="1" dirty="0" smtClean="0">
                <a:solidFill>
                  <a:schemeClr val="tx2"/>
                </a:solidFill>
                <a:latin typeface="Calibri" panose="020F0502020204030204" pitchFamily="34" charset="0"/>
              </a:rPr>
              <a:t>afterwards</a:t>
            </a:r>
            <a:r>
              <a:rPr lang="en-GB" altLang="en-US" sz="2000" dirty="0" smtClean="0">
                <a:solidFill>
                  <a:schemeClr val="tx2"/>
                </a:solidFill>
                <a:latin typeface="Calibri" panose="020F0502020204030204" pitchFamily="34" charset="0"/>
              </a:rPr>
              <a:t>?</a:t>
            </a:r>
            <a:r>
              <a:rPr lang="en-GB" altLang="en-US" sz="2000" b="1" dirty="0" smtClean="0">
                <a:solidFill>
                  <a:schemeClr val="tx2"/>
                </a:solidFill>
                <a:latin typeface="Calibri" panose="020F0502020204030204" pitchFamily="34" charset="0"/>
              </a:rPr>
              <a:t>  </a:t>
            </a:r>
            <a:endParaRPr lang="en-GB" altLang="en-US" sz="2000" dirty="0">
              <a:solidFill>
                <a:schemeClr val="tx2"/>
              </a:solidFill>
              <a:latin typeface="Calibri" panose="020F0502020204030204" pitchFamily="34" charset="0"/>
            </a:endParaRPr>
          </a:p>
          <a:p>
            <a:pPr lvl="4"/>
            <a:endParaRPr lang="en-GB" altLang="en-US" sz="1800" dirty="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a:p>
            <a:pPr marL="463550" lvl="5" indent="0">
              <a:buNone/>
            </a:pPr>
            <a:endParaRPr lang="en-GB" altLang="en-US" sz="1800" dirty="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69024" y="1340768"/>
            <a:ext cx="4125061" cy="2750818"/>
          </a:xfrm>
          <a:prstGeom prst="rect">
            <a:avLst/>
          </a:prstGeom>
        </p:spPr>
      </p:pic>
      <p:sp>
        <p:nvSpPr>
          <p:cNvPr id="104450" name="Rectangle 2"/>
          <p:cNvSpPr>
            <a:spLocks noGrp="1" noChangeArrowheads="1"/>
          </p:cNvSpPr>
          <p:nvPr>
            <p:ph type="title"/>
          </p:nvPr>
        </p:nvSpPr>
        <p:spPr/>
        <p:txBody>
          <a:bodyPr/>
          <a:lstStyle/>
          <a:p>
            <a:r>
              <a:rPr lang="en-GB" altLang="en-US" sz="3200" dirty="0" smtClean="0">
                <a:latin typeface="Calibri" panose="020F0502020204030204" pitchFamily="34" charset="0"/>
              </a:rPr>
              <a:t>Principles of Growing &amp; Retaining</a:t>
            </a:r>
            <a:endParaRPr lang="en-GB" altLang="en-US" sz="3200" dirty="0">
              <a:latin typeface="Calibri" panose="020F0502020204030204" pitchFamily="34" charset="0"/>
            </a:endParaRPr>
          </a:p>
        </p:txBody>
      </p:sp>
    </p:spTree>
    <p:extLst>
      <p:ext uri="{BB962C8B-B14F-4D97-AF65-F5344CB8AC3E}">
        <p14:creationId xmlns:p14="http://schemas.microsoft.com/office/powerpoint/2010/main" val="17367543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animEffect transition="in" filter="fade">
                                      <p:cBhvr>
                                        <p:cTn id="7" dur="1000"/>
                                        <p:tgtEl>
                                          <p:spTgt spid="104451">
                                            <p:txEl>
                                              <p:pRg st="0" end="0"/>
                                            </p:txEl>
                                          </p:spTgt>
                                        </p:tgtEl>
                                      </p:cBhvr>
                                    </p:animEffect>
                                    <p:anim calcmode="lin" valueType="num">
                                      <p:cBhvr>
                                        <p:cTn id="8" dur="1000" fill="hold"/>
                                        <p:tgtEl>
                                          <p:spTgt spid="10445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445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4451">
                                            <p:txEl>
                                              <p:pRg st="2" end="2"/>
                                            </p:txEl>
                                          </p:spTgt>
                                        </p:tgtEl>
                                        <p:attrNameLst>
                                          <p:attrName>style.visibility</p:attrName>
                                        </p:attrNameLst>
                                      </p:cBhvr>
                                      <p:to>
                                        <p:strVal val="visible"/>
                                      </p:to>
                                    </p:set>
                                    <p:animEffect transition="in" filter="fade">
                                      <p:cBhvr>
                                        <p:cTn id="12" dur="1000"/>
                                        <p:tgtEl>
                                          <p:spTgt spid="104451">
                                            <p:txEl>
                                              <p:pRg st="2" end="2"/>
                                            </p:txEl>
                                          </p:spTgt>
                                        </p:tgtEl>
                                      </p:cBhvr>
                                    </p:animEffect>
                                    <p:anim calcmode="lin" valueType="num">
                                      <p:cBhvr>
                                        <p:cTn id="13" dur="1000" fill="hold"/>
                                        <p:tgtEl>
                                          <p:spTgt spid="104451">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04451">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4451">
                                            <p:txEl>
                                              <p:pRg st="4" end="4"/>
                                            </p:txEl>
                                          </p:spTgt>
                                        </p:tgtEl>
                                        <p:attrNameLst>
                                          <p:attrName>style.visibility</p:attrName>
                                        </p:attrNameLst>
                                      </p:cBhvr>
                                      <p:to>
                                        <p:strVal val="visible"/>
                                      </p:to>
                                    </p:set>
                                    <p:animEffect transition="in" filter="fade">
                                      <p:cBhvr>
                                        <p:cTn id="17" dur="1000"/>
                                        <p:tgtEl>
                                          <p:spTgt spid="104451">
                                            <p:txEl>
                                              <p:pRg st="4" end="4"/>
                                            </p:txEl>
                                          </p:spTgt>
                                        </p:tgtEl>
                                      </p:cBhvr>
                                    </p:animEffect>
                                    <p:anim calcmode="lin" valueType="num">
                                      <p:cBhvr>
                                        <p:cTn id="18" dur="1000" fill="hold"/>
                                        <p:tgtEl>
                                          <p:spTgt spid="104451">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04451">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04451">
                                            <p:txEl>
                                              <p:pRg st="6" end="6"/>
                                            </p:txEl>
                                          </p:spTgt>
                                        </p:tgtEl>
                                        <p:attrNameLst>
                                          <p:attrName>style.visibility</p:attrName>
                                        </p:attrNameLst>
                                      </p:cBhvr>
                                      <p:to>
                                        <p:strVal val="visible"/>
                                      </p:to>
                                    </p:set>
                                    <p:animEffect transition="in" filter="fade">
                                      <p:cBhvr>
                                        <p:cTn id="22" dur="1000"/>
                                        <p:tgtEl>
                                          <p:spTgt spid="104451">
                                            <p:txEl>
                                              <p:pRg st="6" end="6"/>
                                            </p:txEl>
                                          </p:spTgt>
                                        </p:tgtEl>
                                      </p:cBhvr>
                                    </p:animEffect>
                                    <p:anim calcmode="lin" valueType="num">
                                      <p:cBhvr>
                                        <p:cTn id="23" dur="1000" fill="hold"/>
                                        <p:tgtEl>
                                          <p:spTgt spid="104451">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104451">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4451">
                                            <p:txEl>
                                              <p:pRg st="8" end="8"/>
                                            </p:txEl>
                                          </p:spTgt>
                                        </p:tgtEl>
                                        <p:attrNameLst>
                                          <p:attrName>style.visibility</p:attrName>
                                        </p:attrNameLst>
                                      </p:cBhvr>
                                      <p:to>
                                        <p:strVal val="visible"/>
                                      </p:to>
                                    </p:set>
                                    <p:animEffect transition="in" filter="fade">
                                      <p:cBhvr>
                                        <p:cTn id="27" dur="1000"/>
                                        <p:tgtEl>
                                          <p:spTgt spid="104451">
                                            <p:txEl>
                                              <p:pRg st="8" end="8"/>
                                            </p:txEl>
                                          </p:spTgt>
                                        </p:tgtEl>
                                      </p:cBhvr>
                                    </p:animEffect>
                                    <p:anim calcmode="lin" valueType="num">
                                      <p:cBhvr>
                                        <p:cTn id="28" dur="1000" fill="hold"/>
                                        <p:tgtEl>
                                          <p:spTgt spid="104451">
                                            <p:txEl>
                                              <p:pRg st="8" end="8"/>
                                            </p:txEl>
                                          </p:spTgt>
                                        </p:tgtEl>
                                        <p:attrNameLst>
                                          <p:attrName>ppt_x</p:attrName>
                                        </p:attrNameLst>
                                      </p:cBhvr>
                                      <p:tavLst>
                                        <p:tav tm="0">
                                          <p:val>
                                            <p:strVal val="#ppt_x"/>
                                          </p:val>
                                        </p:tav>
                                        <p:tav tm="100000">
                                          <p:val>
                                            <p:strVal val="#ppt_x"/>
                                          </p:val>
                                        </p:tav>
                                      </p:tavLst>
                                    </p:anim>
                                    <p:anim calcmode="lin" valueType="num">
                                      <p:cBhvr>
                                        <p:cTn id="29" dur="1000" fill="hold"/>
                                        <p:tgtEl>
                                          <p:spTgt spid="104451">
                                            <p:txEl>
                                              <p:pRg st="8" end="8"/>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4451">
                                            <p:txEl>
                                              <p:pRg st="9" end="9"/>
                                            </p:txEl>
                                          </p:spTgt>
                                        </p:tgtEl>
                                        <p:attrNameLst>
                                          <p:attrName>style.visibility</p:attrName>
                                        </p:attrNameLst>
                                      </p:cBhvr>
                                      <p:to>
                                        <p:strVal val="visible"/>
                                      </p:to>
                                    </p:set>
                                    <p:animEffect transition="in" filter="fade">
                                      <p:cBhvr>
                                        <p:cTn id="32" dur="1000"/>
                                        <p:tgtEl>
                                          <p:spTgt spid="104451">
                                            <p:txEl>
                                              <p:pRg st="9" end="9"/>
                                            </p:txEl>
                                          </p:spTgt>
                                        </p:tgtEl>
                                      </p:cBhvr>
                                    </p:animEffect>
                                    <p:anim calcmode="lin" valueType="num">
                                      <p:cBhvr>
                                        <p:cTn id="33" dur="1000" fill="hold"/>
                                        <p:tgtEl>
                                          <p:spTgt spid="104451">
                                            <p:txEl>
                                              <p:pRg st="9" end="9"/>
                                            </p:txEl>
                                          </p:spTgt>
                                        </p:tgtEl>
                                        <p:attrNameLst>
                                          <p:attrName>ppt_x</p:attrName>
                                        </p:attrNameLst>
                                      </p:cBhvr>
                                      <p:tavLst>
                                        <p:tav tm="0">
                                          <p:val>
                                            <p:strVal val="#ppt_x"/>
                                          </p:val>
                                        </p:tav>
                                        <p:tav tm="100000">
                                          <p:val>
                                            <p:strVal val="#ppt_x"/>
                                          </p:val>
                                        </p:tav>
                                      </p:tavLst>
                                    </p:anim>
                                    <p:anim calcmode="lin" valueType="num">
                                      <p:cBhvr>
                                        <p:cTn id="34" dur="1000" fill="hold"/>
                                        <p:tgtEl>
                                          <p:spTgt spid="104451">
                                            <p:txEl>
                                              <p:pRg st="9" end="9"/>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04451">
                                            <p:txEl>
                                              <p:pRg st="11" end="11"/>
                                            </p:txEl>
                                          </p:spTgt>
                                        </p:tgtEl>
                                        <p:attrNameLst>
                                          <p:attrName>style.visibility</p:attrName>
                                        </p:attrNameLst>
                                      </p:cBhvr>
                                      <p:to>
                                        <p:strVal val="visible"/>
                                      </p:to>
                                    </p:set>
                                    <p:animEffect transition="in" filter="fade">
                                      <p:cBhvr>
                                        <p:cTn id="37" dur="1000"/>
                                        <p:tgtEl>
                                          <p:spTgt spid="104451">
                                            <p:txEl>
                                              <p:pRg st="11" end="11"/>
                                            </p:txEl>
                                          </p:spTgt>
                                        </p:tgtEl>
                                      </p:cBhvr>
                                    </p:animEffect>
                                    <p:anim calcmode="lin" valueType="num">
                                      <p:cBhvr>
                                        <p:cTn id="38" dur="1000" fill="hold"/>
                                        <p:tgtEl>
                                          <p:spTgt spid="104451">
                                            <p:txEl>
                                              <p:pRg st="11" end="11"/>
                                            </p:txEl>
                                          </p:spTgt>
                                        </p:tgtEl>
                                        <p:attrNameLst>
                                          <p:attrName>ppt_x</p:attrName>
                                        </p:attrNameLst>
                                      </p:cBhvr>
                                      <p:tavLst>
                                        <p:tav tm="0">
                                          <p:val>
                                            <p:strVal val="#ppt_x"/>
                                          </p:val>
                                        </p:tav>
                                        <p:tav tm="100000">
                                          <p:val>
                                            <p:strVal val="#ppt_x"/>
                                          </p:val>
                                        </p:tav>
                                      </p:tavLst>
                                    </p:anim>
                                    <p:anim calcmode="lin" valueType="num">
                                      <p:cBhvr>
                                        <p:cTn id="39" dur="1000" fill="hold"/>
                                        <p:tgtEl>
                                          <p:spTgt spid="104451">
                                            <p:txEl>
                                              <p:pRg st="11" end="11"/>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4451">
                                            <p:txEl>
                                              <p:pRg st="13" end="13"/>
                                            </p:txEl>
                                          </p:spTgt>
                                        </p:tgtEl>
                                        <p:attrNameLst>
                                          <p:attrName>style.visibility</p:attrName>
                                        </p:attrNameLst>
                                      </p:cBhvr>
                                      <p:to>
                                        <p:strVal val="visible"/>
                                      </p:to>
                                    </p:set>
                                    <p:animEffect transition="in" filter="fade">
                                      <p:cBhvr>
                                        <p:cTn id="42" dur="1000"/>
                                        <p:tgtEl>
                                          <p:spTgt spid="104451">
                                            <p:txEl>
                                              <p:pRg st="13" end="13"/>
                                            </p:txEl>
                                          </p:spTgt>
                                        </p:tgtEl>
                                      </p:cBhvr>
                                    </p:animEffect>
                                    <p:anim calcmode="lin" valueType="num">
                                      <p:cBhvr>
                                        <p:cTn id="43" dur="1000" fill="hold"/>
                                        <p:tgtEl>
                                          <p:spTgt spid="104451">
                                            <p:txEl>
                                              <p:pRg st="13" end="13"/>
                                            </p:txEl>
                                          </p:spTgt>
                                        </p:tgtEl>
                                        <p:attrNameLst>
                                          <p:attrName>ppt_x</p:attrName>
                                        </p:attrNameLst>
                                      </p:cBhvr>
                                      <p:tavLst>
                                        <p:tav tm="0">
                                          <p:val>
                                            <p:strVal val="#ppt_x"/>
                                          </p:val>
                                        </p:tav>
                                        <p:tav tm="100000">
                                          <p:val>
                                            <p:strVal val="#ppt_x"/>
                                          </p:val>
                                        </p:tav>
                                      </p:tavLst>
                                    </p:anim>
                                    <p:anim calcmode="lin" valueType="num">
                                      <p:cBhvr>
                                        <p:cTn id="44" dur="1000" fill="hold"/>
                                        <p:tgtEl>
                                          <p:spTgt spid="104451">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GB" altLang="en-US" sz="3200" dirty="0" smtClean="0">
                <a:latin typeface="Calibri" panose="020F0502020204030204" pitchFamily="34" charset="0"/>
              </a:rPr>
              <a:t>Principles of Growing &amp; Retaining</a:t>
            </a:r>
            <a:endParaRPr lang="en-GB" altLang="en-US" sz="3200" dirty="0">
              <a:latin typeface="Calibri" panose="020F0502020204030204" pitchFamily="34" charset="0"/>
            </a:endParaRPr>
          </a:p>
        </p:txBody>
      </p:sp>
      <p:sp>
        <p:nvSpPr>
          <p:cNvPr id="104451" name="Rectangle 3"/>
          <p:cNvSpPr>
            <a:spLocks noGrp="1" noChangeArrowheads="1"/>
          </p:cNvSpPr>
          <p:nvPr>
            <p:ph type="body" idx="1"/>
          </p:nvPr>
        </p:nvSpPr>
        <p:spPr/>
        <p:txBody>
          <a:bodyPr/>
          <a:lstStyle/>
          <a:p>
            <a:pPr marL="6350" lvl="4" indent="0">
              <a:buNone/>
            </a:pPr>
            <a:r>
              <a:rPr lang="en-GB" altLang="en-US" sz="2000" b="1" dirty="0" smtClean="0">
                <a:solidFill>
                  <a:schemeClr val="tx2"/>
                </a:solidFill>
                <a:latin typeface="Calibri" panose="020F0502020204030204" pitchFamily="34" charset="0"/>
              </a:rPr>
              <a:t>3. Marketing &amp; Communication:</a:t>
            </a:r>
          </a:p>
          <a:p>
            <a:pPr marL="6350" lvl="4" indent="0">
              <a:buNone/>
            </a:pPr>
            <a:endParaRPr lang="en-GB" altLang="en-US" sz="2000" dirty="0">
              <a:solidFill>
                <a:schemeClr val="tx2"/>
              </a:solidFill>
              <a:latin typeface="Calibri" panose="020F0502020204030204" pitchFamily="34" charset="0"/>
            </a:endParaRPr>
          </a:p>
          <a:p>
            <a:pPr lvl="4"/>
            <a:r>
              <a:rPr lang="en-GB" altLang="en-US" sz="2000" dirty="0" smtClean="0">
                <a:solidFill>
                  <a:schemeClr val="tx2"/>
                </a:solidFill>
                <a:latin typeface="Calibri" panose="020F0502020204030204" pitchFamily="34" charset="0"/>
              </a:rPr>
              <a:t>When delivering projects aimed at </a:t>
            </a:r>
            <a:r>
              <a:rPr lang="en-GB" altLang="en-US" sz="2000" b="1" i="1" dirty="0" smtClean="0">
                <a:solidFill>
                  <a:schemeClr val="tx2"/>
                </a:solidFill>
                <a:latin typeface="Calibri" panose="020F0502020204030204" pitchFamily="34" charset="0"/>
              </a:rPr>
              <a:t>growing</a:t>
            </a:r>
            <a:r>
              <a:rPr lang="en-GB" altLang="en-US" sz="2000" dirty="0" smtClean="0">
                <a:solidFill>
                  <a:schemeClr val="tx2"/>
                </a:solidFill>
                <a:latin typeface="Calibri" panose="020F0502020204030204" pitchFamily="34" charset="0"/>
              </a:rPr>
              <a:t> participation consider:</a:t>
            </a:r>
          </a:p>
          <a:p>
            <a:pPr lvl="4"/>
            <a:endParaRPr lang="en-GB" altLang="en-US" sz="1050" dirty="0">
              <a:solidFill>
                <a:schemeClr val="tx2"/>
              </a:solidFill>
              <a:latin typeface="Calibri" panose="020F0502020204030204" pitchFamily="34" charset="0"/>
            </a:endParaRPr>
          </a:p>
          <a:p>
            <a:pPr lvl="5"/>
            <a:r>
              <a:rPr lang="en-GB" altLang="en-US" sz="2000" dirty="0" smtClean="0">
                <a:solidFill>
                  <a:schemeClr val="tx2"/>
                </a:solidFill>
                <a:latin typeface="Calibri" panose="020F0502020204030204" pitchFamily="34" charset="0"/>
              </a:rPr>
              <a:t>The audience </a:t>
            </a:r>
          </a:p>
          <a:p>
            <a:pPr lvl="5"/>
            <a:r>
              <a:rPr lang="en-GB" altLang="en-US" sz="2000" dirty="0" smtClean="0">
                <a:solidFill>
                  <a:schemeClr val="tx2"/>
                </a:solidFill>
                <a:latin typeface="Calibri" panose="020F0502020204030204" pitchFamily="34" charset="0"/>
              </a:rPr>
              <a:t>Consider the customer journey </a:t>
            </a:r>
          </a:p>
          <a:p>
            <a:pPr lvl="5"/>
            <a:r>
              <a:rPr lang="en-GB" altLang="en-US" sz="2000" dirty="0">
                <a:solidFill>
                  <a:schemeClr val="tx2"/>
                </a:solidFill>
                <a:latin typeface="Calibri" panose="020F0502020204030204" pitchFamily="34" charset="0"/>
              </a:rPr>
              <a:t>What is the ‘call to action’ for someone that see’s your marketing materials</a:t>
            </a:r>
            <a:r>
              <a:rPr lang="en-GB" altLang="en-US" sz="2000" dirty="0" smtClean="0">
                <a:solidFill>
                  <a:schemeClr val="tx2"/>
                </a:solidFill>
                <a:latin typeface="Calibri" panose="020F0502020204030204" pitchFamily="34" charset="0"/>
              </a:rPr>
              <a:t>.</a:t>
            </a:r>
          </a:p>
          <a:p>
            <a:pPr lvl="5"/>
            <a:r>
              <a:rPr lang="en-GB" altLang="en-US" sz="2000" dirty="0">
                <a:solidFill>
                  <a:schemeClr val="tx2"/>
                </a:solidFill>
                <a:latin typeface="Calibri" panose="020F0502020204030204" pitchFamily="34" charset="0"/>
              </a:rPr>
              <a:t>The suitability &amp; relevance of the marketing materials</a:t>
            </a:r>
          </a:p>
          <a:p>
            <a:pPr lvl="5"/>
            <a:r>
              <a:rPr lang="en-GB" altLang="en-US" sz="2000" dirty="0" smtClean="0">
                <a:solidFill>
                  <a:schemeClr val="tx2"/>
                </a:solidFill>
                <a:latin typeface="Calibri" panose="020F0502020204030204" pitchFamily="34" charset="0"/>
              </a:rPr>
              <a:t>What networks / partnerships / communication channels can you access</a:t>
            </a:r>
            <a:endParaRPr lang="en-GB" altLang="en-US" sz="2000" dirty="0">
              <a:solidFill>
                <a:schemeClr val="tx2"/>
              </a:solidFill>
              <a:latin typeface="Calibri" panose="020F0502020204030204" pitchFamily="34" charset="0"/>
            </a:endParaRPr>
          </a:p>
          <a:p>
            <a:pPr lvl="4"/>
            <a:endParaRPr lang="en-GB" altLang="en-US" sz="2000" dirty="0" smtClean="0">
              <a:solidFill>
                <a:schemeClr val="tx2"/>
              </a:solidFill>
              <a:latin typeface="Calibri" panose="020F0502020204030204" pitchFamily="34" charset="0"/>
            </a:endParaRPr>
          </a:p>
          <a:p>
            <a:pPr lvl="4"/>
            <a:r>
              <a:rPr lang="en-GB" altLang="en-US" sz="2000" dirty="0" smtClean="0">
                <a:solidFill>
                  <a:schemeClr val="tx2"/>
                </a:solidFill>
                <a:latin typeface="Calibri" panose="020F0502020204030204" pitchFamily="34" charset="0"/>
              </a:rPr>
              <a:t>Effective communication in helping to </a:t>
            </a:r>
            <a:r>
              <a:rPr lang="en-GB" altLang="en-US" sz="2000" b="1" i="1" dirty="0" smtClean="0">
                <a:solidFill>
                  <a:schemeClr val="tx2"/>
                </a:solidFill>
                <a:latin typeface="Calibri" panose="020F0502020204030204" pitchFamily="34" charset="0"/>
              </a:rPr>
              <a:t>retain</a:t>
            </a:r>
            <a:r>
              <a:rPr lang="en-GB" altLang="en-US" sz="2000" dirty="0" smtClean="0">
                <a:solidFill>
                  <a:schemeClr val="tx2"/>
                </a:solidFill>
                <a:latin typeface="Calibri" panose="020F0502020204030204" pitchFamily="34" charset="0"/>
              </a:rPr>
              <a:t> participants is maybe less familiar.</a:t>
            </a:r>
          </a:p>
          <a:p>
            <a:pPr lvl="4"/>
            <a:endParaRPr lang="en-GB" altLang="en-US" sz="1050" dirty="0">
              <a:solidFill>
                <a:schemeClr val="tx2"/>
              </a:solidFill>
              <a:latin typeface="Calibri" panose="020F0502020204030204" pitchFamily="34" charset="0"/>
            </a:endParaRPr>
          </a:p>
          <a:p>
            <a:pPr marL="463550" lvl="5" indent="0">
              <a:buNone/>
            </a:pPr>
            <a:r>
              <a:rPr lang="en-GB" altLang="en-US" sz="2000" dirty="0" smtClean="0">
                <a:solidFill>
                  <a:schemeClr val="tx2"/>
                </a:solidFill>
                <a:latin typeface="Calibri" panose="020F0502020204030204" pitchFamily="34" charset="0"/>
              </a:rPr>
              <a:t>How do you make your members feel part of a warm &amp; welcoming club?</a:t>
            </a:r>
          </a:p>
          <a:p>
            <a:pPr marL="463550" lvl="5" indent="0">
              <a:buNone/>
            </a:pPr>
            <a:r>
              <a:rPr lang="en-GB" altLang="en-US" sz="2000" dirty="0" smtClean="0">
                <a:solidFill>
                  <a:schemeClr val="tx2"/>
                </a:solidFill>
                <a:latin typeface="Calibri" panose="020F0502020204030204" pitchFamily="34" charset="0"/>
              </a:rPr>
              <a:t>How do you create a positive atmosphere where all feel connected to the club?</a:t>
            </a:r>
            <a:endParaRPr lang="en-GB" altLang="en-US" sz="2000" dirty="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a:p>
            <a:pPr marL="463550" lvl="5" indent="0">
              <a:buNone/>
            </a:pPr>
            <a:endParaRPr lang="en-GB" altLang="en-US" sz="1800" dirty="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p:txBody>
      </p:sp>
    </p:spTree>
    <p:extLst>
      <p:ext uri="{BB962C8B-B14F-4D97-AF65-F5344CB8AC3E}">
        <p14:creationId xmlns:p14="http://schemas.microsoft.com/office/powerpoint/2010/main" val="6956040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4451">
                                            <p:txEl>
                                              <p:pRg st="2" end="2"/>
                                            </p:txEl>
                                          </p:spTgt>
                                        </p:tgtEl>
                                        <p:attrNameLst>
                                          <p:attrName>style.visibility</p:attrName>
                                        </p:attrNameLst>
                                      </p:cBhvr>
                                      <p:to>
                                        <p:strVal val="visible"/>
                                      </p:to>
                                    </p:set>
                                    <p:animEffect transition="in" filter="fade">
                                      <p:cBhvr>
                                        <p:cTn id="7" dur="1000"/>
                                        <p:tgtEl>
                                          <p:spTgt spid="104451">
                                            <p:txEl>
                                              <p:pRg st="2" end="2"/>
                                            </p:txEl>
                                          </p:spTgt>
                                        </p:tgtEl>
                                      </p:cBhvr>
                                    </p:animEffect>
                                    <p:anim calcmode="lin" valueType="num">
                                      <p:cBhvr>
                                        <p:cTn id="8" dur="1000" fill="hold"/>
                                        <p:tgtEl>
                                          <p:spTgt spid="10445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04451">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4451">
                                            <p:txEl>
                                              <p:pRg st="4" end="4"/>
                                            </p:txEl>
                                          </p:spTgt>
                                        </p:tgtEl>
                                        <p:attrNameLst>
                                          <p:attrName>style.visibility</p:attrName>
                                        </p:attrNameLst>
                                      </p:cBhvr>
                                      <p:to>
                                        <p:strVal val="visible"/>
                                      </p:to>
                                    </p:set>
                                    <p:animEffect transition="in" filter="fade">
                                      <p:cBhvr>
                                        <p:cTn id="12" dur="1000"/>
                                        <p:tgtEl>
                                          <p:spTgt spid="104451">
                                            <p:txEl>
                                              <p:pRg st="4" end="4"/>
                                            </p:txEl>
                                          </p:spTgt>
                                        </p:tgtEl>
                                      </p:cBhvr>
                                    </p:animEffect>
                                    <p:anim calcmode="lin" valueType="num">
                                      <p:cBhvr>
                                        <p:cTn id="13" dur="1000" fill="hold"/>
                                        <p:tgtEl>
                                          <p:spTgt spid="104451">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104451">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4451">
                                            <p:txEl>
                                              <p:pRg st="5" end="5"/>
                                            </p:txEl>
                                          </p:spTgt>
                                        </p:tgtEl>
                                        <p:attrNameLst>
                                          <p:attrName>style.visibility</p:attrName>
                                        </p:attrNameLst>
                                      </p:cBhvr>
                                      <p:to>
                                        <p:strVal val="visible"/>
                                      </p:to>
                                    </p:set>
                                    <p:animEffect transition="in" filter="fade">
                                      <p:cBhvr>
                                        <p:cTn id="17" dur="1000"/>
                                        <p:tgtEl>
                                          <p:spTgt spid="104451">
                                            <p:txEl>
                                              <p:pRg st="5" end="5"/>
                                            </p:txEl>
                                          </p:spTgt>
                                        </p:tgtEl>
                                      </p:cBhvr>
                                    </p:animEffect>
                                    <p:anim calcmode="lin" valueType="num">
                                      <p:cBhvr>
                                        <p:cTn id="18" dur="1000" fill="hold"/>
                                        <p:tgtEl>
                                          <p:spTgt spid="104451">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104451">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04451">
                                            <p:txEl>
                                              <p:pRg st="6" end="6"/>
                                            </p:txEl>
                                          </p:spTgt>
                                        </p:tgtEl>
                                        <p:attrNameLst>
                                          <p:attrName>style.visibility</p:attrName>
                                        </p:attrNameLst>
                                      </p:cBhvr>
                                      <p:to>
                                        <p:strVal val="visible"/>
                                      </p:to>
                                    </p:set>
                                    <p:animEffect transition="in" filter="fade">
                                      <p:cBhvr>
                                        <p:cTn id="22" dur="1000"/>
                                        <p:tgtEl>
                                          <p:spTgt spid="104451">
                                            <p:txEl>
                                              <p:pRg st="6" end="6"/>
                                            </p:txEl>
                                          </p:spTgt>
                                        </p:tgtEl>
                                      </p:cBhvr>
                                    </p:animEffect>
                                    <p:anim calcmode="lin" valueType="num">
                                      <p:cBhvr>
                                        <p:cTn id="23" dur="1000" fill="hold"/>
                                        <p:tgtEl>
                                          <p:spTgt spid="104451">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104451">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4451">
                                            <p:txEl>
                                              <p:pRg st="7" end="7"/>
                                            </p:txEl>
                                          </p:spTgt>
                                        </p:tgtEl>
                                        <p:attrNameLst>
                                          <p:attrName>style.visibility</p:attrName>
                                        </p:attrNameLst>
                                      </p:cBhvr>
                                      <p:to>
                                        <p:strVal val="visible"/>
                                      </p:to>
                                    </p:set>
                                    <p:animEffect transition="in" filter="fade">
                                      <p:cBhvr>
                                        <p:cTn id="27" dur="1000"/>
                                        <p:tgtEl>
                                          <p:spTgt spid="104451">
                                            <p:txEl>
                                              <p:pRg st="7" end="7"/>
                                            </p:txEl>
                                          </p:spTgt>
                                        </p:tgtEl>
                                      </p:cBhvr>
                                    </p:animEffect>
                                    <p:anim calcmode="lin" valueType="num">
                                      <p:cBhvr>
                                        <p:cTn id="28" dur="1000" fill="hold"/>
                                        <p:tgtEl>
                                          <p:spTgt spid="104451">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104451">
                                            <p:txEl>
                                              <p:pRg st="7" end="7"/>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4451">
                                            <p:txEl>
                                              <p:pRg st="8" end="8"/>
                                            </p:txEl>
                                          </p:spTgt>
                                        </p:tgtEl>
                                        <p:attrNameLst>
                                          <p:attrName>style.visibility</p:attrName>
                                        </p:attrNameLst>
                                      </p:cBhvr>
                                      <p:to>
                                        <p:strVal val="visible"/>
                                      </p:to>
                                    </p:set>
                                    <p:animEffect transition="in" filter="fade">
                                      <p:cBhvr>
                                        <p:cTn id="32" dur="1000"/>
                                        <p:tgtEl>
                                          <p:spTgt spid="104451">
                                            <p:txEl>
                                              <p:pRg st="8" end="8"/>
                                            </p:txEl>
                                          </p:spTgt>
                                        </p:tgtEl>
                                      </p:cBhvr>
                                    </p:animEffect>
                                    <p:anim calcmode="lin" valueType="num">
                                      <p:cBhvr>
                                        <p:cTn id="33" dur="1000" fill="hold"/>
                                        <p:tgtEl>
                                          <p:spTgt spid="104451">
                                            <p:txEl>
                                              <p:pRg st="8" end="8"/>
                                            </p:txEl>
                                          </p:spTgt>
                                        </p:tgtEl>
                                        <p:attrNameLst>
                                          <p:attrName>ppt_x</p:attrName>
                                        </p:attrNameLst>
                                      </p:cBhvr>
                                      <p:tavLst>
                                        <p:tav tm="0">
                                          <p:val>
                                            <p:strVal val="#ppt_x"/>
                                          </p:val>
                                        </p:tav>
                                        <p:tav tm="100000">
                                          <p:val>
                                            <p:strVal val="#ppt_x"/>
                                          </p:val>
                                        </p:tav>
                                      </p:tavLst>
                                    </p:anim>
                                    <p:anim calcmode="lin" valueType="num">
                                      <p:cBhvr>
                                        <p:cTn id="34" dur="1000" fill="hold"/>
                                        <p:tgtEl>
                                          <p:spTgt spid="104451">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04451">
                                            <p:txEl>
                                              <p:pRg st="10" end="10"/>
                                            </p:txEl>
                                          </p:spTgt>
                                        </p:tgtEl>
                                        <p:attrNameLst>
                                          <p:attrName>style.visibility</p:attrName>
                                        </p:attrNameLst>
                                      </p:cBhvr>
                                      <p:to>
                                        <p:strVal val="visible"/>
                                      </p:to>
                                    </p:set>
                                    <p:animEffect transition="in" filter="fade">
                                      <p:cBhvr>
                                        <p:cTn id="39" dur="1000"/>
                                        <p:tgtEl>
                                          <p:spTgt spid="104451">
                                            <p:txEl>
                                              <p:pRg st="10" end="10"/>
                                            </p:txEl>
                                          </p:spTgt>
                                        </p:tgtEl>
                                      </p:cBhvr>
                                    </p:animEffect>
                                    <p:anim calcmode="lin" valueType="num">
                                      <p:cBhvr>
                                        <p:cTn id="40" dur="1000" fill="hold"/>
                                        <p:tgtEl>
                                          <p:spTgt spid="104451">
                                            <p:txEl>
                                              <p:pRg st="10" end="10"/>
                                            </p:txEl>
                                          </p:spTgt>
                                        </p:tgtEl>
                                        <p:attrNameLst>
                                          <p:attrName>ppt_x</p:attrName>
                                        </p:attrNameLst>
                                      </p:cBhvr>
                                      <p:tavLst>
                                        <p:tav tm="0">
                                          <p:val>
                                            <p:strVal val="#ppt_x"/>
                                          </p:val>
                                        </p:tav>
                                        <p:tav tm="100000">
                                          <p:val>
                                            <p:strVal val="#ppt_x"/>
                                          </p:val>
                                        </p:tav>
                                      </p:tavLst>
                                    </p:anim>
                                    <p:anim calcmode="lin" valueType="num">
                                      <p:cBhvr>
                                        <p:cTn id="41" dur="1000" fill="hold"/>
                                        <p:tgtEl>
                                          <p:spTgt spid="104451">
                                            <p:txEl>
                                              <p:pRg st="10" end="10"/>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04451">
                                            <p:txEl>
                                              <p:pRg st="12" end="12"/>
                                            </p:txEl>
                                          </p:spTgt>
                                        </p:tgtEl>
                                        <p:attrNameLst>
                                          <p:attrName>style.visibility</p:attrName>
                                        </p:attrNameLst>
                                      </p:cBhvr>
                                      <p:to>
                                        <p:strVal val="visible"/>
                                      </p:to>
                                    </p:set>
                                    <p:animEffect transition="in" filter="fade">
                                      <p:cBhvr>
                                        <p:cTn id="44" dur="1000"/>
                                        <p:tgtEl>
                                          <p:spTgt spid="104451">
                                            <p:txEl>
                                              <p:pRg st="12" end="12"/>
                                            </p:txEl>
                                          </p:spTgt>
                                        </p:tgtEl>
                                      </p:cBhvr>
                                    </p:animEffect>
                                    <p:anim calcmode="lin" valueType="num">
                                      <p:cBhvr>
                                        <p:cTn id="45" dur="1000" fill="hold"/>
                                        <p:tgtEl>
                                          <p:spTgt spid="104451">
                                            <p:txEl>
                                              <p:pRg st="12" end="12"/>
                                            </p:txEl>
                                          </p:spTgt>
                                        </p:tgtEl>
                                        <p:attrNameLst>
                                          <p:attrName>ppt_x</p:attrName>
                                        </p:attrNameLst>
                                      </p:cBhvr>
                                      <p:tavLst>
                                        <p:tav tm="0">
                                          <p:val>
                                            <p:strVal val="#ppt_x"/>
                                          </p:val>
                                        </p:tav>
                                        <p:tav tm="100000">
                                          <p:val>
                                            <p:strVal val="#ppt_x"/>
                                          </p:val>
                                        </p:tav>
                                      </p:tavLst>
                                    </p:anim>
                                    <p:anim calcmode="lin" valueType="num">
                                      <p:cBhvr>
                                        <p:cTn id="46" dur="1000" fill="hold"/>
                                        <p:tgtEl>
                                          <p:spTgt spid="104451">
                                            <p:txEl>
                                              <p:pRg st="12" end="12"/>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04451">
                                            <p:txEl>
                                              <p:pRg st="13" end="13"/>
                                            </p:txEl>
                                          </p:spTgt>
                                        </p:tgtEl>
                                        <p:attrNameLst>
                                          <p:attrName>style.visibility</p:attrName>
                                        </p:attrNameLst>
                                      </p:cBhvr>
                                      <p:to>
                                        <p:strVal val="visible"/>
                                      </p:to>
                                    </p:set>
                                    <p:animEffect transition="in" filter="fade">
                                      <p:cBhvr>
                                        <p:cTn id="49" dur="1000"/>
                                        <p:tgtEl>
                                          <p:spTgt spid="104451">
                                            <p:txEl>
                                              <p:pRg st="13" end="13"/>
                                            </p:txEl>
                                          </p:spTgt>
                                        </p:tgtEl>
                                      </p:cBhvr>
                                    </p:animEffect>
                                    <p:anim calcmode="lin" valueType="num">
                                      <p:cBhvr>
                                        <p:cTn id="50" dur="1000" fill="hold"/>
                                        <p:tgtEl>
                                          <p:spTgt spid="104451">
                                            <p:txEl>
                                              <p:pRg st="13" end="13"/>
                                            </p:txEl>
                                          </p:spTgt>
                                        </p:tgtEl>
                                        <p:attrNameLst>
                                          <p:attrName>ppt_x</p:attrName>
                                        </p:attrNameLst>
                                      </p:cBhvr>
                                      <p:tavLst>
                                        <p:tav tm="0">
                                          <p:val>
                                            <p:strVal val="#ppt_x"/>
                                          </p:val>
                                        </p:tav>
                                        <p:tav tm="100000">
                                          <p:val>
                                            <p:strVal val="#ppt_x"/>
                                          </p:val>
                                        </p:tav>
                                      </p:tavLst>
                                    </p:anim>
                                    <p:anim calcmode="lin" valueType="num">
                                      <p:cBhvr>
                                        <p:cTn id="51" dur="1000" fill="hold"/>
                                        <p:tgtEl>
                                          <p:spTgt spid="104451">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3" name="Title 2"/>
          <p:cNvSpPr>
            <a:spLocks noGrp="1"/>
          </p:cNvSpPr>
          <p:nvPr>
            <p:ph type="title"/>
          </p:nvPr>
        </p:nvSpPr>
        <p:spPr>
          <a:xfrm>
            <a:off x="460276" y="116632"/>
            <a:ext cx="8985448" cy="3411760"/>
          </a:xfrm>
          <a:solidFill>
            <a:schemeClr val="accent1"/>
          </a:solidFill>
        </p:spPr>
        <p:txBody>
          <a:bodyPr anchor="t"/>
          <a:lstStyle/>
          <a:p>
            <a:r>
              <a:rPr lang="en-GB" sz="2800" dirty="0" smtClean="0">
                <a:solidFill>
                  <a:schemeClr val="bg1"/>
                </a:solidFill>
                <a:latin typeface="Calibri" panose="020F0502020204030204" pitchFamily="34" charset="0"/>
              </a:rPr>
              <a:t>Group Discussion</a:t>
            </a:r>
            <a:br>
              <a:rPr lang="en-GB" sz="2800" dirty="0" smtClean="0">
                <a:solidFill>
                  <a:schemeClr val="bg1"/>
                </a:solidFill>
                <a:latin typeface="Calibri" panose="020F0502020204030204" pitchFamily="34" charset="0"/>
              </a:rPr>
            </a:br>
            <a:r>
              <a:rPr lang="en-GB" sz="2800" dirty="0" smtClean="0">
                <a:solidFill>
                  <a:schemeClr val="bg1"/>
                </a:solidFill>
                <a:latin typeface="Calibri" panose="020F0502020204030204" pitchFamily="34" charset="0"/>
              </a:rPr>
              <a:t/>
            </a:r>
            <a:br>
              <a:rPr lang="en-GB" sz="2800" dirty="0" smtClean="0">
                <a:solidFill>
                  <a:schemeClr val="bg1"/>
                </a:solidFill>
                <a:latin typeface="Calibri" panose="020F0502020204030204" pitchFamily="34" charset="0"/>
              </a:rPr>
            </a:br>
            <a:r>
              <a:rPr lang="en-GB" sz="2000" b="0" dirty="0" smtClean="0">
                <a:solidFill>
                  <a:schemeClr val="bg1"/>
                </a:solidFill>
                <a:latin typeface="Calibri" panose="020F0502020204030204" pitchFamily="34" charset="0"/>
              </a:rPr>
              <a:t>In groups discuss the situation that the club in the scenario that you are given faces.</a:t>
            </a:r>
            <a:br>
              <a:rPr lang="en-GB" sz="2000" b="0" dirty="0" smtClean="0">
                <a:solidFill>
                  <a:schemeClr val="bg1"/>
                </a:solidFill>
                <a:latin typeface="Calibri" panose="020F0502020204030204" pitchFamily="34" charset="0"/>
              </a:rPr>
            </a:br>
            <a:r>
              <a:rPr lang="en-GB" sz="2000" b="0" dirty="0" smtClean="0">
                <a:solidFill>
                  <a:schemeClr val="bg1"/>
                </a:solidFill>
                <a:latin typeface="Calibri" panose="020F0502020204030204" pitchFamily="34" charset="0"/>
              </a:rPr>
              <a:t/>
            </a:r>
            <a:br>
              <a:rPr lang="en-GB" sz="2000" b="0" dirty="0" smtClean="0">
                <a:solidFill>
                  <a:schemeClr val="bg1"/>
                </a:solidFill>
                <a:latin typeface="Calibri" panose="020F0502020204030204" pitchFamily="34" charset="0"/>
              </a:rPr>
            </a:br>
            <a:r>
              <a:rPr lang="en-GB" sz="2000" b="0" dirty="0" smtClean="0">
                <a:solidFill>
                  <a:schemeClr val="bg1"/>
                </a:solidFill>
                <a:latin typeface="Calibri" panose="020F0502020204030204" pitchFamily="34" charset="0"/>
              </a:rPr>
              <a:t>What steps would you recommend the club should take?</a:t>
            </a:r>
            <a:br>
              <a:rPr lang="en-GB" sz="2000" b="0" dirty="0" smtClean="0">
                <a:solidFill>
                  <a:schemeClr val="bg1"/>
                </a:solidFill>
                <a:latin typeface="Calibri" panose="020F0502020204030204" pitchFamily="34" charset="0"/>
              </a:rPr>
            </a:br>
            <a:r>
              <a:rPr lang="en-GB" sz="2000" b="0" dirty="0">
                <a:solidFill>
                  <a:schemeClr val="bg1"/>
                </a:solidFill>
                <a:latin typeface="Calibri" panose="020F0502020204030204" pitchFamily="34" charset="0"/>
              </a:rPr>
              <a:t/>
            </a:r>
            <a:br>
              <a:rPr lang="en-GB" sz="2000" b="0" dirty="0">
                <a:solidFill>
                  <a:schemeClr val="bg1"/>
                </a:solidFill>
                <a:latin typeface="Calibri" panose="020F0502020204030204" pitchFamily="34" charset="0"/>
              </a:rPr>
            </a:br>
            <a:r>
              <a:rPr lang="en-GB" sz="2000" b="0" dirty="0" smtClean="0">
                <a:solidFill>
                  <a:schemeClr val="bg1"/>
                </a:solidFill>
                <a:latin typeface="Calibri" panose="020F0502020204030204" pitchFamily="34" charset="0"/>
              </a:rPr>
              <a:t>Consider:</a:t>
            </a:r>
            <a:br>
              <a:rPr lang="en-GB" sz="2000" b="0" dirty="0" smtClean="0">
                <a:solidFill>
                  <a:schemeClr val="bg1"/>
                </a:solidFill>
                <a:latin typeface="Calibri" panose="020F0502020204030204" pitchFamily="34" charset="0"/>
              </a:rPr>
            </a:br>
            <a:r>
              <a:rPr lang="en-GB" sz="2000" b="0" dirty="0" smtClean="0">
                <a:solidFill>
                  <a:schemeClr val="bg1"/>
                </a:solidFill>
                <a:latin typeface="Calibri" panose="020F0502020204030204" pitchFamily="34" charset="0"/>
              </a:rPr>
              <a:t>1) Quality of Environment</a:t>
            </a:r>
            <a:br>
              <a:rPr lang="en-GB" sz="2000" b="0" dirty="0" smtClean="0">
                <a:solidFill>
                  <a:schemeClr val="bg1"/>
                </a:solidFill>
                <a:latin typeface="Calibri" panose="020F0502020204030204" pitchFamily="34" charset="0"/>
              </a:rPr>
            </a:br>
            <a:r>
              <a:rPr lang="en-GB" sz="2000" b="0" dirty="0" smtClean="0">
                <a:solidFill>
                  <a:schemeClr val="bg1"/>
                </a:solidFill>
                <a:latin typeface="Calibri" panose="020F0502020204030204" pitchFamily="34" charset="0"/>
              </a:rPr>
              <a:t>2) Suitable Product / Offer</a:t>
            </a:r>
            <a:br>
              <a:rPr lang="en-GB" sz="2000" b="0" dirty="0" smtClean="0">
                <a:solidFill>
                  <a:schemeClr val="bg1"/>
                </a:solidFill>
                <a:latin typeface="Calibri" panose="020F0502020204030204" pitchFamily="34" charset="0"/>
              </a:rPr>
            </a:br>
            <a:r>
              <a:rPr lang="en-GB" sz="2000" b="0" dirty="0" smtClean="0">
                <a:solidFill>
                  <a:schemeClr val="bg1"/>
                </a:solidFill>
                <a:latin typeface="Calibri" panose="020F0502020204030204" pitchFamily="34" charset="0"/>
              </a:rPr>
              <a:t>3) Marketing &amp; Communication</a:t>
            </a:r>
            <a:r>
              <a:rPr lang="en-GB" sz="2800" dirty="0">
                <a:solidFill>
                  <a:schemeClr val="bg1"/>
                </a:solidFill>
                <a:latin typeface="Calibri" panose="020F0502020204030204" pitchFamily="34" charset="0"/>
              </a:rPr>
              <a:t/>
            </a:r>
            <a:br>
              <a:rPr lang="en-GB" sz="2800" dirty="0">
                <a:solidFill>
                  <a:schemeClr val="bg1"/>
                </a:solidFill>
                <a:latin typeface="Calibri" panose="020F0502020204030204" pitchFamily="34" charset="0"/>
              </a:rPr>
            </a:br>
            <a:endParaRPr lang="en-GB" sz="28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189689601"/>
      </p:ext>
    </p:extLst>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GB" altLang="en-US" sz="3200" dirty="0" smtClean="0">
                <a:latin typeface="Calibri" panose="020F0502020204030204" pitchFamily="34" charset="0"/>
              </a:rPr>
              <a:t>Understanding Your Audience</a:t>
            </a:r>
            <a:endParaRPr lang="en-GB" altLang="en-US" sz="3200" dirty="0">
              <a:latin typeface="Calibri" panose="020F0502020204030204" pitchFamily="34" charset="0"/>
            </a:endParaRPr>
          </a:p>
        </p:txBody>
      </p:sp>
      <p:sp>
        <p:nvSpPr>
          <p:cNvPr id="104451" name="Rectangle 3"/>
          <p:cNvSpPr>
            <a:spLocks noGrp="1" noChangeArrowheads="1"/>
          </p:cNvSpPr>
          <p:nvPr>
            <p:ph type="body" idx="1"/>
          </p:nvPr>
        </p:nvSpPr>
        <p:spPr>
          <a:xfrm>
            <a:off x="495300" y="1335088"/>
            <a:ext cx="9066212" cy="2853109"/>
          </a:xfrm>
        </p:spPr>
        <p:txBody>
          <a:bodyPr/>
          <a:lstStyle/>
          <a:p>
            <a:pPr lvl="5">
              <a:buFont typeface="Wingdings" panose="05000000000000000000" pitchFamily="2" charset="2"/>
              <a:buChar char="Ø"/>
            </a:pPr>
            <a:endParaRPr lang="en-GB" altLang="en-US" sz="1800" dirty="0">
              <a:solidFill>
                <a:schemeClr val="tx2"/>
              </a:solidFill>
              <a:latin typeface="Calibri" panose="020F0502020204030204" pitchFamily="34" charset="0"/>
            </a:endParaRPr>
          </a:p>
          <a:p>
            <a:pPr marL="6350" lvl="4" indent="0">
              <a:buNone/>
            </a:pPr>
            <a:endParaRPr lang="en-GB" altLang="en-US" sz="1800" dirty="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0512" y="1772816"/>
            <a:ext cx="4320480" cy="2880320"/>
          </a:xfrm>
          <a:prstGeom prst="rect">
            <a:avLst/>
          </a:prstGeom>
        </p:spPr>
      </p:pic>
      <p:sp>
        <p:nvSpPr>
          <p:cNvPr id="5" name="Rectangle 3"/>
          <p:cNvSpPr txBox="1">
            <a:spLocks noChangeArrowheads="1"/>
          </p:cNvSpPr>
          <p:nvPr/>
        </p:nvSpPr>
        <p:spPr bwMode="auto">
          <a:xfrm>
            <a:off x="5241032" y="2219380"/>
            <a:ext cx="4104456" cy="1987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20000"/>
              </a:spcAft>
              <a:defRPr sz="2400" b="1">
                <a:solidFill>
                  <a:schemeClr val="accent1"/>
                </a:solidFill>
                <a:latin typeface="+mn-lt"/>
                <a:ea typeface="+mn-ea"/>
                <a:cs typeface="+mn-cs"/>
              </a:defRPr>
            </a:lvl1pPr>
            <a:lvl2pPr marL="1588" algn="l" rtl="0" fontAlgn="base">
              <a:spcBef>
                <a:spcPct val="0"/>
              </a:spcBef>
              <a:spcAft>
                <a:spcPct val="20000"/>
              </a:spcAft>
              <a:defRPr sz="2400">
                <a:solidFill>
                  <a:schemeClr val="accent1"/>
                </a:solidFill>
                <a:latin typeface="+mn-lt"/>
                <a:cs typeface="+mn-cs"/>
              </a:defRPr>
            </a:lvl2pPr>
            <a:lvl3pPr marL="3175" algn="l" rtl="0" fontAlgn="base">
              <a:spcBef>
                <a:spcPct val="0"/>
              </a:spcBef>
              <a:spcAft>
                <a:spcPct val="20000"/>
              </a:spcAft>
              <a:defRPr sz="2400">
                <a:solidFill>
                  <a:schemeClr val="tx1"/>
                </a:solidFill>
                <a:latin typeface="+mn-lt"/>
                <a:cs typeface="+mn-cs"/>
              </a:defRPr>
            </a:lvl3pPr>
            <a:lvl4pPr marL="4763" algn="l" rtl="0" fontAlgn="base">
              <a:spcBef>
                <a:spcPct val="0"/>
              </a:spcBef>
              <a:spcAft>
                <a:spcPct val="0"/>
              </a:spcAft>
              <a:defRPr sz="2000">
                <a:solidFill>
                  <a:schemeClr val="tx1"/>
                </a:solidFill>
                <a:latin typeface="+mn-lt"/>
                <a:cs typeface="+mn-cs"/>
              </a:defRPr>
            </a:lvl4pPr>
            <a:lvl5pPr marL="184150" indent="-177800" algn="l" rtl="0" fontAlgn="base">
              <a:spcBef>
                <a:spcPct val="0"/>
              </a:spcBef>
              <a:spcAft>
                <a:spcPct val="0"/>
              </a:spcAft>
              <a:buChar char="•"/>
              <a:defRPr sz="2400">
                <a:solidFill>
                  <a:schemeClr val="tx1"/>
                </a:solidFill>
                <a:latin typeface="+mn-lt"/>
                <a:cs typeface="+mn-cs"/>
              </a:defRPr>
            </a:lvl5pPr>
            <a:lvl6pPr marL="641350" indent="-177800" algn="l" rtl="0" fontAlgn="base">
              <a:spcBef>
                <a:spcPct val="0"/>
              </a:spcBef>
              <a:spcAft>
                <a:spcPct val="0"/>
              </a:spcAft>
              <a:buChar char="•"/>
              <a:defRPr sz="2400">
                <a:solidFill>
                  <a:schemeClr val="tx1"/>
                </a:solidFill>
                <a:latin typeface="+mn-lt"/>
                <a:cs typeface="+mn-cs"/>
              </a:defRPr>
            </a:lvl6pPr>
            <a:lvl7pPr marL="1098550" indent="-177800" algn="l" rtl="0" fontAlgn="base">
              <a:spcBef>
                <a:spcPct val="0"/>
              </a:spcBef>
              <a:spcAft>
                <a:spcPct val="0"/>
              </a:spcAft>
              <a:buChar char="•"/>
              <a:defRPr sz="2400">
                <a:solidFill>
                  <a:schemeClr val="tx1"/>
                </a:solidFill>
                <a:latin typeface="+mn-lt"/>
                <a:cs typeface="+mn-cs"/>
              </a:defRPr>
            </a:lvl7pPr>
            <a:lvl8pPr marL="1555750" indent="-177800" algn="l" rtl="0" fontAlgn="base">
              <a:spcBef>
                <a:spcPct val="0"/>
              </a:spcBef>
              <a:spcAft>
                <a:spcPct val="0"/>
              </a:spcAft>
              <a:buChar char="•"/>
              <a:defRPr sz="2400">
                <a:solidFill>
                  <a:schemeClr val="tx1"/>
                </a:solidFill>
                <a:latin typeface="+mn-lt"/>
                <a:cs typeface="+mn-cs"/>
              </a:defRPr>
            </a:lvl8pPr>
            <a:lvl9pPr marL="2012950" indent="-177800" algn="l" rtl="0" fontAlgn="base">
              <a:spcBef>
                <a:spcPct val="0"/>
              </a:spcBef>
              <a:spcAft>
                <a:spcPct val="0"/>
              </a:spcAft>
              <a:buChar char="•"/>
              <a:defRPr sz="2400">
                <a:solidFill>
                  <a:schemeClr val="tx1"/>
                </a:solidFill>
                <a:latin typeface="+mn-lt"/>
                <a:cs typeface="+mn-cs"/>
              </a:defRPr>
            </a:lvl9pPr>
          </a:lstStyle>
          <a:p>
            <a:pPr marL="6350" lvl="4" indent="0">
              <a:buNone/>
            </a:pPr>
            <a:r>
              <a:rPr lang="en-GB" altLang="en-US" sz="1800" kern="0" dirty="0" smtClean="0">
                <a:solidFill>
                  <a:schemeClr val="tx2"/>
                </a:solidFill>
                <a:latin typeface="Calibri" panose="020F0502020204030204" pitchFamily="34" charset="0"/>
              </a:rPr>
              <a:t>We will break this information into the following broad segments:</a:t>
            </a:r>
          </a:p>
          <a:p>
            <a:pPr lvl="4"/>
            <a:endParaRPr lang="en-GB" altLang="en-US" sz="1800" kern="0" dirty="0" smtClean="0">
              <a:solidFill>
                <a:schemeClr val="tx2"/>
              </a:solidFill>
              <a:latin typeface="Calibri" panose="020F0502020204030204" pitchFamily="34" charset="0"/>
            </a:endParaRPr>
          </a:p>
          <a:p>
            <a:pPr lvl="5">
              <a:buFont typeface="Wingdings" panose="05000000000000000000" pitchFamily="2" charset="2"/>
              <a:buChar char="Ø"/>
            </a:pPr>
            <a:r>
              <a:rPr lang="en-GB" altLang="en-US" sz="2800" kern="0" dirty="0" smtClean="0">
                <a:solidFill>
                  <a:schemeClr val="tx2"/>
                </a:solidFill>
                <a:latin typeface="Calibri" panose="020F0502020204030204" pitchFamily="34" charset="0"/>
              </a:rPr>
              <a:t>Juniors (U16s)</a:t>
            </a:r>
          </a:p>
          <a:p>
            <a:pPr lvl="5">
              <a:buFont typeface="Wingdings" panose="05000000000000000000" pitchFamily="2" charset="2"/>
              <a:buChar char="Ø"/>
            </a:pPr>
            <a:r>
              <a:rPr lang="en-GB" altLang="en-US" sz="2800" kern="0" dirty="0" smtClean="0">
                <a:solidFill>
                  <a:schemeClr val="tx2"/>
                </a:solidFill>
                <a:latin typeface="Calibri" panose="020F0502020204030204" pitchFamily="34" charset="0"/>
              </a:rPr>
              <a:t>Adults 21 – 40 yrs old</a:t>
            </a:r>
          </a:p>
          <a:p>
            <a:pPr lvl="5">
              <a:buFont typeface="Wingdings" panose="05000000000000000000" pitchFamily="2" charset="2"/>
              <a:buChar char="Ø"/>
            </a:pPr>
            <a:r>
              <a:rPr lang="en-GB" altLang="en-US" sz="2800" kern="0" dirty="0" smtClean="0">
                <a:solidFill>
                  <a:schemeClr val="tx2"/>
                </a:solidFill>
                <a:latin typeface="Calibri" panose="020F0502020204030204" pitchFamily="34" charset="0"/>
              </a:rPr>
              <a:t>Young Families</a:t>
            </a:r>
          </a:p>
          <a:p>
            <a:pPr lvl="5">
              <a:buFont typeface="Wingdings" panose="05000000000000000000" pitchFamily="2" charset="2"/>
              <a:buChar char="Ø"/>
            </a:pPr>
            <a:endParaRPr lang="en-GB" altLang="en-US" sz="1800" kern="0" dirty="0" smtClean="0">
              <a:solidFill>
                <a:schemeClr val="tx2"/>
              </a:solidFill>
              <a:latin typeface="Calibri" panose="020F0502020204030204" pitchFamily="34" charset="0"/>
            </a:endParaRPr>
          </a:p>
          <a:p>
            <a:pPr marL="6350" lvl="4" indent="0">
              <a:buFontTx/>
              <a:buNone/>
            </a:pPr>
            <a:endParaRPr lang="en-GB" altLang="en-US" sz="1800" kern="0" dirty="0" smtClean="0">
              <a:solidFill>
                <a:schemeClr val="tx2"/>
              </a:solidFill>
              <a:latin typeface="Calibri" panose="020F0502020204030204" pitchFamily="34" charset="0"/>
            </a:endParaRPr>
          </a:p>
          <a:p>
            <a:pPr lvl="4"/>
            <a:endParaRPr lang="en-GB" altLang="en-US" sz="1800" kern="0" dirty="0" smtClean="0">
              <a:solidFill>
                <a:schemeClr val="tx2"/>
              </a:solidFill>
              <a:latin typeface="Calibri" panose="020F0502020204030204" pitchFamily="34" charset="0"/>
            </a:endParaRPr>
          </a:p>
          <a:p>
            <a:pPr lvl="4"/>
            <a:endParaRPr lang="en-GB" altLang="en-US" sz="1800" kern="0" dirty="0" smtClean="0">
              <a:solidFill>
                <a:schemeClr val="tx2"/>
              </a:solidFill>
              <a:latin typeface="Calibri" panose="020F0502020204030204" pitchFamily="34" charset="0"/>
            </a:endParaRPr>
          </a:p>
        </p:txBody>
      </p:sp>
    </p:spTree>
    <p:extLst>
      <p:ext uri="{BB962C8B-B14F-4D97-AF65-F5344CB8AC3E}">
        <p14:creationId xmlns:p14="http://schemas.microsoft.com/office/powerpoint/2010/main" val="13256770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additive="base">
                                        <p:cTn id="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 calcmode="lin" valueType="num">
                                      <p:cBhvr additive="base">
                                        <p:cTn id="1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GB" altLang="en-US" sz="3200" dirty="0" smtClean="0">
                <a:latin typeface="Calibri" panose="020F0502020204030204" pitchFamily="34" charset="0"/>
              </a:rPr>
              <a:t>Juniors – </a:t>
            </a:r>
            <a:r>
              <a:rPr lang="en-GB" altLang="en-US" sz="3200" dirty="0">
                <a:latin typeface="Calibri" panose="020F0502020204030204" pitchFamily="34" charset="0"/>
              </a:rPr>
              <a:t>W</a:t>
            </a:r>
            <a:r>
              <a:rPr lang="en-GB" altLang="en-US" sz="3200" dirty="0" smtClean="0">
                <a:latin typeface="Calibri" panose="020F0502020204030204" pitchFamily="34" charset="0"/>
              </a:rPr>
              <a:t>ho are they?</a:t>
            </a:r>
            <a:endParaRPr lang="en-GB" altLang="en-US" sz="3200" dirty="0">
              <a:latin typeface="Calibri" panose="020F050202020403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34056" y="1540107"/>
            <a:ext cx="3289637" cy="3528392"/>
          </a:xfrm>
          <a:prstGeom prst="rect">
            <a:avLst/>
          </a:prstGeom>
        </p:spPr>
      </p:pic>
      <p:sp>
        <p:nvSpPr>
          <p:cNvPr id="5" name="Rectangle 3"/>
          <p:cNvSpPr txBox="1">
            <a:spLocks noChangeArrowheads="1"/>
          </p:cNvSpPr>
          <p:nvPr/>
        </p:nvSpPr>
        <p:spPr bwMode="auto">
          <a:xfrm>
            <a:off x="685115" y="980728"/>
            <a:ext cx="5050845"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20000"/>
              </a:spcAft>
              <a:defRPr sz="2400" b="1">
                <a:solidFill>
                  <a:schemeClr val="accent1"/>
                </a:solidFill>
                <a:latin typeface="+mn-lt"/>
                <a:ea typeface="+mn-ea"/>
                <a:cs typeface="+mn-cs"/>
              </a:defRPr>
            </a:lvl1pPr>
            <a:lvl2pPr marL="1588" algn="l" rtl="0" fontAlgn="base">
              <a:spcBef>
                <a:spcPct val="0"/>
              </a:spcBef>
              <a:spcAft>
                <a:spcPct val="20000"/>
              </a:spcAft>
              <a:defRPr sz="2400">
                <a:solidFill>
                  <a:schemeClr val="accent1"/>
                </a:solidFill>
                <a:latin typeface="+mn-lt"/>
                <a:cs typeface="+mn-cs"/>
              </a:defRPr>
            </a:lvl2pPr>
            <a:lvl3pPr marL="3175" algn="l" rtl="0" fontAlgn="base">
              <a:spcBef>
                <a:spcPct val="0"/>
              </a:spcBef>
              <a:spcAft>
                <a:spcPct val="20000"/>
              </a:spcAft>
              <a:defRPr sz="2400">
                <a:solidFill>
                  <a:schemeClr val="tx1"/>
                </a:solidFill>
                <a:latin typeface="+mn-lt"/>
                <a:cs typeface="+mn-cs"/>
              </a:defRPr>
            </a:lvl3pPr>
            <a:lvl4pPr marL="4763" algn="l" rtl="0" fontAlgn="base">
              <a:spcBef>
                <a:spcPct val="0"/>
              </a:spcBef>
              <a:spcAft>
                <a:spcPct val="0"/>
              </a:spcAft>
              <a:defRPr sz="2000">
                <a:solidFill>
                  <a:schemeClr val="tx1"/>
                </a:solidFill>
                <a:latin typeface="+mn-lt"/>
                <a:cs typeface="+mn-cs"/>
              </a:defRPr>
            </a:lvl4pPr>
            <a:lvl5pPr marL="184150" indent="-177800" algn="l" rtl="0" fontAlgn="base">
              <a:spcBef>
                <a:spcPct val="0"/>
              </a:spcBef>
              <a:spcAft>
                <a:spcPct val="0"/>
              </a:spcAft>
              <a:buChar char="•"/>
              <a:defRPr sz="2400">
                <a:solidFill>
                  <a:schemeClr val="tx1"/>
                </a:solidFill>
                <a:latin typeface="+mn-lt"/>
                <a:cs typeface="+mn-cs"/>
              </a:defRPr>
            </a:lvl5pPr>
            <a:lvl6pPr marL="641350" indent="-177800" algn="l" rtl="0" fontAlgn="base">
              <a:spcBef>
                <a:spcPct val="0"/>
              </a:spcBef>
              <a:spcAft>
                <a:spcPct val="0"/>
              </a:spcAft>
              <a:buChar char="•"/>
              <a:defRPr sz="2400">
                <a:solidFill>
                  <a:schemeClr val="tx1"/>
                </a:solidFill>
                <a:latin typeface="+mn-lt"/>
                <a:cs typeface="+mn-cs"/>
              </a:defRPr>
            </a:lvl6pPr>
            <a:lvl7pPr marL="1098550" indent="-177800" algn="l" rtl="0" fontAlgn="base">
              <a:spcBef>
                <a:spcPct val="0"/>
              </a:spcBef>
              <a:spcAft>
                <a:spcPct val="0"/>
              </a:spcAft>
              <a:buChar char="•"/>
              <a:defRPr sz="2400">
                <a:solidFill>
                  <a:schemeClr val="tx1"/>
                </a:solidFill>
                <a:latin typeface="+mn-lt"/>
                <a:cs typeface="+mn-cs"/>
              </a:defRPr>
            </a:lvl7pPr>
            <a:lvl8pPr marL="1555750" indent="-177800" algn="l" rtl="0" fontAlgn="base">
              <a:spcBef>
                <a:spcPct val="0"/>
              </a:spcBef>
              <a:spcAft>
                <a:spcPct val="0"/>
              </a:spcAft>
              <a:buChar char="•"/>
              <a:defRPr sz="2400">
                <a:solidFill>
                  <a:schemeClr val="tx1"/>
                </a:solidFill>
                <a:latin typeface="+mn-lt"/>
                <a:cs typeface="+mn-cs"/>
              </a:defRPr>
            </a:lvl8pPr>
            <a:lvl9pPr marL="2012950" indent="-177800" algn="l" rtl="0" fontAlgn="base">
              <a:spcBef>
                <a:spcPct val="0"/>
              </a:spcBef>
              <a:spcAft>
                <a:spcPct val="0"/>
              </a:spcAft>
              <a:buChar char="•"/>
              <a:defRPr sz="2400">
                <a:solidFill>
                  <a:schemeClr val="tx1"/>
                </a:solidFill>
                <a:latin typeface="+mn-lt"/>
                <a:cs typeface="+mn-cs"/>
              </a:defRPr>
            </a:lvl9pPr>
          </a:lstStyle>
          <a:p>
            <a:pPr marL="6350" lvl="4" indent="0">
              <a:buFontTx/>
              <a:buNone/>
            </a:pPr>
            <a:endParaRPr lang="en-GB" altLang="en-US" sz="2000" b="1" dirty="0" smtClean="0">
              <a:solidFill>
                <a:schemeClr val="tx2"/>
              </a:solidFill>
              <a:latin typeface="Calibri" panose="020F0502020204030204" pitchFamily="34" charset="0"/>
            </a:endParaRPr>
          </a:p>
          <a:p>
            <a:pPr marL="6350" lvl="4" indent="0">
              <a:buFontTx/>
              <a:buNone/>
            </a:pPr>
            <a:endParaRPr lang="en-GB" altLang="en-US" sz="2000" b="1" kern="0" dirty="0">
              <a:solidFill>
                <a:schemeClr val="tx2"/>
              </a:solidFill>
              <a:latin typeface="Calibri" panose="020F0502020204030204" pitchFamily="34" charset="0"/>
            </a:endParaRPr>
          </a:p>
          <a:p>
            <a:pPr marL="6350" lvl="4" indent="0">
              <a:buFontTx/>
              <a:buNone/>
            </a:pPr>
            <a:r>
              <a:rPr lang="en-GB" altLang="en-US" sz="2000" b="1" kern="0" dirty="0" smtClean="0">
                <a:solidFill>
                  <a:schemeClr val="tx2"/>
                </a:solidFill>
                <a:latin typeface="Calibri" panose="020F0502020204030204" pitchFamily="34" charset="0"/>
              </a:rPr>
              <a:t>Juniors</a:t>
            </a:r>
            <a:endParaRPr lang="en-GB" altLang="en-US" sz="2000" b="1" kern="0" dirty="0">
              <a:solidFill>
                <a:schemeClr val="tx2"/>
              </a:solidFill>
              <a:latin typeface="Calibri" panose="020F0502020204030204" pitchFamily="34" charset="0"/>
            </a:endParaRPr>
          </a:p>
          <a:p>
            <a:pPr lvl="4"/>
            <a:r>
              <a:rPr lang="en-GB" altLang="en-US" sz="2000" kern="0" dirty="0" smtClean="0">
                <a:solidFill>
                  <a:schemeClr val="tx2"/>
                </a:solidFill>
                <a:latin typeface="Calibri" panose="020F0502020204030204" pitchFamily="34" charset="0"/>
              </a:rPr>
              <a:t>Majority play in schools or parks</a:t>
            </a:r>
          </a:p>
          <a:p>
            <a:pPr lvl="4"/>
            <a:r>
              <a:rPr lang="en-GB" altLang="en-US" sz="2000" kern="0" dirty="0">
                <a:solidFill>
                  <a:schemeClr val="tx2"/>
                </a:solidFill>
                <a:latin typeface="Calibri" panose="020F0502020204030204" pitchFamily="34" charset="0"/>
              </a:rPr>
              <a:t>Led by </a:t>
            </a:r>
            <a:r>
              <a:rPr lang="en-GB" altLang="en-US" sz="2000" kern="0" dirty="0" smtClean="0">
                <a:solidFill>
                  <a:schemeClr val="tx2"/>
                </a:solidFill>
                <a:latin typeface="Calibri" panose="020F0502020204030204" pitchFamily="34" charset="0"/>
              </a:rPr>
              <a:t>parents</a:t>
            </a:r>
          </a:p>
          <a:p>
            <a:pPr lvl="4"/>
            <a:r>
              <a:rPr lang="en-GB" altLang="en-US" sz="2000" kern="0" dirty="0" smtClean="0">
                <a:solidFill>
                  <a:schemeClr val="tx2"/>
                </a:solidFill>
                <a:latin typeface="Calibri" panose="020F0502020204030204" pitchFamily="34" charset="0"/>
              </a:rPr>
              <a:t>Play lots of sports</a:t>
            </a:r>
          </a:p>
          <a:p>
            <a:pPr lvl="4"/>
            <a:r>
              <a:rPr lang="en-GB" altLang="en-US" sz="2000" kern="0" dirty="0" smtClean="0">
                <a:solidFill>
                  <a:schemeClr val="tx2"/>
                </a:solidFill>
                <a:latin typeface="Calibri" panose="020F0502020204030204" pitchFamily="34" charset="0"/>
              </a:rPr>
              <a:t>Want fun</a:t>
            </a:r>
          </a:p>
          <a:p>
            <a:pPr lvl="4"/>
            <a:endParaRPr lang="en-GB" altLang="en-US" sz="2000" b="1" kern="0" dirty="0">
              <a:solidFill>
                <a:schemeClr val="tx2"/>
              </a:solidFill>
              <a:latin typeface="Calibri" panose="020F0502020204030204" pitchFamily="34" charset="0"/>
            </a:endParaRPr>
          </a:p>
          <a:p>
            <a:pPr marL="6350" lvl="4" indent="0">
              <a:buFontTx/>
              <a:buNone/>
            </a:pPr>
            <a:r>
              <a:rPr lang="en-GB" altLang="en-US" sz="2000" b="1" kern="0" dirty="0" smtClean="0">
                <a:solidFill>
                  <a:schemeClr val="tx2"/>
                </a:solidFill>
                <a:latin typeface="Calibri" panose="020F0502020204030204" pitchFamily="34" charset="0"/>
              </a:rPr>
              <a:t>Teenagers </a:t>
            </a:r>
            <a:r>
              <a:rPr lang="en-GB" altLang="en-US" sz="2000" b="1" kern="0" dirty="0">
                <a:solidFill>
                  <a:schemeClr val="tx2"/>
                </a:solidFill>
                <a:latin typeface="Calibri" panose="020F0502020204030204" pitchFamily="34" charset="0"/>
              </a:rPr>
              <a:t>want to be </a:t>
            </a:r>
          </a:p>
          <a:p>
            <a:pPr lvl="4"/>
            <a:r>
              <a:rPr lang="en-GB" altLang="en-US" sz="2000" kern="0" dirty="0" smtClean="0">
                <a:solidFill>
                  <a:schemeClr val="tx2"/>
                </a:solidFill>
                <a:latin typeface="Calibri" panose="020F0502020204030204" pitchFamily="34" charset="0"/>
              </a:rPr>
              <a:t>Choosing their favourite sport</a:t>
            </a:r>
          </a:p>
          <a:p>
            <a:pPr lvl="4"/>
            <a:r>
              <a:rPr lang="en-GB" altLang="en-US" sz="2000" kern="0" dirty="0" smtClean="0">
                <a:solidFill>
                  <a:schemeClr val="tx2"/>
                </a:solidFill>
                <a:latin typeface="Calibri" panose="020F0502020204030204" pitchFamily="34" charset="0"/>
              </a:rPr>
              <a:t>Spontaneous</a:t>
            </a:r>
            <a:endParaRPr lang="en-GB" altLang="en-US" sz="2000" kern="0" dirty="0">
              <a:solidFill>
                <a:schemeClr val="tx2"/>
              </a:solidFill>
              <a:latin typeface="Calibri" panose="020F0502020204030204" pitchFamily="34" charset="0"/>
            </a:endParaRPr>
          </a:p>
          <a:p>
            <a:pPr lvl="4"/>
            <a:r>
              <a:rPr lang="en-GB" altLang="en-US" sz="2000" kern="0" dirty="0">
                <a:solidFill>
                  <a:schemeClr val="tx2"/>
                </a:solidFill>
                <a:latin typeface="Calibri" panose="020F0502020204030204" pitchFamily="34" charset="0"/>
              </a:rPr>
              <a:t> Make their own decisions</a:t>
            </a:r>
          </a:p>
          <a:p>
            <a:pPr lvl="4"/>
            <a:r>
              <a:rPr lang="en-GB" altLang="en-US" sz="2000" kern="0" dirty="0">
                <a:solidFill>
                  <a:schemeClr val="tx2"/>
                </a:solidFill>
                <a:latin typeface="Calibri" panose="020F0502020204030204" pitchFamily="34" charset="0"/>
              </a:rPr>
              <a:t>Want variety &amp; prefer to do things in social groups.  </a:t>
            </a:r>
          </a:p>
          <a:p>
            <a:pPr lvl="4"/>
            <a:r>
              <a:rPr lang="en-GB" altLang="en-US" sz="2000" kern="0" dirty="0">
                <a:solidFill>
                  <a:schemeClr val="tx2"/>
                </a:solidFill>
                <a:latin typeface="Calibri" panose="020F0502020204030204" pitchFamily="34" charset="0"/>
              </a:rPr>
              <a:t>They want to play sport on their </a:t>
            </a:r>
            <a:r>
              <a:rPr lang="en-GB" altLang="en-US" sz="2000" kern="0" dirty="0" smtClean="0">
                <a:solidFill>
                  <a:schemeClr val="tx2"/>
                </a:solidFill>
                <a:latin typeface="Calibri" panose="020F0502020204030204" pitchFamily="34" charset="0"/>
              </a:rPr>
              <a:t>terms</a:t>
            </a:r>
          </a:p>
          <a:p>
            <a:pPr lvl="4"/>
            <a:r>
              <a:rPr lang="en-GB" altLang="en-US" sz="2000" kern="0" dirty="0" smtClean="0">
                <a:solidFill>
                  <a:schemeClr val="tx2"/>
                </a:solidFill>
                <a:latin typeface="Calibri" panose="020F0502020204030204" pitchFamily="34" charset="0"/>
              </a:rPr>
              <a:t>2/3 communicate through smart phones</a:t>
            </a:r>
            <a:endParaRPr lang="en-GB" altLang="en-US" sz="2000" kern="0" dirty="0">
              <a:solidFill>
                <a:schemeClr val="tx2"/>
              </a:solidFill>
              <a:latin typeface="Calibri" panose="020F0502020204030204" pitchFamily="34" charset="0"/>
            </a:endParaRPr>
          </a:p>
          <a:p>
            <a:pPr marL="6350" lvl="4" indent="0">
              <a:buFontTx/>
              <a:buNone/>
            </a:pPr>
            <a:endParaRPr lang="en-GB" altLang="en-US" sz="2000" b="1" kern="0" dirty="0" smtClean="0">
              <a:solidFill>
                <a:schemeClr val="tx2"/>
              </a:solidFill>
              <a:latin typeface="Calibri" panose="020F0502020204030204" pitchFamily="34" charset="0"/>
            </a:endParaRPr>
          </a:p>
        </p:txBody>
      </p:sp>
    </p:spTree>
    <p:extLst>
      <p:ext uri="{BB962C8B-B14F-4D97-AF65-F5344CB8AC3E}">
        <p14:creationId xmlns:p14="http://schemas.microsoft.com/office/powerpoint/2010/main" val="37461162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 calcmode="lin" valueType="num">
                                      <p:cBhvr additive="base">
                                        <p:cTn id="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anim calcmode="lin" valueType="num">
                                      <p:cBhvr additive="base">
                                        <p:cTn id="13"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 calcmode="lin" valueType="num">
                                      <p:cBhvr additive="base">
                                        <p:cTn id="1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 calcmode="lin" valueType="num">
                                      <p:cBhvr additive="base">
                                        <p:cTn id="25"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anim calcmode="lin" valueType="num">
                                      <p:cBhvr additive="base">
                                        <p:cTn id="31"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anim calcmode="lin" valueType="num">
                                      <p:cBhvr additive="base">
                                        <p:cTn id="37"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11" end="11"/>
                                            </p:txEl>
                                          </p:spTgt>
                                        </p:tgtEl>
                                        <p:attrNameLst>
                                          <p:attrName>style.visibility</p:attrName>
                                        </p:attrNameLst>
                                      </p:cBhvr>
                                      <p:to>
                                        <p:strVal val="visible"/>
                                      </p:to>
                                    </p:set>
                                    <p:anim calcmode="lin" valueType="num">
                                      <p:cBhvr additive="base">
                                        <p:cTn id="43"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
                                            <p:txEl>
                                              <p:pRg st="12" end="12"/>
                                            </p:txEl>
                                          </p:spTgt>
                                        </p:tgtEl>
                                        <p:attrNameLst>
                                          <p:attrName>style.visibility</p:attrName>
                                        </p:attrNameLst>
                                      </p:cBhvr>
                                      <p:to>
                                        <p:strVal val="visible"/>
                                      </p:to>
                                    </p:set>
                                    <p:anim calcmode="lin" valueType="num">
                                      <p:cBhvr additive="base">
                                        <p:cTn id="49"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
                                            <p:txEl>
                                              <p:pRg st="13" end="13"/>
                                            </p:txEl>
                                          </p:spTgt>
                                        </p:tgtEl>
                                        <p:attrNameLst>
                                          <p:attrName>style.visibility</p:attrName>
                                        </p:attrNameLst>
                                      </p:cBhvr>
                                      <p:to>
                                        <p:strVal val="visible"/>
                                      </p:to>
                                    </p:set>
                                    <p:anim calcmode="lin" valueType="num">
                                      <p:cBhvr additive="base">
                                        <p:cTn id="55" dur="500" fill="hold"/>
                                        <p:tgtEl>
                                          <p:spTgt spid="5">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5">
                                            <p:txEl>
                                              <p:pRg st="14" end="14"/>
                                            </p:txEl>
                                          </p:spTgt>
                                        </p:tgtEl>
                                        <p:attrNameLst>
                                          <p:attrName>style.visibility</p:attrName>
                                        </p:attrNameLst>
                                      </p:cBhvr>
                                      <p:to>
                                        <p:strVal val="visible"/>
                                      </p:to>
                                    </p:set>
                                    <p:anim calcmode="lin" valueType="num">
                                      <p:cBhvr additive="base">
                                        <p:cTn id="61" dur="500" fill="hold"/>
                                        <p:tgtEl>
                                          <p:spTgt spid="5">
                                            <p:txEl>
                                              <p:pRg st="14" end="1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GB" altLang="en-US" sz="3200" dirty="0" smtClean="0">
                <a:latin typeface="Calibri" panose="020F0502020204030204" pitchFamily="34" charset="0"/>
              </a:rPr>
              <a:t>Juniors</a:t>
            </a:r>
            <a:endParaRPr lang="en-GB" altLang="en-US" sz="3200" dirty="0">
              <a:latin typeface="Calibri" panose="020F050202020403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9064" y="1822650"/>
            <a:ext cx="4196849" cy="2798246"/>
          </a:xfrm>
          <a:prstGeom prst="rect">
            <a:avLst/>
          </a:prstGeom>
        </p:spPr>
      </p:pic>
      <p:sp>
        <p:nvSpPr>
          <p:cNvPr id="5" name="Rectangle 3"/>
          <p:cNvSpPr txBox="1">
            <a:spLocks noChangeArrowheads="1"/>
          </p:cNvSpPr>
          <p:nvPr/>
        </p:nvSpPr>
        <p:spPr bwMode="auto">
          <a:xfrm>
            <a:off x="294515" y="1446725"/>
            <a:ext cx="4798086"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20000"/>
              </a:spcAft>
              <a:defRPr sz="2400" b="1">
                <a:solidFill>
                  <a:schemeClr val="accent1"/>
                </a:solidFill>
                <a:latin typeface="+mn-lt"/>
                <a:ea typeface="+mn-ea"/>
                <a:cs typeface="+mn-cs"/>
              </a:defRPr>
            </a:lvl1pPr>
            <a:lvl2pPr marL="1588" algn="l" rtl="0" fontAlgn="base">
              <a:spcBef>
                <a:spcPct val="0"/>
              </a:spcBef>
              <a:spcAft>
                <a:spcPct val="20000"/>
              </a:spcAft>
              <a:defRPr sz="2400">
                <a:solidFill>
                  <a:schemeClr val="accent1"/>
                </a:solidFill>
                <a:latin typeface="+mn-lt"/>
                <a:cs typeface="+mn-cs"/>
              </a:defRPr>
            </a:lvl2pPr>
            <a:lvl3pPr marL="3175" algn="l" rtl="0" fontAlgn="base">
              <a:spcBef>
                <a:spcPct val="0"/>
              </a:spcBef>
              <a:spcAft>
                <a:spcPct val="20000"/>
              </a:spcAft>
              <a:defRPr sz="2400">
                <a:solidFill>
                  <a:schemeClr val="tx1"/>
                </a:solidFill>
                <a:latin typeface="+mn-lt"/>
                <a:cs typeface="+mn-cs"/>
              </a:defRPr>
            </a:lvl3pPr>
            <a:lvl4pPr marL="4763" algn="l" rtl="0" fontAlgn="base">
              <a:spcBef>
                <a:spcPct val="0"/>
              </a:spcBef>
              <a:spcAft>
                <a:spcPct val="0"/>
              </a:spcAft>
              <a:defRPr sz="2000">
                <a:solidFill>
                  <a:schemeClr val="tx1"/>
                </a:solidFill>
                <a:latin typeface="+mn-lt"/>
                <a:cs typeface="+mn-cs"/>
              </a:defRPr>
            </a:lvl4pPr>
            <a:lvl5pPr marL="184150" indent="-177800" algn="l" rtl="0" fontAlgn="base">
              <a:spcBef>
                <a:spcPct val="0"/>
              </a:spcBef>
              <a:spcAft>
                <a:spcPct val="0"/>
              </a:spcAft>
              <a:buChar char="•"/>
              <a:defRPr sz="2400">
                <a:solidFill>
                  <a:schemeClr val="tx1"/>
                </a:solidFill>
                <a:latin typeface="+mn-lt"/>
                <a:cs typeface="+mn-cs"/>
              </a:defRPr>
            </a:lvl5pPr>
            <a:lvl6pPr marL="641350" indent="-177800" algn="l" rtl="0" fontAlgn="base">
              <a:spcBef>
                <a:spcPct val="0"/>
              </a:spcBef>
              <a:spcAft>
                <a:spcPct val="0"/>
              </a:spcAft>
              <a:buChar char="•"/>
              <a:defRPr sz="2400">
                <a:solidFill>
                  <a:schemeClr val="tx1"/>
                </a:solidFill>
                <a:latin typeface="+mn-lt"/>
                <a:cs typeface="+mn-cs"/>
              </a:defRPr>
            </a:lvl6pPr>
            <a:lvl7pPr marL="1098550" indent="-177800" algn="l" rtl="0" fontAlgn="base">
              <a:spcBef>
                <a:spcPct val="0"/>
              </a:spcBef>
              <a:spcAft>
                <a:spcPct val="0"/>
              </a:spcAft>
              <a:buChar char="•"/>
              <a:defRPr sz="2400">
                <a:solidFill>
                  <a:schemeClr val="tx1"/>
                </a:solidFill>
                <a:latin typeface="+mn-lt"/>
                <a:cs typeface="+mn-cs"/>
              </a:defRPr>
            </a:lvl7pPr>
            <a:lvl8pPr marL="1555750" indent="-177800" algn="l" rtl="0" fontAlgn="base">
              <a:spcBef>
                <a:spcPct val="0"/>
              </a:spcBef>
              <a:spcAft>
                <a:spcPct val="0"/>
              </a:spcAft>
              <a:buChar char="•"/>
              <a:defRPr sz="2400">
                <a:solidFill>
                  <a:schemeClr val="tx1"/>
                </a:solidFill>
                <a:latin typeface="+mn-lt"/>
                <a:cs typeface="+mn-cs"/>
              </a:defRPr>
            </a:lvl8pPr>
            <a:lvl9pPr marL="2012950" indent="-177800" algn="l" rtl="0" fontAlgn="base">
              <a:spcBef>
                <a:spcPct val="0"/>
              </a:spcBef>
              <a:spcAft>
                <a:spcPct val="0"/>
              </a:spcAft>
              <a:buChar char="•"/>
              <a:defRPr sz="2400">
                <a:solidFill>
                  <a:schemeClr val="tx1"/>
                </a:solidFill>
                <a:latin typeface="+mn-lt"/>
                <a:cs typeface="+mn-cs"/>
              </a:defRPr>
            </a:lvl9pPr>
          </a:lstStyle>
          <a:p>
            <a:pPr marL="6350" lvl="4" indent="0">
              <a:buNone/>
            </a:pPr>
            <a:endParaRPr lang="en-GB" altLang="en-US" sz="4800" kern="0" dirty="0">
              <a:solidFill>
                <a:schemeClr val="tx2"/>
              </a:solidFill>
              <a:latin typeface="Calibri" panose="020F0502020204030204" pitchFamily="34" charset="0"/>
            </a:endParaRPr>
          </a:p>
        </p:txBody>
      </p:sp>
      <p:sp>
        <p:nvSpPr>
          <p:cNvPr id="7" name="Rectangle 3"/>
          <p:cNvSpPr txBox="1">
            <a:spLocks noChangeArrowheads="1"/>
          </p:cNvSpPr>
          <p:nvPr/>
        </p:nvSpPr>
        <p:spPr bwMode="auto">
          <a:xfrm>
            <a:off x="670414" y="1895375"/>
            <a:ext cx="4424891"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20000"/>
              </a:spcAft>
              <a:defRPr sz="2400" b="1">
                <a:solidFill>
                  <a:schemeClr val="accent1"/>
                </a:solidFill>
                <a:latin typeface="+mn-lt"/>
                <a:ea typeface="+mn-ea"/>
                <a:cs typeface="+mn-cs"/>
              </a:defRPr>
            </a:lvl1pPr>
            <a:lvl2pPr marL="1588" algn="l" rtl="0" fontAlgn="base">
              <a:spcBef>
                <a:spcPct val="0"/>
              </a:spcBef>
              <a:spcAft>
                <a:spcPct val="20000"/>
              </a:spcAft>
              <a:defRPr sz="2400">
                <a:solidFill>
                  <a:schemeClr val="accent1"/>
                </a:solidFill>
                <a:latin typeface="+mn-lt"/>
                <a:cs typeface="+mn-cs"/>
              </a:defRPr>
            </a:lvl2pPr>
            <a:lvl3pPr marL="3175" algn="l" rtl="0" fontAlgn="base">
              <a:spcBef>
                <a:spcPct val="0"/>
              </a:spcBef>
              <a:spcAft>
                <a:spcPct val="20000"/>
              </a:spcAft>
              <a:defRPr sz="2400">
                <a:solidFill>
                  <a:schemeClr val="tx1"/>
                </a:solidFill>
                <a:latin typeface="+mn-lt"/>
                <a:cs typeface="+mn-cs"/>
              </a:defRPr>
            </a:lvl3pPr>
            <a:lvl4pPr marL="4763" algn="l" rtl="0" fontAlgn="base">
              <a:spcBef>
                <a:spcPct val="0"/>
              </a:spcBef>
              <a:spcAft>
                <a:spcPct val="0"/>
              </a:spcAft>
              <a:defRPr sz="2000">
                <a:solidFill>
                  <a:schemeClr val="tx1"/>
                </a:solidFill>
                <a:latin typeface="+mn-lt"/>
                <a:cs typeface="+mn-cs"/>
              </a:defRPr>
            </a:lvl4pPr>
            <a:lvl5pPr marL="184150" indent="-177800" algn="l" rtl="0" fontAlgn="base">
              <a:spcBef>
                <a:spcPct val="0"/>
              </a:spcBef>
              <a:spcAft>
                <a:spcPct val="0"/>
              </a:spcAft>
              <a:buChar char="•"/>
              <a:defRPr sz="2400">
                <a:solidFill>
                  <a:schemeClr val="tx1"/>
                </a:solidFill>
                <a:latin typeface="+mn-lt"/>
                <a:cs typeface="+mn-cs"/>
              </a:defRPr>
            </a:lvl5pPr>
            <a:lvl6pPr marL="641350" indent="-177800" algn="l" rtl="0" fontAlgn="base">
              <a:spcBef>
                <a:spcPct val="0"/>
              </a:spcBef>
              <a:spcAft>
                <a:spcPct val="0"/>
              </a:spcAft>
              <a:buChar char="•"/>
              <a:defRPr sz="2400">
                <a:solidFill>
                  <a:schemeClr val="tx1"/>
                </a:solidFill>
                <a:latin typeface="+mn-lt"/>
                <a:cs typeface="+mn-cs"/>
              </a:defRPr>
            </a:lvl6pPr>
            <a:lvl7pPr marL="1098550" indent="-177800" algn="l" rtl="0" fontAlgn="base">
              <a:spcBef>
                <a:spcPct val="0"/>
              </a:spcBef>
              <a:spcAft>
                <a:spcPct val="0"/>
              </a:spcAft>
              <a:buChar char="•"/>
              <a:defRPr sz="2400">
                <a:solidFill>
                  <a:schemeClr val="tx1"/>
                </a:solidFill>
                <a:latin typeface="+mn-lt"/>
                <a:cs typeface="+mn-cs"/>
              </a:defRPr>
            </a:lvl7pPr>
            <a:lvl8pPr marL="1555750" indent="-177800" algn="l" rtl="0" fontAlgn="base">
              <a:spcBef>
                <a:spcPct val="0"/>
              </a:spcBef>
              <a:spcAft>
                <a:spcPct val="0"/>
              </a:spcAft>
              <a:buChar char="•"/>
              <a:defRPr sz="2400">
                <a:solidFill>
                  <a:schemeClr val="tx1"/>
                </a:solidFill>
                <a:latin typeface="+mn-lt"/>
                <a:cs typeface="+mn-cs"/>
              </a:defRPr>
            </a:lvl8pPr>
            <a:lvl9pPr marL="2012950" indent="-177800" algn="l" rtl="0" fontAlgn="base">
              <a:spcBef>
                <a:spcPct val="0"/>
              </a:spcBef>
              <a:spcAft>
                <a:spcPct val="0"/>
              </a:spcAft>
              <a:buChar char="•"/>
              <a:defRPr sz="2400">
                <a:solidFill>
                  <a:schemeClr val="tx1"/>
                </a:solidFill>
                <a:latin typeface="+mn-lt"/>
                <a:cs typeface="+mn-cs"/>
              </a:defRPr>
            </a:lvl9pPr>
          </a:lstStyle>
          <a:p>
            <a:pPr lvl="4"/>
            <a:r>
              <a:rPr lang="en-GB" altLang="en-US" sz="2000" dirty="0" smtClean="0">
                <a:solidFill>
                  <a:schemeClr val="tx2"/>
                </a:solidFill>
                <a:latin typeface="Calibri" panose="020F0502020204030204" pitchFamily="34" charset="0"/>
              </a:rPr>
              <a:t>Reach into community to maintain relationships</a:t>
            </a:r>
          </a:p>
          <a:p>
            <a:pPr lvl="4"/>
            <a:endParaRPr lang="en-GB" altLang="en-US" sz="2000" dirty="0">
              <a:solidFill>
                <a:schemeClr val="tx2"/>
              </a:solidFill>
              <a:latin typeface="Calibri" panose="020F0502020204030204" pitchFamily="34" charset="0"/>
            </a:endParaRPr>
          </a:p>
          <a:p>
            <a:pPr lvl="4"/>
            <a:r>
              <a:rPr lang="en-GB" altLang="en-US" sz="2000" dirty="0" smtClean="0">
                <a:solidFill>
                  <a:schemeClr val="tx2"/>
                </a:solidFill>
                <a:latin typeface="Calibri" panose="020F0502020204030204" pitchFamily="34" charset="0"/>
              </a:rPr>
              <a:t>Consider the parent when organising</a:t>
            </a:r>
          </a:p>
          <a:p>
            <a:pPr marL="6350" lvl="4" indent="0">
              <a:buNone/>
            </a:pPr>
            <a:r>
              <a:rPr lang="en-GB" altLang="en-US" sz="2000" kern="0" dirty="0" smtClean="0">
                <a:solidFill>
                  <a:schemeClr val="tx2"/>
                </a:solidFill>
                <a:latin typeface="Calibri" panose="020F0502020204030204" pitchFamily="34" charset="0"/>
              </a:rPr>
              <a:t>   and planning</a:t>
            </a:r>
          </a:p>
          <a:p>
            <a:pPr lvl="4"/>
            <a:endParaRPr lang="en-GB" altLang="en-US" sz="2000" kern="0" dirty="0">
              <a:solidFill>
                <a:schemeClr val="tx2"/>
              </a:solidFill>
              <a:latin typeface="Calibri" panose="020F0502020204030204" pitchFamily="34" charset="0"/>
            </a:endParaRPr>
          </a:p>
          <a:p>
            <a:pPr lvl="4"/>
            <a:r>
              <a:rPr lang="en-GB" altLang="en-US" sz="2000" kern="0" dirty="0" smtClean="0">
                <a:solidFill>
                  <a:schemeClr val="tx2"/>
                </a:solidFill>
                <a:latin typeface="Calibri" panose="020F0502020204030204" pitchFamily="34" charset="0"/>
              </a:rPr>
              <a:t>Involve social aspects to creating teenage offer – </a:t>
            </a:r>
            <a:r>
              <a:rPr lang="en-GB" altLang="en-US" sz="2000" kern="0" dirty="0" err="1" smtClean="0">
                <a:solidFill>
                  <a:schemeClr val="tx2"/>
                </a:solidFill>
                <a:latin typeface="Calibri" panose="020F0502020204030204" pitchFamily="34" charset="0"/>
              </a:rPr>
              <a:t>eg</a:t>
            </a:r>
            <a:r>
              <a:rPr lang="en-GB" altLang="en-US" sz="2000" kern="0" dirty="0" smtClean="0">
                <a:solidFill>
                  <a:schemeClr val="tx2"/>
                </a:solidFill>
                <a:latin typeface="Calibri" panose="020F0502020204030204" pitchFamily="34" charset="0"/>
              </a:rPr>
              <a:t> Junior/Teenage club nights</a:t>
            </a:r>
          </a:p>
          <a:p>
            <a:pPr lvl="4"/>
            <a:endParaRPr lang="en-GB" altLang="en-US" sz="2000" b="1" kern="0" dirty="0" smtClean="0">
              <a:solidFill>
                <a:schemeClr val="tx2"/>
              </a:solidFill>
              <a:latin typeface="Calibri" panose="020F0502020204030204" pitchFamily="34" charset="0"/>
            </a:endParaRPr>
          </a:p>
          <a:p>
            <a:pPr marL="6350" lvl="4" indent="0">
              <a:buFontTx/>
              <a:buNone/>
            </a:pPr>
            <a:endParaRPr lang="en-GB" altLang="en-US" sz="2000" b="1" kern="0" dirty="0">
              <a:solidFill>
                <a:schemeClr val="tx2"/>
              </a:solidFill>
              <a:latin typeface="Calibri" panose="020F0502020204030204" pitchFamily="34" charset="0"/>
            </a:endParaRPr>
          </a:p>
          <a:p>
            <a:pPr marL="6350" lvl="4" indent="0">
              <a:buFontTx/>
              <a:buNone/>
            </a:pPr>
            <a:endParaRPr lang="en-GB" altLang="en-US" sz="2000" kern="0" dirty="0">
              <a:solidFill>
                <a:schemeClr val="tx2"/>
              </a:solidFill>
              <a:latin typeface="Calibri" panose="020F0502020204030204" pitchFamily="34" charset="0"/>
            </a:endParaRPr>
          </a:p>
          <a:p>
            <a:pPr marL="6350" lvl="4" indent="0">
              <a:buFontTx/>
              <a:buNone/>
            </a:pPr>
            <a:endParaRPr lang="en-GB" altLang="en-US" sz="2000" b="1" kern="0" dirty="0" smtClean="0">
              <a:solidFill>
                <a:schemeClr val="tx2"/>
              </a:solidFill>
              <a:latin typeface="Calibri" panose="020F0502020204030204" pitchFamily="34" charset="0"/>
            </a:endParaRPr>
          </a:p>
        </p:txBody>
      </p:sp>
    </p:spTree>
    <p:extLst>
      <p:ext uri="{BB962C8B-B14F-4D97-AF65-F5344CB8AC3E}">
        <p14:creationId xmlns:p14="http://schemas.microsoft.com/office/powerpoint/2010/main" val="22360336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anim calcmode="lin" valueType="num">
                                      <p:cBhvr additive="base">
                                        <p:cTn id="23"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GB" altLang="en-US" sz="3200" dirty="0">
                <a:latin typeface="Calibri" panose="020F0502020204030204" pitchFamily="34" charset="0"/>
              </a:rPr>
              <a:t>Adults (21 – 40yrs old)</a:t>
            </a:r>
          </a:p>
        </p:txBody>
      </p:sp>
      <p:sp>
        <p:nvSpPr>
          <p:cNvPr id="104451" name="Rectangle 3"/>
          <p:cNvSpPr>
            <a:spLocks noGrp="1" noChangeArrowheads="1"/>
          </p:cNvSpPr>
          <p:nvPr>
            <p:ph type="body" idx="1"/>
          </p:nvPr>
        </p:nvSpPr>
        <p:spPr>
          <a:xfrm>
            <a:off x="632520" y="1268760"/>
            <a:ext cx="9138220" cy="4830762"/>
          </a:xfrm>
        </p:spPr>
        <p:txBody>
          <a:bodyPr/>
          <a:lstStyle/>
          <a:p>
            <a:pPr lvl="4"/>
            <a:r>
              <a:rPr lang="en-GB" altLang="en-US" sz="1800" dirty="0" smtClean="0">
                <a:solidFill>
                  <a:schemeClr val="tx2"/>
                </a:solidFill>
                <a:latin typeface="Calibri" panose="020F0502020204030204" pitchFamily="34" charset="0"/>
              </a:rPr>
              <a:t>LTA research indicates that there is significant interest in this age group to play more tennis if the ‘offer’ was right. </a:t>
            </a:r>
          </a:p>
          <a:p>
            <a:pPr lvl="4"/>
            <a:endParaRPr lang="en-GB" altLang="en-US" sz="1800" dirty="0">
              <a:solidFill>
                <a:schemeClr val="tx2"/>
              </a:solidFill>
              <a:latin typeface="Calibri" panose="020F0502020204030204" pitchFamily="34" charset="0"/>
            </a:endParaRPr>
          </a:p>
          <a:p>
            <a:pPr lvl="4"/>
            <a:r>
              <a:rPr lang="en-GB" altLang="en-US" sz="1800" dirty="0" smtClean="0">
                <a:solidFill>
                  <a:schemeClr val="tx2"/>
                </a:solidFill>
                <a:latin typeface="Calibri" panose="020F0502020204030204" pitchFamily="34" charset="0"/>
              </a:rPr>
              <a:t>They </a:t>
            </a:r>
            <a:r>
              <a:rPr lang="en-GB" altLang="en-US" sz="1800" dirty="0">
                <a:solidFill>
                  <a:schemeClr val="tx2"/>
                </a:solidFill>
                <a:latin typeface="Calibri" panose="020F0502020204030204" pitchFamily="34" charset="0"/>
              </a:rPr>
              <a:t>need their leisure activities to fit around them, otherwise they will </a:t>
            </a:r>
            <a:r>
              <a:rPr lang="en-GB" altLang="en-US" sz="1800" dirty="0" smtClean="0">
                <a:solidFill>
                  <a:schemeClr val="tx2"/>
                </a:solidFill>
                <a:latin typeface="Calibri" panose="020F0502020204030204" pitchFamily="34" charset="0"/>
              </a:rPr>
              <a:t>choose </a:t>
            </a:r>
            <a:r>
              <a:rPr lang="en-GB" altLang="en-US" sz="1800" dirty="0">
                <a:solidFill>
                  <a:schemeClr val="tx2"/>
                </a:solidFill>
                <a:latin typeface="Calibri" panose="020F0502020204030204" pitchFamily="34" charset="0"/>
              </a:rPr>
              <a:t>an alternative </a:t>
            </a:r>
            <a:endParaRPr lang="en-GB" altLang="en-US" sz="1800" dirty="0" smtClean="0">
              <a:solidFill>
                <a:schemeClr val="tx2"/>
              </a:solidFill>
              <a:latin typeface="Calibri" panose="020F0502020204030204" pitchFamily="34" charset="0"/>
            </a:endParaRPr>
          </a:p>
          <a:p>
            <a:pPr lvl="4"/>
            <a:endParaRPr lang="en-GB" altLang="en-US" sz="1800" dirty="0">
              <a:solidFill>
                <a:schemeClr val="tx2"/>
              </a:solidFill>
              <a:latin typeface="Calibri" panose="020F0502020204030204" pitchFamily="34" charset="0"/>
            </a:endParaRPr>
          </a:p>
          <a:p>
            <a:pPr lvl="4"/>
            <a:r>
              <a:rPr lang="en-GB" altLang="en-US" sz="1800" dirty="0" smtClean="0">
                <a:solidFill>
                  <a:schemeClr val="tx2"/>
                </a:solidFill>
                <a:latin typeface="Calibri" panose="020F0502020204030204" pitchFamily="34" charset="0"/>
              </a:rPr>
              <a:t>This age group often see parks as more attractive </a:t>
            </a:r>
          </a:p>
          <a:p>
            <a:pPr lvl="4"/>
            <a:endParaRPr lang="en-GB" altLang="en-US" sz="1800" dirty="0">
              <a:solidFill>
                <a:schemeClr val="tx2"/>
              </a:solidFill>
              <a:latin typeface="Calibri" panose="020F0502020204030204" pitchFamily="34" charset="0"/>
            </a:endParaRPr>
          </a:p>
          <a:p>
            <a:pPr lvl="4"/>
            <a:r>
              <a:rPr lang="en-GB" altLang="en-US" sz="1800" dirty="0" smtClean="0">
                <a:solidFill>
                  <a:schemeClr val="tx2"/>
                </a:solidFill>
                <a:latin typeface="Calibri" panose="020F0502020204030204" pitchFamily="34" charset="0"/>
              </a:rPr>
              <a:t>They have challenging perceptions about clubs – not good enough, for serious people, stuffy</a:t>
            </a:r>
          </a:p>
          <a:p>
            <a:pPr lvl="4"/>
            <a:endParaRPr lang="en-GB" altLang="en-US" sz="1800" dirty="0">
              <a:solidFill>
                <a:schemeClr val="tx2"/>
              </a:solidFill>
              <a:latin typeface="Calibri" panose="020F0502020204030204" pitchFamily="34" charset="0"/>
            </a:endParaRPr>
          </a:p>
          <a:p>
            <a:pPr lvl="4"/>
            <a:r>
              <a:rPr lang="en-GB" altLang="en-US" sz="1800" dirty="0" smtClean="0">
                <a:solidFill>
                  <a:schemeClr val="tx2"/>
                </a:solidFill>
                <a:latin typeface="Calibri" panose="020F0502020204030204" pitchFamily="34" charset="0"/>
              </a:rPr>
              <a:t>Seasonality is crucial</a:t>
            </a:r>
            <a:endParaRPr lang="en-GB" altLang="en-US" sz="1800" dirty="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a:p>
            <a:pPr marL="6350" lvl="4" indent="0">
              <a:buNone/>
            </a:pPr>
            <a:endParaRPr lang="en-GB" altLang="en-US" sz="1800" dirty="0">
              <a:solidFill>
                <a:schemeClr val="tx2"/>
              </a:solidFill>
              <a:latin typeface="Calibri" panose="020F0502020204030204" pitchFamily="34" charset="0"/>
            </a:endParaRPr>
          </a:p>
          <a:p>
            <a:pPr lvl="4"/>
            <a:endParaRPr lang="en-GB" altLang="en-US" sz="1800" dirty="0">
              <a:solidFill>
                <a:schemeClr val="tx2"/>
              </a:solidFill>
              <a:latin typeface="Calibri" panose="020F0502020204030204" pitchFamily="34" charset="0"/>
            </a:endParaRPr>
          </a:p>
          <a:p>
            <a:pPr marL="6350" lvl="4" indent="0">
              <a:buNone/>
            </a:pPr>
            <a:endParaRPr lang="en-GB" altLang="en-US" sz="1800" dirty="0" smtClean="0">
              <a:solidFill>
                <a:schemeClr val="tx2"/>
              </a:solidFill>
              <a:latin typeface="Calibri" panose="020F0502020204030204" pitchFamily="34" charset="0"/>
            </a:endParaRPr>
          </a:p>
          <a:p>
            <a:pPr lvl="4"/>
            <a:endParaRPr lang="en-GB" altLang="en-US" sz="1800" dirty="0">
              <a:solidFill>
                <a:schemeClr val="tx2"/>
              </a:solidFill>
              <a:latin typeface="Calibri" panose="020F0502020204030204" pitchFamily="34" charset="0"/>
            </a:endParaRPr>
          </a:p>
          <a:p>
            <a:pPr lvl="4"/>
            <a:endParaRPr lang="en-GB" altLang="en-US" sz="1800" dirty="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520" y="4221088"/>
            <a:ext cx="3584848" cy="2389898"/>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8944" y="4221088"/>
            <a:ext cx="3584847" cy="2389898"/>
          </a:xfrm>
          <a:prstGeom prst="rect">
            <a:avLst/>
          </a:prstGeom>
        </p:spPr>
      </p:pic>
    </p:spTree>
    <p:extLst>
      <p:ext uri="{BB962C8B-B14F-4D97-AF65-F5344CB8AC3E}">
        <p14:creationId xmlns:p14="http://schemas.microsoft.com/office/powerpoint/2010/main" val="18968182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anim calcmode="lin" valueType="num">
                                      <p:cBhvr additive="base">
                                        <p:cTn id="7" dur="500" fill="hold"/>
                                        <p:tgtEl>
                                          <p:spTgt spid="1044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45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4451">
                                            <p:txEl>
                                              <p:pRg st="2" end="2"/>
                                            </p:txEl>
                                          </p:spTgt>
                                        </p:tgtEl>
                                        <p:attrNameLst>
                                          <p:attrName>style.visibility</p:attrName>
                                        </p:attrNameLst>
                                      </p:cBhvr>
                                      <p:to>
                                        <p:strVal val="visible"/>
                                      </p:to>
                                    </p:set>
                                    <p:anim calcmode="lin" valueType="num">
                                      <p:cBhvr additive="base">
                                        <p:cTn id="11" dur="500" fill="hold"/>
                                        <p:tgtEl>
                                          <p:spTgt spid="10445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4451">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4451">
                                            <p:txEl>
                                              <p:pRg st="4" end="4"/>
                                            </p:txEl>
                                          </p:spTgt>
                                        </p:tgtEl>
                                        <p:attrNameLst>
                                          <p:attrName>style.visibility</p:attrName>
                                        </p:attrNameLst>
                                      </p:cBhvr>
                                      <p:to>
                                        <p:strVal val="visible"/>
                                      </p:to>
                                    </p:set>
                                    <p:anim calcmode="lin" valueType="num">
                                      <p:cBhvr additive="base">
                                        <p:cTn id="15" dur="500" fill="hold"/>
                                        <p:tgtEl>
                                          <p:spTgt spid="104451">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4451">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4451">
                                            <p:txEl>
                                              <p:pRg st="6" end="6"/>
                                            </p:txEl>
                                          </p:spTgt>
                                        </p:tgtEl>
                                        <p:attrNameLst>
                                          <p:attrName>style.visibility</p:attrName>
                                        </p:attrNameLst>
                                      </p:cBhvr>
                                      <p:to>
                                        <p:strVal val="visible"/>
                                      </p:to>
                                    </p:set>
                                    <p:anim calcmode="lin" valueType="num">
                                      <p:cBhvr additive="base">
                                        <p:cTn id="19" dur="500" fill="hold"/>
                                        <p:tgtEl>
                                          <p:spTgt spid="104451">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451">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4451">
                                            <p:txEl>
                                              <p:pRg st="8" end="8"/>
                                            </p:txEl>
                                          </p:spTgt>
                                        </p:tgtEl>
                                        <p:attrNameLst>
                                          <p:attrName>style.visibility</p:attrName>
                                        </p:attrNameLst>
                                      </p:cBhvr>
                                      <p:to>
                                        <p:strVal val="visible"/>
                                      </p:to>
                                    </p:set>
                                    <p:anim calcmode="lin" valueType="num">
                                      <p:cBhvr additive="base">
                                        <p:cTn id="23" dur="500" fill="hold"/>
                                        <p:tgtEl>
                                          <p:spTgt spid="104451">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445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GB" altLang="en-US" sz="3200" dirty="0">
                <a:latin typeface="Calibri" panose="020F0502020204030204" pitchFamily="34" charset="0"/>
              </a:rPr>
              <a:t>Adults (21 – 40yrs old)</a:t>
            </a:r>
          </a:p>
        </p:txBody>
      </p:sp>
      <p:sp>
        <p:nvSpPr>
          <p:cNvPr id="104451" name="Rectangle 3"/>
          <p:cNvSpPr>
            <a:spLocks noGrp="1" noChangeArrowheads="1"/>
          </p:cNvSpPr>
          <p:nvPr>
            <p:ph type="body" idx="1"/>
          </p:nvPr>
        </p:nvSpPr>
        <p:spPr>
          <a:xfrm>
            <a:off x="632520" y="1517675"/>
            <a:ext cx="4097660" cy="4830762"/>
          </a:xfrm>
        </p:spPr>
        <p:txBody>
          <a:bodyPr/>
          <a:lstStyle/>
          <a:p>
            <a:pPr lvl="4"/>
            <a:r>
              <a:rPr lang="en-GB" altLang="en-US" sz="2000" dirty="0" smtClean="0">
                <a:solidFill>
                  <a:schemeClr val="tx2"/>
                </a:solidFill>
                <a:latin typeface="Calibri" panose="020F0502020204030204" pitchFamily="34" charset="0"/>
              </a:rPr>
              <a:t>Be flexible in terms of your offers</a:t>
            </a:r>
          </a:p>
          <a:p>
            <a:pPr lvl="4"/>
            <a:endParaRPr lang="en-GB" altLang="en-US" sz="2000" dirty="0" smtClean="0">
              <a:solidFill>
                <a:schemeClr val="tx2"/>
              </a:solidFill>
              <a:latin typeface="Calibri" panose="020F0502020204030204" pitchFamily="34" charset="0"/>
            </a:endParaRPr>
          </a:p>
          <a:p>
            <a:pPr lvl="4"/>
            <a:r>
              <a:rPr lang="en-GB" altLang="en-US" sz="2000" dirty="0" smtClean="0">
                <a:solidFill>
                  <a:schemeClr val="tx2"/>
                </a:solidFill>
                <a:latin typeface="Calibri" panose="020F0502020204030204" pitchFamily="34" charset="0"/>
              </a:rPr>
              <a:t>Make players feel welcome </a:t>
            </a:r>
          </a:p>
          <a:p>
            <a:pPr marL="6350" lvl="4" indent="0">
              <a:buNone/>
            </a:pPr>
            <a:endParaRPr lang="en-GB" altLang="en-US" sz="2000" dirty="0">
              <a:solidFill>
                <a:schemeClr val="tx2"/>
              </a:solidFill>
              <a:latin typeface="Calibri" panose="020F0502020204030204" pitchFamily="34" charset="0"/>
            </a:endParaRPr>
          </a:p>
          <a:p>
            <a:pPr lvl="4"/>
            <a:r>
              <a:rPr lang="en-GB" altLang="en-US" sz="2000" dirty="0" smtClean="0">
                <a:solidFill>
                  <a:schemeClr val="tx2"/>
                </a:solidFill>
                <a:latin typeface="Calibri" panose="020F0502020204030204" pitchFamily="34" charset="0"/>
              </a:rPr>
              <a:t>Short term offers</a:t>
            </a:r>
          </a:p>
          <a:p>
            <a:pPr lvl="4"/>
            <a:endParaRPr lang="en-GB" altLang="en-US" sz="2000" dirty="0">
              <a:solidFill>
                <a:schemeClr val="tx2"/>
              </a:solidFill>
              <a:latin typeface="Calibri" panose="020F0502020204030204" pitchFamily="34" charset="0"/>
            </a:endParaRPr>
          </a:p>
          <a:p>
            <a:pPr lvl="4"/>
            <a:r>
              <a:rPr lang="en-GB" altLang="en-US" sz="2000" dirty="0">
                <a:solidFill>
                  <a:schemeClr val="tx2"/>
                </a:solidFill>
                <a:latin typeface="Calibri" panose="020F0502020204030204" pitchFamily="34" charset="0"/>
              </a:rPr>
              <a:t>C</a:t>
            </a:r>
            <a:r>
              <a:rPr lang="en-GB" altLang="en-US" sz="2000" dirty="0" smtClean="0">
                <a:solidFill>
                  <a:schemeClr val="tx2"/>
                </a:solidFill>
                <a:latin typeface="Calibri" panose="020F0502020204030204" pitchFamily="34" charset="0"/>
              </a:rPr>
              <a:t>onsider external communications which promote the club as a vibrant place</a:t>
            </a:r>
          </a:p>
          <a:p>
            <a:pPr lvl="4"/>
            <a:endParaRPr lang="en-GB" altLang="en-US" sz="2000" dirty="0">
              <a:solidFill>
                <a:schemeClr val="tx2"/>
              </a:solidFill>
              <a:latin typeface="Calibri" panose="020F0502020204030204" pitchFamily="34" charset="0"/>
            </a:endParaRPr>
          </a:p>
          <a:p>
            <a:pPr marL="6350" lvl="4" indent="0">
              <a:buNone/>
            </a:pPr>
            <a:r>
              <a:rPr lang="en-GB" altLang="en-US" sz="2000" b="1" i="1" dirty="0" smtClean="0">
                <a:solidFill>
                  <a:schemeClr val="tx2"/>
                </a:solidFill>
                <a:latin typeface="Calibri" panose="020F0502020204030204" pitchFamily="34" charset="0"/>
              </a:rPr>
              <a:t>Simply </a:t>
            </a:r>
            <a:r>
              <a:rPr lang="en-GB" altLang="en-US" sz="2000" b="1" i="1" dirty="0">
                <a:solidFill>
                  <a:schemeClr val="tx2"/>
                </a:solidFill>
                <a:latin typeface="Calibri" panose="020F0502020204030204" pitchFamily="34" charset="0"/>
              </a:rPr>
              <a:t>offering what the club always offers in many cases won’t be enough. </a:t>
            </a:r>
          </a:p>
          <a:p>
            <a:pPr lvl="4"/>
            <a:endParaRPr lang="en-GB" altLang="en-US" sz="1800" dirty="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73080" y="1340768"/>
            <a:ext cx="3888432" cy="2592288"/>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73080" y="4053069"/>
            <a:ext cx="3888432" cy="2592288"/>
          </a:xfrm>
          <a:prstGeom prst="rect">
            <a:avLst/>
          </a:prstGeom>
        </p:spPr>
      </p:pic>
    </p:spTree>
    <p:extLst>
      <p:ext uri="{BB962C8B-B14F-4D97-AF65-F5344CB8AC3E}">
        <p14:creationId xmlns:p14="http://schemas.microsoft.com/office/powerpoint/2010/main" val="31786445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anim calcmode="lin" valueType="num">
                                      <p:cBhvr additive="base">
                                        <p:cTn id="7" dur="500" fill="hold"/>
                                        <p:tgtEl>
                                          <p:spTgt spid="1044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4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4451">
                                            <p:txEl>
                                              <p:pRg st="2" end="2"/>
                                            </p:txEl>
                                          </p:spTgt>
                                        </p:tgtEl>
                                        <p:attrNameLst>
                                          <p:attrName>style.visibility</p:attrName>
                                        </p:attrNameLst>
                                      </p:cBhvr>
                                      <p:to>
                                        <p:strVal val="visible"/>
                                      </p:to>
                                    </p:set>
                                    <p:anim calcmode="lin" valueType="num">
                                      <p:cBhvr additive="base">
                                        <p:cTn id="13" dur="500" fill="hold"/>
                                        <p:tgtEl>
                                          <p:spTgt spid="10445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4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4451">
                                            <p:txEl>
                                              <p:pRg st="4" end="4"/>
                                            </p:txEl>
                                          </p:spTgt>
                                        </p:tgtEl>
                                        <p:attrNameLst>
                                          <p:attrName>style.visibility</p:attrName>
                                        </p:attrNameLst>
                                      </p:cBhvr>
                                      <p:to>
                                        <p:strVal val="visible"/>
                                      </p:to>
                                    </p:set>
                                    <p:anim calcmode="lin" valueType="num">
                                      <p:cBhvr additive="base">
                                        <p:cTn id="19" dur="500" fill="hold"/>
                                        <p:tgtEl>
                                          <p:spTgt spid="10445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45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4451">
                                            <p:txEl>
                                              <p:pRg st="6" end="6"/>
                                            </p:txEl>
                                          </p:spTgt>
                                        </p:tgtEl>
                                        <p:attrNameLst>
                                          <p:attrName>style.visibility</p:attrName>
                                        </p:attrNameLst>
                                      </p:cBhvr>
                                      <p:to>
                                        <p:strVal val="visible"/>
                                      </p:to>
                                    </p:set>
                                    <p:anim calcmode="lin" valueType="num">
                                      <p:cBhvr additive="base">
                                        <p:cTn id="25" dur="500" fill="hold"/>
                                        <p:tgtEl>
                                          <p:spTgt spid="104451">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445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4451">
                                            <p:txEl>
                                              <p:pRg st="8" end="8"/>
                                            </p:txEl>
                                          </p:spTgt>
                                        </p:tgtEl>
                                        <p:attrNameLst>
                                          <p:attrName>style.visibility</p:attrName>
                                        </p:attrNameLst>
                                      </p:cBhvr>
                                      <p:to>
                                        <p:strVal val="visible"/>
                                      </p:to>
                                    </p:set>
                                    <p:anim calcmode="lin" valueType="num">
                                      <p:cBhvr additive="base">
                                        <p:cTn id="31" dur="500" fill="hold"/>
                                        <p:tgtEl>
                                          <p:spTgt spid="104451">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445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GB" altLang="en-US" sz="3200" dirty="0" smtClean="0">
                <a:latin typeface="Calibri" panose="020F0502020204030204" pitchFamily="34" charset="0"/>
              </a:rPr>
              <a:t>Families</a:t>
            </a:r>
            <a:endParaRPr lang="en-GB" altLang="en-US" sz="3200" dirty="0">
              <a:latin typeface="Calibri" panose="020F0502020204030204" pitchFamily="34" charset="0"/>
            </a:endParaRPr>
          </a:p>
        </p:txBody>
      </p:sp>
      <p:sp>
        <p:nvSpPr>
          <p:cNvPr id="104451" name="Rectangle 3"/>
          <p:cNvSpPr>
            <a:spLocks noGrp="1" noChangeArrowheads="1"/>
          </p:cNvSpPr>
          <p:nvPr>
            <p:ph type="body" idx="1"/>
          </p:nvPr>
        </p:nvSpPr>
        <p:spPr>
          <a:xfrm>
            <a:off x="5457056" y="1335088"/>
            <a:ext cx="3953644" cy="2637882"/>
          </a:xfrm>
        </p:spPr>
        <p:txBody>
          <a:bodyPr/>
          <a:lstStyle/>
          <a:p>
            <a:pPr lvl="4"/>
            <a:endParaRPr lang="en-GB" altLang="en-US" sz="1800" dirty="0">
              <a:solidFill>
                <a:schemeClr val="tx2"/>
              </a:solidFill>
              <a:latin typeface="Calibri" panose="020F0502020204030204" pitchFamily="34" charset="0"/>
            </a:endParaRPr>
          </a:p>
          <a:p>
            <a:pPr lvl="4"/>
            <a:endParaRPr lang="en-GB" altLang="en-US" sz="1800" dirty="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a:p>
            <a:pPr lvl="4"/>
            <a:endParaRPr lang="en-GB" altLang="en-US" sz="1800" dirty="0" smtClean="0">
              <a:solidFill>
                <a:schemeClr val="tx2"/>
              </a:solidFill>
              <a:latin typeface="Calibri" panose="020F0502020204030204" pitchFamily="34" charset="0"/>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117" y="2060848"/>
            <a:ext cx="4697783" cy="3131856"/>
          </a:xfrm>
          <a:prstGeom prst="rect">
            <a:avLst/>
          </a:prstGeom>
        </p:spPr>
      </p:pic>
      <p:sp>
        <p:nvSpPr>
          <p:cNvPr id="5" name="Rectangle 3"/>
          <p:cNvSpPr txBox="1">
            <a:spLocks noChangeArrowheads="1"/>
          </p:cNvSpPr>
          <p:nvPr/>
        </p:nvSpPr>
        <p:spPr bwMode="auto">
          <a:xfrm>
            <a:off x="5457634" y="1916832"/>
            <a:ext cx="4291407" cy="1976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20000"/>
              </a:spcAft>
              <a:defRPr sz="2400" b="1">
                <a:solidFill>
                  <a:schemeClr val="accent1"/>
                </a:solidFill>
                <a:latin typeface="+mn-lt"/>
                <a:ea typeface="+mn-ea"/>
                <a:cs typeface="+mn-cs"/>
              </a:defRPr>
            </a:lvl1pPr>
            <a:lvl2pPr marL="1588" algn="l" rtl="0" fontAlgn="base">
              <a:spcBef>
                <a:spcPct val="0"/>
              </a:spcBef>
              <a:spcAft>
                <a:spcPct val="20000"/>
              </a:spcAft>
              <a:defRPr sz="2400">
                <a:solidFill>
                  <a:schemeClr val="accent1"/>
                </a:solidFill>
                <a:latin typeface="+mn-lt"/>
                <a:cs typeface="+mn-cs"/>
              </a:defRPr>
            </a:lvl2pPr>
            <a:lvl3pPr marL="3175" algn="l" rtl="0" fontAlgn="base">
              <a:spcBef>
                <a:spcPct val="0"/>
              </a:spcBef>
              <a:spcAft>
                <a:spcPct val="20000"/>
              </a:spcAft>
              <a:defRPr sz="2400">
                <a:solidFill>
                  <a:schemeClr val="tx1"/>
                </a:solidFill>
                <a:latin typeface="+mn-lt"/>
                <a:cs typeface="+mn-cs"/>
              </a:defRPr>
            </a:lvl3pPr>
            <a:lvl4pPr marL="4763" algn="l" rtl="0" fontAlgn="base">
              <a:spcBef>
                <a:spcPct val="0"/>
              </a:spcBef>
              <a:spcAft>
                <a:spcPct val="0"/>
              </a:spcAft>
              <a:defRPr sz="2000">
                <a:solidFill>
                  <a:schemeClr val="tx1"/>
                </a:solidFill>
                <a:latin typeface="+mn-lt"/>
                <a:cs typeface="+mn-cs"/>
              </a:defRPr>
            </a:lvl4pPr>
            <a:lvl5pPr marL="184150" indent="-177800" algn="l" rtl="0" fontAlgn="base">
              <a:spcBef>
                <a:spcPct val="0"/>
              </a:spcBef>
              <a:spcAft>
                <a:spcPct val="0"/>
              </a:spcAft>
              <a:buChar char="•"/>
              <a:defRPr sz="2400">
                <a:solidFill>
                  <a:schemeClr val="tx1"/>
                </a:solidFill>
                <a:latin typeface="+mn-lt"/>
                <a:cs typeface="+mn-cs"/>
              </a:defRPr>
            </a:lvl5pPr>
            <a:lvl6pPr marL="641350" indent="-177800" algn="l" rtl="0" fontAlgn="base">
              <a:spcBef>
                <a:spcPct val="0"/>
              </a:spcBef>
              <a:spcAft>
                <a:spcPct val="0"/>
              </a:spcAft>
              <a:buChar char="•"/>
              <a:defRPr sz="2400">
                <a:solidFill>
                  <a:schemeClr val="tx1"/>
                </a:solidFill>
                <a:latin typeface="+mn-lt"/>
                <a:cs typeface="+mn-cs"/>
              </a:defRPr>
            </a:lvl6pPr>
            <a:lvl7pPr marL="1098550" indent="-177800" algn="l" rtl="0" fontAlgn="base">
              <a:spcBef>
                <a:spcPct val="0"/>
              </a:spcBef>
              <a:spcAft>
                <a:spcPct val="0"/>
              </a:spcAft>
              <a:buChar char="•"/>
              <a:defRPr sz="2400">
                <a:solidFill>
                  <a:schemeClr val="tx1"/>
                </a:solidFill>
                <a:latin typeface="+mn-lt"/>
                <a:cs typeface="+mn-cs"/>
              </a:defRPr>
            </a:lvl7pPr>
            <a:lvl8pPr marL="1555750" indent="-177800" algn="l" rtl="0" fontAlgn="base">
              <a:spcBef>
                <a:spcPct val="0"/>
              </a:spcBef>
              <a:spcAft>
                <a:spcPct val="0"/>
              </a:spcAft>
              <a:buChar char="•"/>
              <a:defRPr sz="2400">
                <a:solidFill>
                  <a:schemeClr val="tx1"/>
                </a:solidFill>
                <a:latin typeface="+mn-lt"/>
                <a:cs typeface="+mn-cs"/>
              </a:defRPr>
            </a:lvl8pPr>
            <a:lvl9pPr marL="2012950" indent="-177800" algn="l" rtl="0" fontAlgn="base">
              <a:spcBef>
                <a:spcPct val="0"/>
              </a:spcBef>
              <a:spcAft>
                <a:spcPct val="0"/>
              </a:spcAft>
              <a:buChar char="•"/>
              <a:defRPr sz="2400">
                <a:solidFill>
                  <a:schemeClr val="tx1"/>
                </a:solidFill>
                <a:latin typeface="+mn-lt"/>
                <a:cs typeface="+mn-cs"/>
              </a:defRPr>
            </a:lvl9pPr>
          </a:lstStyle>
          <a:p>
            <a:pPr marL="6350" lvl="4" indent="0">
              <a:buNone/>
            </a:pPr>
            <a:endParaRPr lang="en-GB" altLang="en-US" sz="1800" kern="0" dirty="0">
              <a:solidFill>
                <a:schemeClr val="tx2"/>
              </a:solidFill>
              <a:latin typeface="Calibri" panose="020F0502020204030204" pitchFamily="34" charset="0"/>
            </a:endParaRPr>
          </a:p>
          <a:p>
            <a:pPr lvl="4"/>
            <a:r>
              <a:rPr lang="en-GB" altLang="en-US" sz="1800" kern="0" dirty="0" smtClean="0">
                <a:solidFill>
                  <a:schemeClr val="tx2"/>
                </a:solidFill>
                <a:latin typeface="Calibri" panose="020F0502020204030204" pitchFamily="34" charset="0"/>
              </a:rPr>
              <a:t>There are few sports that both children and parents can play together</a:t>
            </a:r>
          </a:p>
          <a:p>
            <a:pPr lvl="4"/>
            <a:endParaRPr lang="en-GB" altLang="en-US" sz="1800" kern="0" dirty="0">
              <a:solidFill>
                <a:schemeClr val="tx2"/>
              </a:solidFill>
              <a:latin typeface="Calibri" panose="020F0502020204030204" pitchFamily="34" charset="0"/>
            </a:endParaRPr>
          </a:p>
          <a:p>
            <a:pPr lvl="4"/>
            <a:r>
              <a:rPr lang="en-GB" altLang="en-US" sz="1800" kern="0" dirty="0" smtClean="0">
                <a:solidFill>
                  <a:schemeClr val="tx2"/>
                </a:solidFill>
                <a:latin typeface="Calibri" panose="020F0502020204030204" pitchFamily="34" charset="0"/>
              </a:rPr>
              <a:t>Children of parents who play tennis are more likely to remain playing tennis through childhood</a:t>
            </a:r>
          </a:p>
          <a:p>
            <a:pPr lvl="4"/>
            <a:endParaRPr lang="en-GB" altLang="en-US" sz="1800" kern="0" dirty="0">
              <a:solidFill>
                <a:schemeClr val="tx2"/>
              </a:solidFill>
              <a:latin typeface="Calibri" panose="020F0502020204030204" pitchFamily="34" charset="0"/>
            </a:endParaRPr>
          </a:p>
          <a:p>
            <a:pPr lvl="4"/>
            <a:r>
              <a:rPr lang="en-GB" altLang="en-US" sz="1800" kern="0" dirty="0" smtClean="0">
                <a:solidFill>
                  <a:schemeClr val="tx2"/>
                </a:solidFill>
                <a:latin typeface="Calibri" panose="020F0502020204030204" pitchFamily="34" charset="0"/>
              </a:rPr>
              <a:t>Parents factor family time into weekends</a:t>
            </a:r>
          </a:p>
          <a:p>
            <a:pPr lvl="4"/>
            <a:endParaRPr lang="en-GB" altLang="en-US" sz="1800" kern="0" dirty="0">
              <a:solidFill>
                <a:schemeClr val="tx2"/>
              </a:solidFill>
              <a:latin typeface="Calibri" panose="020F0502020204030204" pitchFamily="34" charset="0"/>
            </a:endParaRPr>
          </a:p>
          <a:p>
            <a:pPr lvl="4"/>
            <a:r>
              <a:rPr lang="en-GB" altLang="en-US" sz="1800" kern="0" dirty="0" smtClean="0">
                <a:solidFill>
                  <a:schemeClr val="tx2"/>
                </a:solidFill>
                <a:latin typeface="Calibri" panose="020F0502020204030204" pitchFamily="34" charset="0"/>
              </a:rPr>
              <a:t>Cost is an important consideration</a:t>
            </a:r>
          </a:p>
          <a:p>
            <a:pPr lvl="4"/>
            <a:endParaRPr lang="en-GB" altLang="en-US" sz="1800" kern="0" dirty="0">
              <a:solidFill>
                <a:schemeClr val="tx2"/>
              </a:solidFill>
              <a:latin typeface="Calibri" panose="020F0502020204030204" pitchFamily="34" charset="0"/>
            </a:endParaRPr>
          </a:p>
          <a:p>
            <a:pPr lvl="4"/>
            <a:endParaRPr lang="en-GB" altLang="en-US" sz="1800" kern="0" dirty="0">
              <a:solidFill>
                <a:schemeClr val="tx2"/>
              </a:solidFill>
              <a:latin typeface="Calibri" panose="020F0502020204030204" pitchFamily="34" charset="0"/>
            </a:endParaRPr>
          </a:p>
          <a:p>
            <a:pPr lvl="4"/>
            <a:endParaRPr lang="en-GB" altLang="en-US" sz="1800" kern="0" dirty="0" smtClean="0">
              <a:solidFill>
                <a:schemeClr val="tx2"/>
              </a:solidFill>
              <a:latin typeface="Calibri" panose="020F0502020204030204" pitchFamily="34" charset="0"/>
            </a:endParaRPr>
          </a:p>
          <a:p>
            <a:pPr marL="6350" lvl="4" indent="0">
              <a:buNone/>
            </a:pPr>
            <a:endParaRPr lang="en-GB" altLang="en-US" sz="1800" kern="0" dirty="0">
              <a:solidFill>
                <a:schemeClr val="tx2"/>
              </a:solidFill>
              <a:latin typeface="Calibri" panose="020F0502020204030204" pitchFamily="34" charset="0"/>
            </a:endParaRPr>
          </a:p>
          <a:p>
            <a:pPr marL="6350" lvl="4" indent="0">
              <a:buNone/>
            </a:pPr>
            <a:endParaRPr lang="en-GB" altLang="en-US" sz="1800" kern="0" dirty="0" smtClean="0">
              <a:solidFill>
                <a:schemeClr val="tx2"/>
              </a:solidFill>
              <a:latin typeface="Calibri" panose="020F0502020204030204" pitchFamily="34" charset="0"/>
            </a:endParaRPr>
          </a:p>
        </p:txBody>
      </p:sp>
    </p:spTree>
    <p:extLst>
      <p:ext uri="{BB962C8B-B14F-4D97-AF65-F5344CB8AC3E}">
        <p14:creationId xmlns:p14="http://schemas.microsoft.com/office/powerpoint/2010/main" val="3700377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anim calcmode="lin" valueType="num">
                                      <p:cBhvr additive="base">
                                        <p:cTn id="1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anim calcmode="lin" valueType="num">
                                      <p:cBhvr additive="base">
                                        <p:cTn id="1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anim calcmode="lin" valueType="num">
                                      <p:cBhvr additive="base">
                                        <p:cTn id="1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0276" y="116632"/>
            <a:ext cx="8985448" cy="4464496"/>
          </a:xfrm>
          <a:solidFill>
            <a:schemeClr val="accent1"/>
          </a:solidFill>
        </p:spPr>
        <p:txBody>
          <a:bodyPr anchor="t"/>
          <a:lstStyle/>
          <a:p>
            <a:r>
              <a:rPr lang="en-GB" sz="2800" dirty="0" smtClean="0">
                <a:solidFill>
                  <a:schemeClr val="bg1"/>
                </a:solidFill>
                <a:latin typeface="Calibri" panose="020F0502020204030204" pitchFamily="34" charset="0"/>
              </a:rPr>
              <a:t>Group Task</a:t>
            </a:r>
            <a:br>
              <a:rPr lang="en-GB" sz="2800" dirty="0" smtClean="0">
                <a:solidFill>
                  <a:schemeClr val="bg1"/>
                </a:solidFill>
                <a:latin typeface="Calibri" panose="020F0502020204030204" pitchFamily="34" charset="0"/>
              </a:rPr>
            </a:br>
            <a:r>
              <a:rPr lang="en-GB" sz="2000" dirty="0" smtClean="0">
                <a:solidFill>
                  <a:schemeClr val="bg1"/>
                </a:solidFill>
                <a:latin typeface="Calibri" panose="020F0502020204030204" pitchFamily="34" charset="0"/>
              </a:rPr>
              <a:t/>
            </a:r>
            <a:br>
              <a:rPr lang="en-GB" sz="2000" dirty="0" smtClean="0">
                <a:solidFill>
                  <a:schemeClr val="bg1"/>
                </a:solidFill>
                <a:latin typeface="Calibri" panose="020F0502020204030204" pitchFamily="34" charset="0"/>
              </a:rPr>
            </a:br>
            <a:r>
              <a:rPr lang="en-GB" sz="2000" b="0" dirty="0" smtClean="0">
                <a:solidFill>
                  <a:schemeClr val="bg1"/>
                </a:solidFill>
                <a:latin typeface="Calibri" panose="020F0502020204030204" pitchFamily="34" charset="0"/>
              </a:rPr>
              <a:t>In small groups look at your example and focus on either improving membership retention or growing participation for the target audience and have a go at developing a plan of action.</a:t>
            </a:r>
            <a:br>
              <a:rPr lang="en-GB" sz="2000" b="0" dirty="0" smtClean="0">
                <a:solidFill>
                  <a:schemeClr val="bg1"/>
                </a:solidFill>
                <a:latin typeface="Calibri" panose="020F0502020204030204" pitchFamily="34" charset="0"/>
              </a:rPr>
            </a:br>
            <a:r>
              <a:rPr lang="en-GB" sz="2000" b="0" dirty="0">
                <a:solidFill>
                  <a:schemeClr val="bg1"/>
                </a:solidFill>
                <a:latin typeface="Calibri" panose="020F0502020204030204" pitchFamily="34" charset="0"/>
              </a:rPr>
              <a:t/>
            </a:r>
            <a:br>
              <a:rPr lang="en-GB" sz="2000" b="0" dirty="0">
                <a:solidFill>
                  <a:schemeClr val="bg1"/>
                </a:solidFill>
                <a:latin typeface="Calibri" panose="020F0502020204030204" pitchFamily="34" charset="0"/>
              </a:rPr>
            </a:br>
            <a:r>
              <a:rPr lang="en-GB" sz="2000" b="0" dirty="0" smtClean="0">
                <a:solidFill>
                  <a:schemeClr val="bg1"/>
                </a:solidFill>
                <a:latin typeface="Calibri" panose="020F0502020204030204" pitchFamily="34" charset="0"/>
              </a:rPr>
              <a:t>Don’t forget to think about the 4 key principles:</a:t>
            </a:r>
            <a:r>
              <a:rPr lang="en-GB" sz="2800" dirty="0">
                <a:solidFill>
                  <a:schemeClr val="bg1"/>
                </a:solidFill>
                <a:latin typeface="Calibri" panose="020F0502020204030204" pitchFamily="34" charset="0"/>
              </a:rPr>
              <a:t/>
            </a:r>
            <a:br>
              <a:rPr lang="en-GB" sz="2800" dirty="0">
                <a:solidFill>
                  <a:schemeClr val="bg1"/>
                </a:solidFill>
                <a:latin typeface="Calibri" panose="020F0502020204030204" pitchFamily="34" charset="0"/>
              </a:rPr>
            </a:br>
            <a:endParaRPr lang="en-GB" sz="2800" dirty="0">
              <a:solidFill>
                <a:schemeClr val="bg1"/>
              </a:solidFill>
              <a:latin typeface="Calibri" panose="020F0502020204030204" pitchFamily="34" charset="0"/>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75043" y="2557184"/>
            <a:ext cx="6628156" cy="4274755"/>
          </a:xfrm>
          <a:prstGeom prst="rect">
            <a:avLst/>
          </a:prstGeom>
        </p:spPr>
      </p:pic>
      <p:grpSp>
        <p:nvGrpSpPr>
          <p:cNvPr id="6" name="Group 5"/>
          <p:cNvGrpSpPr/>
          <p:nvPr/>
        </p:nvGrpSpPr>
        <p:grpSpPr>
          <a:xfrm>
            <a:off x="2216696" y="2824683"/>
            <a:ext cx="5020681" cy="2942931"/>
            <a:chOff x="2275365" y="2481685"/>
            <a:chExt cx="4758227" cy="2611793"/>
          </a:xfrm>
        </p:grpSpPr>
        <p:sp>
          <p:nvSpPr>
            <p:cNvPr id="7" name="Rounded Rectangle 6"/>
            <p:cNvSpPr/>
            <p:nvPr/>
          </p:nvSpPr>
          <p:spPr>
            <a:xfrm>
              <a:off x="3800872" y="2481685"/>
              <a:ext cx="1728192" cy="72008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rPr>
                <a:t>Quality of Environment</a:t>
              </a:r>
              <a:endParaRPr lang="en-GB" sz="1400" b="1" dirty="0">
                <a:solidFill>
                  <a:schemeClr val="tx1"/>
                </a:solidFill>
              </a:endParaRPr>
            </a:p>
          </p:txBody>
        </p:sp>
        <p:sp>
          <p:nvSpPr>
            <p:cNvPr id="8" name="Oval 7"/>
            <p:cNvSpPr/>
            <p:nvPr/>
          </p:nvSpPr>
          <p:spPr>
            <a:xfrm>
              <a:off x="3728864" y="3212976"/>
              <a:ext cx="1872208" cy="1402432"/>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400" b="1" dirty="0" smtClean="0">
                  <a:solidFill>
                    <a:schemeClr val="tx1"/>
                  </a:solidFill>
                </a:rPr>
                <a:t>Understanding your Audience</a:t>
              </a:r>
              <a:endParaRPr lang="en-GB" sz="1400" b="1" dirty="0">
                <a:solidFill>
                  <a:schemeClr val="tx1"/>
                </a:solidFill>
              </a:endParaRPr>
            </a:p>
          </p:txBody>
        </p:sp>
        <p:sp>
          <p:nvSpPr>
            <p:cNvPr id="9" name="Rounded Rectangle 8"/>
            <p:cNvSpPr/>
            <p:nvPr/>
          </p:nvSpPr>
          <p:spPr>
            <a:xfrm>
              <a:off x="2275365" y="4373398"/>
              <a:ext cx="1728192" cy="72008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rPr>
                <a:t>Marketing &amp; Communication</a:t>
              </a:r>
              <a:endParaRPr lang="en-GB" sz="1400" b="1" dirty="0">
                <a:solidFill>
                  <a:schemeClr val="tx1"/>
                </a:solidFill>
              </a:endParaRPr>
            </a:p>
          </p:txBody>
        </p:sp>
        <p:sp>
          <p:nvSpPr>
            <p:cNvPr id="10" name="Rounded Rectangle 9"/>
            <p:cNvSpPr/>
            <p:nvPr/>
          </p:nvSpPr>
          <p:spPr>
            <a:xfrm>
              <a:off x="5305400" y="4373398"/>
              <a:ext cx="1728192" cy="72008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rPr>
                <a:t>Suitable Product / Offer</a:t>
              </a:r>
              <a:endParaRPr lang="en-GB" sz="1400" b="1" dirty="0">
                <a:solidFill>
                  <a:schemeClr val="tx1"/>
                </a:solidFill>
              </a:endParaRPr>
            </a:p>
          </p:txBody>
        </p:sp>
        <p:cxnSp>
          <p:nvCxnSpPr>
            <p:cNvPr id="11" name="Straight Arrow Connector 10"/>
            <p:cNvCxnSpPr/>
            <p:nvPr/>
          </p:nvCxnSpPr>
          <p:spPr>
            <a:xfrm>
              <a:off x="5529064" y="3212976"/>
              <a:ext cx="504056" cy="936104"/>
            </a:xfrm>
            <a:prstGeom prst="straightConnector1">
              <a:avLst/>
            </a:prstGeom>
            <a:ln w="31750">
              <a:solidFill>
                <a:schemeClr val="tx2">
                  <a:lumMod val="20000"/>
                  <a:lumOff val="80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296816" y="3212976"/>
              <a:ext cx="504056" cy="936104"/>
            </a:xfrm>
            <a:prstGeom prst="straightConnector1">
              <a:avLst/>
            </a:prstGeom>
            <a:ln w="31750">
              <a:solidFill>
                <a:schemeClr val="tx2">
                  <a:lumMod val="20000"/>
                  <a:lumOff val="80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160912" y="4797152"/>
              <a:ext cx="961556" cy="0"/>
            </a:xfrm>
            <a:prstGeom prst="straightConnector1">
              <a:avLst/>
            </a:prstGeom>
            <a:ln w="31750">
              <a:solidFill>
                <a:schemeClr val="tx2">
                  <a:lumMod val="20000"/>
                  <a:lumOff val="80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0055950"/>
      </p:ext>
    </p:extLst>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GB" altLang="en-US" sz="3200" dirty="0" smtClean="0">
                <a:latin typeface="Calibri" panose="020F0502020204030204" pitchFamily="34" charset="0"/>
              </a:rPr>
              <a:t>Summary</a:t>
            </a:r>
            <a:endParaRPr lang="en-GB" altLang="en-US" sz="3200" dirty="0">
              <a:latin typeface="Calibri" panose="020F0502020204030204" pitchFamily="34" charset="0"/>
            </a:endParaRPr>
          </a:p>
        </p:txBody>
      </p:sp>
      <p:sp>
        <p:nvSpPr>
          <p:cNvPr id="104451" name="Rectangle 3"/>
          <p:cNvSpPr>
            <a:spLocks noGrp="1" noChangeArrowheads="1"/>
          </p:cNvSpPr>
          <p:nvPr>
            <p:ph type="body" idx="1"/>
          </p:nvPr>
        </p:nvSpPr>
        <p:spPr/>
        <p:txBody>
          <a:bodyPr/>
          <a:lstStyle/>
          <a:p>
            <a:pPr lvl="4"/>
            <a:r>
              <a:rPr lang="en-GB" altLang="en-US" sz="1800" dirty="0" smtClean="0">
                <a:solidFill>
                  <a:schemeClr val="tx2"/>
                </a:solidFill>
                <a:latin typeface="Calibri" panose="020F0502020204030204" pitchFamily="34" charset="0"/>
              </a:rPr>
              <a:t>Consider the four key participation principles:</a:t>
            </a:r>
          </a:p>
          <a:p>
            <a:pPr lvl="4"/>
            <a:endParaRPr lang="en-GB" altLang="en-US" sz="1000" dirty="0">
              <a:solidFill>
                <a:schemeClr val="tx2"/>
              </a:solidFill>
              <a:latin typeface="Calibri" panose="020F0502020204030204" pitchFamily="34" charset="0"/>
            </a:endParaRPr>
          </a:p>
          <a:p>
            <a:pPr lvl="5"/>
            <a:r>
              <a:rPr lang="en-GB" altLang="en-US" sz="1800" dirty="0">
                <a:solidFill>
                  <a:schemeClr val="tx2"/>
                </a:solidFill>
                <a:latin typeface="Calibri" panose="020F0502020204030204" pitchFamily="34" charset="0"/>
              </a:rPr>
              <a:t>Understanding your </a:t>
            </a:r>
            <a:r>
              <a:rPr lang="en-GB" altLang="en-US" sz="1800" dirty="0" smtClean="0">
                <a:solidFill>
                  <a:schemeClr val="tx2"/>
                </a:solidFill>
                <a:latin typeface="Calibri" panose="020F0502020204030204" pitchFamily="34" charset="0"/>
              </a:rPr>
              <a:t>Audience</a:t>
            </a:r>
            <a:endParaRPr lang="en-GB" altLang="en-US" sz="1800" dirty="0">
              <a:solidFill>
                <a:schemeClr val="tx2"/>
              </a:solidFill>
              <a:latin typeface="Calibri" panose="020F0502020204030204" pitchFamily="34" charset="0"/>
            </a:endParaRPr>
          </a:p>
          <a:p>
            <a:pPr lvl="5"/>
            <a:r>
              <a:rPr lang="en-GB" altLang="en-US" sz="1800" dirty="0">
                <a:solidFill>
                  <a:schemeClr val="tx2"/>
                </a:solidFill>
                <a:latin typeface="Calibri" panose="020F0502020204030204" pitchFamily="34" charset="0"/>
              </a:rPr>
              <a:t>Quality of </a:t>
            </a:r>
            <a:r>
              <a:rPr lang="en-GB" altLang="en-US" sz="1800" dirty="0" smtClean="0">
                <a:solidFill>
                  <a:schemeClr val="tx2"/>
                </a:solidFill>
                <a:latin typeface="Calibri" panose="020F0502020204030204" pitchFamily="34" charset="0"/>
              </a:rPr>
              <a:t>Environment</a:t>
            </a:r>
            <a:endParaRPr lang="en-GB" altLang="en-US" sz="1800" dirty="0">
              <a:solidFill>
                <a:schemeClr val="tx2"/>
              </a:solidFill>
              <a:latin typeface="Calibri" panose="020F0502020204030204" pitchFamily="34" charset="0"/>
            </a:endParaRPr>
          </a:p>
          <a:p>
            <a:pPr lvl="5"/>
            <a:r>
              <a:rPr lang="en-GB" altLang="en-US" sz="1800" dirty="0">
                <a:solidFill>
                  <a:schemeClr val="tx2"/>
                </a:solidFill>
                <a:latin typeface="Calibri" panose="020F0502020204030204" pitchFamily="34" charset="0"/>
              </a:rPr>
              <a:t>Suitable Product / Offer</a:t>
            </a:r>
          </a:p>
          <a:p>
            <a:pPr lvl="5"/>
            <a:r>
              <a:rPr lang="en-GB" altLang="en-US" sz="1800" dirty="0">
                <a:solidFill>
                  <a:schemeClr val="tx2"/>
                </a:solidFill>
                <a:latin typeface="Calibri" panose="020F0502020204030204" pitchFamily="34" charset="0"/>
              </a:rPr>
              <a:t>Marketing &amp; Communications</a:t>
            </a:r>
          </a:p>
          <a:p>
            <a:pPr lvl="4"/>
            <a:endParaRPr lang="en-GB" altLang="en-US" sz="1000" dirty="0" smtClean="0">
              <a:solidFill>
                <a:schemeClr val="tx2"/>
              </a:solidFill>
              <a:latin typeface="Calibri" panose="020F0502020204030204" pitchFamily="34" charset="0"/>
            </a:endParaRPr>
          </a:p>
          <a:p>
            <a:pPr lvl="4"/>
            <a:endParaRPr lang="en-GB" altLang="en-US" sz="1000" dirty="0">
              <a:solidFill>
                <a:schemeClr val="tx2"/>
              </a:solidFill>
              <a:latin typeface="Calibri" panose="020F0502020204030204" pitchFamily="34" charset="0"/>
            </a:endParaRPr>
          </a:p>
          <a:p>
            <a:pPr lvl="4"/>
            <a:r>
              <a:rPr lang="en-GB" altLang="en-US" sz="1800" dirty="0">
                <a:solidFill>
                  <a:schemeClr val="tx2"/>
                </a:solidFill>
                <a:latin typeface="Calibri" panose="020F0502020204030204" pitchFamily="34" charset="0"/>
              </a:rPr>
              <a:t>R</a:t>
            </a:r>
            <a:r>
              <a:rPr lang="en-GB" altLang="en-US" sz="1800" dirty="0" smtClean="0">
                <a:solidFill>
                  <a:schemeClr val="tx2"/>
                </a:solidFill>
                <a:latin typeface="Calibri" panose="020F0502020204030204" pitchFamily="34" charset="0"/>
              </a:rPr>
              <a:t>etaining participants is far easier than attracting new ones.  But growth is possible as long as the club is prepared to be innovative &amp; try new approaches: doing what you have always done is not likely to be successful.</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09120"/>
            <a:ext cx="3008784" cy="2006145"/>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37131" y="4500360"/>
            <a:ext cx="3056029" cy="2037353"/>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81192" y="4521489"/>
            <a:ext cx="3024336" cy="2016224"/>
          </a:xfrm>
          <a:prstGeom prst="rect">
            <a:avLst/>
          </a:prstGeom>
        </p:spPr>
      </p:pic>
    </p:spTree>
    <p:extLst>
      <p:ext uri="{BB962C8B-B14F-4D97-AF65-F5344CB8AC3E}">
        <p14:creationId xmlns:p14="http://schemas.microsoft.com/office/powerpoint/2010/main" val="81403546"/>
      </p:ext>
    </p:extLst>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you action tomorrow?</a:t>
            </a:r>
            <a:endParaRPr lang="en-US" dirty="0"/>
          </a:p>
        </p:txBody>
      </p:sp>
      <p:sp>
        <p:nvSpPr>
          <p:cNvPr id="3" name="Content Placeholder 2"/>
          <p:cNvSpPr>
            <a:spLocks noGrp="1"/>
          </p:cNvSpPr>
          <p:nvPr>
            <p:ph idx="1"/>
          </p:nvPr>
        </p:nvSpPr>
        <p:spPr>
          <a:xfrm>
            <a:off x="488504" y="1700808"/>
            <a:ext cx="8562156" cy="4830762"/>
          </a:xfrm>
        </p:spPr>
        <p:txBody>
          <a:bodyPr/>
          <a:lstStyle/>
          <a:p>
            <a:pPr marL="342900" indent="-342900">
              <a:buFont typeface="Arial" charset="0"/>
              <a:buChar char="•"/>
            </a:pPr>
            <a:r>
              <a:rPr lang="en-US" sz="2000" b="0" dirty="0" smtClean="0">
                <a:solidFill>
                  <a:schemeClr val="tx2"/>
                </a:solidFill>
              </a:rPr>
              <a:t>Look at your current club membership and what you want to achieve</a:t>
            </a:r>
          </a:p>
          <a:p>
            <a:pPr marL="342900" indent="-342900">
              <a:buFont typeface="Arial" charset="0"/>
              <a:buChar char="•"/>
            </a:pPr>
            <a:endParaRPr lang="en-US" sz="2000" b="0" dirty="0">
              <a:solidFill>
                <a:schemeClr val="tx2"/>
              </a:solidFill>
            </a:endParaRPr>
          </a:p>
          <a:p>
            <a:pPr marL="342900" indent="-342900">
              <a:buFont typeface="Arial" charset="0"/>
              <a:buChar char="•"/>
            </a:pPr>
            <a:r>
              <a:rPr lang="en-US" sz="2000" b="0" dirty="0" smtClean="0">
                <a:solidFill>
                  <a:schemeClr val="tx2"/>
                </a:solidFill>
              </a:rPr>
              <a:t>Look at the specific target audience(s) you want to attract. </a:t>
            </a:r>
          </a:p>
          <a:p>
            <a:pPr marL="342900" indent="-342900">
              <a:buFont typeface="Arial" charset="0"/>
              <a:buChar char="•"/>
            </a:pPr>
            <a:endParaRPr lang="en-US" sz="2000" b="0" dirty="0">
              <a:solidFill>
                <a:schemeClr val="tx2"/>
              </a:solidFill>
            </a:endParaRPr>
          </a:p>
          <a:p>
            <a:pPr marL="342900" indent="-342900">
              <a:buFont typeface="Arial" charset="0"/>
              <a:buChar char="•"/>
            </a:pPr>
            <a:r>
              <a:rPr lang="en-US" sz="2000" b="0" dirty="0" smtClean="0">
                <a:solidFill>
                  <a:schemeClr val="tx2"/>
                </a:solidFill>
              </a:rPr>
              <a:t>Create an offer</a:t>
            </a:r>
          </a:p>
          <a:p>
            <a:pPr marL="342900" indent="-342900">
              <a:buFont typeface="Arial" charset="0"/>
              <a:buChar char="•"/>
            </a:pPr>
            <a:endParaRPr lang="en-US" sz="2000" b="0" dirty="0">
              <a:solidFill>
                <a:schemeClr val="tx2"/>
              </a:solidFill>
            </a:endParaRPr>
          </a:p>
          <a:p>
            <a:pPr marL="342900" indent="-342900">
              <a:buFont typeface="Arial" charset="0"/>
              <a:buChar char="•"/>
            </a:pPr>
            <a:r>
              <a:rPr lang="en-US" sz="2000" b="0" dirty="0" smtClean="0">
                <a:solidFill>
                  <a:schemeClr val="tx2"/>
                </a:solidFill>
              </a:rPr>
              <a:t>Review its success</a:t>
            </a:r>
            <a:endParaRPr lang="en-US" sz="2000" b="0" dirty="0">
              <a:solidFill>
                <a:schemeClr val="tx2"/>
              </a:solidFill>
            </a:endParaRPr>
          </a:p>
        </p:txBody>
      </p:sp>
    </p:spTree>
    <p:extLst>
      <p:ext uri="{BB962C8B-B14F-4D97-AF65-F5344CB8AC3E}">
        <p14:creationId xmlns:p14="http://schemas.microsoft.com/office/powerpoint/2010/main" val="1301089625"/>
      </p:ext>
    </p:extLst>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p:txBody>
          <a:bodyPr/>
          <a:lstStyle/>
          <a:p>
            <a:pPr eaLnBrk="1" hangingPunct="1"/>
            <a:r>
              <a:rPr lang="en-GB" altLang="en-US" sz="3200" b="1" dirty="0" smtClean="0"/>
              <a:t>Summary of Call to Actions this Summer…</a:t>
            </a:r>
            <a:endParaRPr lang="en-GB" altLang="en-US" sz="3200" dirty="0" smtClean="0"/>
          </a:p>
        </p:txBody>
      </p:sp>
      <p:sp>
        <p:nvSpPr>
          <p:cNvPr id="23555" name="Rectangle 3"/>
          <p:cNvSpPr>
            <a:spLocks noGrp="1" noChangeArrowheads="1"/>
          </p:cNvSpPr>
          <p:nvPr>
            <p:ph type="subTitle" idx="1"/>
          </p:nvPr>
        </p:nvSpPr>
        <p:spPr>
          <a:noFill/>
        </p:spPr>
        <p:txBody>
          <a:bodyPr/>
          <a:lstStyle/>
          <a:p>
            <a:pPr marL="0" indent="0" eaLnBrk="1" hangingPunct="1"/>
            <a:r>
              <a:rPr lang="en-GB" altLang="en-US" dirty="0" smtClean="0"/>
              <a:t>Spring 2016</a:t>
            </a:r>
          </a:p>
        </p:txBody>
      </p:sp>
    </p:spTree>
    <p:extLst>
      <p:ext uri="{BB962C8B-B14F-4D97-AF65-F5344CB8AC3E}">
        <p14:creationId xmlns:p14="http://schemas.microsoft.com/office/powerpoint/2010/main" val="1173166351"/>
      </p:ext>
    </p:extLst>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Somerset LTA</a:t>
            </a:r>
            <a:endParaRPr lang="en-GB" dirty="0"/>
          </a:p>
        </p:txBody>
      </p:sp>
      <p:sp>
        <p:nvSpPr>
          <p:cNvPr id="3" name="Content Placeholder 2"/>
          <p:cNvSpPr>
            <a:spLocks noGrp="1"/>
          </p:cNvSpPr>
          <p:nvPr>
            <p:ph idx="1"/>
          </p:nvPr>
        </p:nvSpPr>
        <p:spPr/>
        <p:txBody>
          <a:bodyPr/>
          <a:lstStyle/>
          <a:p>
            <a:pPr>
              <a:tabLst>
                <a:tab pos="1654175" algn="l"/>
              </a:tabLst>
            </a:pPr>
            <a:r>
              <a:rPr lang="en-GB" dirty="0" smtClean="0"/>
              <a:t>	</a:t>
            </a:r>
          </a:p>
          <a:p>
            <a:pPr>
              <a:tabLst>
                <a:tab pos="1887538" algn="l"/>
              </a:tabLst>
            </a:pPr>
            <a:r>
              <a:rPr lang="en-GB" dirty="0"/>
              <a:t>	</a:t>
            </a:r>
            <a:r>
              <a:rPr lang="en-GB" dirty="0" smtClean="0"/>
              <a:t>AEGON BRITISH TENNIS AWARDS</a:t>
            </a:r>
          </a:p>
          <a:p>
            <a:pPr>
              <a:tabLst>
                <a:tab pos="1654175" algn="l"/>
              </a:tabLst>
            </a:pPr>
            <a:endParaRPr lang="en-GB" dirty="0" smtClean="0"/>
          </a:p>
          <a:p>
            <a:pPr>
              <a:tabLst>
                <a:tab pos="1654175" algn="l"/>
              </a:tabLst>
            </a:pPr>
            <a:endParaRPr lang="en-GB" sz="1400" dirty="0"/>
          </a:p>
          <a:p>
            <a:pPr marL="342900" indent="-342900">
              <a:buFont typeface="Arial" panose="020B0604020202020204" pitchFamily="34" charset="0"/>
              <a:buChar char="•"/>
              <a:tabLst>
                <a:tab pos="1654175" algn="l"/>
              </a:tabLst>
            </a:pPr>
            <a:r>
              <a:rPr lang="en-GB" sz="2200" dirty="0" smtClean="0"/>
              <a:t>Club of the Year | Queen Camel Tennis Club</a:t>
            </a:r>
            <a:r>
              <a:rPr lang="en-GB" dirty="0" smtClean="0"/>
              <a:t/>
            </a:r>
            <a:br>
              <a:rPr lang="en-GB" dirty="0" smtClean="0"/>
            </a:br>
            <a:endParaRPr lang="en-GB" sz="1400" dirty="0" smtClean="0"/>
          </a:p>
          <a:p>
            <a:pPr marL="342900" indent="-342900">
              <a:buFont typeface="Arial" panose="020B0604020202020204" pitchFamily="34" charset="0"/>
              <a:buChar char="•"/>
              <a:tabLst>
                <a:tab pos="1654175" algn="l"/>
              </a:tabLst>
            </a:pPr>
            <a:r>
              <a:rPr lang="en-GB" sz="2200" dirty="0" smtClean="0"/>
              <a:t>Disability Tennis Programme | Steve Shortland</a:t>
            </a:r>
            <a:r>
              <a:rPr lang="en-GB" dirty="0" smtClean="0"/>
              <a:t/>
            </a:r>
            <a:br>
              <a:rPr lang="en-GB" dirty="0" smtClean="0"/>
            </a:br>
            <a:endParaRPr lang="en-GB" sz="1400" dirty="0" smtClean="0"/>
          </a:p>
          <a:p>
            <a:pPr marL="342900" indent="-342900">
              <a:buFont typeface="Arial" panose="020B0604020202020204" pitchFamily="34" charset="0"/>
              <a:buChar char="•"/>
              <a:tabLst>
                <a:tab pos="1654175" algn="l"/>
              </a:tabLst>
            </a:pPr>
            <a:r>
              <a:rPr lang="en-GB" sz="2200" dirty="0" smtClean="0"/>
              <a:t>Coach of the Year | Dan Sizer</a:t>
            </a:r>
            <a:r>
              <a:rPr lang="en-GB" dirty="0" smtClean="0"/>
              <a:t/>
            </a:r>
            <a:br>
              <a:rPr lang="en-GB" dirty="0" smtClean="0"/>
            </a:br>
            <a:endParaRPr lang="en-GB" sz="1400" dirty="0" smtClean="0"/>
          </a:p>
          <a:p>
            <a:pPr marL="342900" indent="-342900">
              <a:buFont typeface="Arial" panose="020B0604020202020204" pitchFamily="34" charset="0"/>
              <a:buChar char="•"/>
              <a:tabLst>
                <a:tab pos="1654175" algn="l"/>
              </a:tabLst>
            </a:pPr>
            <a:r>
              <a:rPr lang="en-GB" sz="2200" dirty="0" smtClean="0"/>
              <a:t>Volunteer of the Year | Richard Powell</a:t>
            </a:r>
          </a:p>
          <a:p>
            <a:pPr>
              <a:tabLst>
                <a:tab pos="1654175" algn="l"/>
              </a:tabLst>
            </a:pPr>
            <a:endParaRPr lang="en-GB" sz="1400" dirty="0" smtClean="0"/>
          </a:p>
          <a:p>
            <a:pPr>
              <a:tabLst>
                <a:tab pos="1654175" algn="l"/>
              </a:tabLst>
            </a:pPr>
            <a:r>
              <a:rPr lang="en-GB" sz="2200" dirty="0" smtClean="0"/>
              <a:t>APRIL 2016 | Regional panels meet to select regional winners</a:t>
            </a:r>
          </a:p>
          <a:p>
            <a:pPr>
              <a:tabLst>
                <a:tab pos="1654175" algn="l"/>
              </a:tabLst>
            </a:pPr>
            <a:endParaRPr lang="en-GB" dirty="0" smtClean="0"/>
          </a:p>
          <a:p>
            <a:pPr marL="342900" indent="-342900">
              <a:buFont typeface="Arial" panose="020B0604020202020204" pitchFamily="34" charset="0"/>
              <a:buChar char="•"/>
              <a:tabLst>
                <a:tab pos="1654175" algn="l"/>
              </a:tabLst>
            </a:pPr>
            <a:endParaRPr lang="en-GB" dirty="0" smtClean="0"/>
          </a:p>
          <a:p>
            <a:endParaRPr lang="en-GB" dirty="0"/>
          </a:p>
        </p:txBody>
      </p:sp>
      <p:pic>
        <p:nvPicPr>
          <p:cNvPr id="4" name="Picture 3" descr="cid:image001.jpg@01D1001A.1E16B790"/>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32520" y="1412776"/>
            <a:ext cx="1440160" cy="1036444"/>
          </a:xfrm>
          <a:prstGeom prst="rect">
            <a:avLst/>
          </a:prstGeom>
          <a:noFill/>
          <a:ln>
            <a:noFill/>
          </a:ln>
        </p:spPr>
      </p:pic>
    </p:spTree>
    <p:extLst>
      <p:ext uri="{BB962C8B-B14F-4D97-AF65-F5344CB8AC3E}">
        <p14:creationId xmlns:p14="http://schemas.microsoft.com/office/powerpoint/2010/main" val="1709531539"/>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Somerset LTA</a:t>
            </a:r>
            <a:endParaRPr lang="en-GB" dirty="0"/>
          </a:p>
        </p:txBody>
      </p:sp>
      <p:sp>
        <p:nvSpPr>
          <p:cNvPr id="3" name="Content Placeholder 2"/>
          <p:cNvSpPr>
            <a:spLocks noGrp="1"/>
          </p:cNvSpPr>
          <p:nvPr>
            <p:ph idx="1"/>
          </p:nvPr>
        </p:nvSpPr>
        <p:spPr/>
        <p:txBody>
          <a:bodyPr/>
          <a:lstStyle/>
          <a:p>
            <a:r>
              <a:rPr lang="en-GB" sz="2200" dirty="0" smtClean="0"/>
              <a:t>New Projects in the County</a:t>
            </a:r>
          </a:p>
          <a:p>
            <a:pPr marL="798513" indent="-333375">
              <a:buFont typeface="Arial" panose="020B0604020202020204" pitchFamily="34" charset="0"/>
              <a:buChar char="•"/>
            </a:pPr>
            <a:r>
              <a:rPr lang="en-GB" dirty="0" smtClean="0"/>
              <a:t>Frome</a:t>
            </a:r>
          </a:p>
          <a:p>
            <a:pPr marL="798513" indent="-333375">
              <a:buFont typeface="Arial" panose="020B0604020202020204" pitchFamily="34" charset="0"/>
              <a:buChar char="•"/>
            </a:pPr>
            <a:r>
              <a:rPr lang="en-GB" dirty="0" smtClean="0"/>
              <a:t>Chard</a:t>
            </a:r>
          </a:p>
          <a:p>
            <a:pPr marL="798513" indent="-333375">
              <a:buFont typeface="Arial" panose="020B0604020202020204" pitchFamily="34" charset="0"/>
              <a:buChar char="•"/>
            </a:pPr>
            <a:r>
              <a:rPr lang="en-GB" dirty="0" smtClean="0"/>
              <a:t>Wellington</a:t>
            </a:r>
          </a:p>
          <a:p>
            <a:endParaRPr lang="en-GB" sz="1000" dirty="0"/>
          </a:p>
          <a:p>
            <a:r>
              <a:rPr lang="en-GB" dirty="0" smtClean="0"/>
              <a:t>Opportunities for Funding</a:t>
            </a:r>
          </a:p>
          <a:p>
            <a:pPr marL="798513" indent="-392113">
              <a:buFont typeface="Arial" panose="020B0604020202020204" pitchFamily="34" charset="0"/>
              <a:buChar char="•"/>
            </a:pPr>
            <a:r>
              <a:rPr lang="en-GB" dirty="0" smtClean="0"/>
              <a:t>Marketing support for GBTW</a:t>
            </a:r>
          </a:p>
          <a:p>
            <a:endParaRPr lang="en-GB" sz="1000" dirty="0"/>
          </a:p>
          <a:p>
            <a:r>
              <a:rPr lang="en-GB" dirty="0" smtClean="0"/>
              <a:t>Sponsorship changes</a:t>
            </a:r>
          </a:p>
          <a:p>
            <a:endParaRPr lang="en-GB" sz="1400" dirty="0" smtClean="0"/>
          </a:p>
          <a:p>
            <a:r>
              <a:rPr lang="en-GB" dirty="0" smtClean="0"/>
              <a:t>Davis Cup Legacy Update</a:t>
            </a:r>
          </a:p>
          <a:p>
            <a:endParaRPr lang="en-GB" sz="1400" dirty="0" smtClean="0"/>
          </a:p>
          <a:p>
            <a:r>
              <a:rPr lang="en-GB" dirty="0" smtClean="0"/>
              <a:t>Davis Cup Tour Update</a:t>
            </a:r>
            <a:endParaRPr lang="en-GB" dirty="0"/>
          </a:p>
          <a:p>
            <a:endParaRPr lang="en-GB" dirty="0" smtClean="0"/>
          </a:p>
          <a:p>
            <a:endParaRPr lang="en-GB" dirty="0" smtClean="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smtClean="0"/>
          </a:p>
        </p:txBody>
      </p:sp>
    </p:spTree>
    <p:extLst>
      <p:ext uri="{BB962C8B-B14F-4D97-AF65-F5344CB8AC3E}">
        <p14:creationId xmlns:p14="http://schemas.microsoft.com/office/powerpoint/2010/main" val="1358434833"/>
      </p:ext>
    </p:extLst>
  </p:cSld>
  <p:clrMapOvr>
    <a:masterClrMapping/>
  </p:clrMapOvr>
  <p:transition>
    <p:fade/>
  </p:transition>
</p:sld>
</file>

<file path=ppt/theme/theme1.xml><?xml version="1.0" encoding="utf-8"?>
<a:theme xmlns:a="http://schemas.openxmlformats.org/drawingml/2006/main" name="1_Default Design">
  <a:themeElements>
    <a:clrScheme name="1_Default Design 1">
      <a:dk1>
        <a:srgbClr val="000000"/>
      </a:dk1>
      <a:lt1>
        <a:srgbClr val="FFFFFF"/>
      </a:lt1>
      <a:dk2>
        <a:srgbClr val="003591"/>
      </a:dk2>
      <a:lt2>
        <a:srgbClr val="4F6464"/>
      </a:lt2>
      <a:accent1>
        <a:srgbClr val="0086CB"/>
      </a:accent1>
      <a:accent2>
        <a:srgbClr val="71A81D"/>
      </a:accent2>
      <a:accent3>
        <a:srgbClr val="FFFFFF"/>
      </a:accent3>
      <a:accent4>
        <a:srgbClr val="000000"/>
      </a:accent4>
      <a:accent5>
        <a:srgbClr val="AAC3E2"/>
      </a:accent5>
      <a:accent6>
        <a:srgbClr val="669819"/>
      </a:accent6>
      <a:hlink>
        <a:srgbClr val="AD361C"/>
      </a:hlink>
      <a:folHlink>
        <a:srgbClr val="5973A3"/>
      </a:folHlink>
    </a:clrScheme>
    <a:fontScheme name="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3591"/>
        </a:dk2>
        <a:lt2>
          <a:srgbClr val="4F6464"/>
        </a:lt2>
        <a:accent1>
          <a:srgbClr val="0086CB"/>
        </a:accent1>
        <a:accent2>
          <a:srgbClr val="71A81D"/>
        </a:accent2>
        <a:accent3>
          <a:srgbClr val="FFFFFF"/>
        </a:accent3>
        <a:accent4>
          <a:srgbClr val="000000"/>
        </a:accent4>
        <a:accent5>
          <a:srgbClr val="AAC3E2"/>
        </a:accent5>
        <a:accent6>
          <a:srgbClr val="669819"/>
        </a:accent6>
        <a:hlink>
          <a:srgbClr val="AD361C"/>
        </a:hlink>
        <a:folHlink>
          <a:srgbClr val="5973A3"/>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3591"/>
        </a:dk2>
        <a:lt2>
          <a:srgbClr val="4F6464"/>
        </a:lt2>
        <a:accent1>
          <a:srgbClr val="0086CB"/>
        </a:accent1>
        <a:accent2>
          <a:srgbClr val="A6D1D6"/>
        </a:accent2>
        <a:accent3>
          <a:srgbClr val="FFFFFF"/>
        </a:accent3>
        <a:accent4>
          <a:srgbClr val="000000"/>
        </a:accent4>
        <a:accent5>
          <a:srgbClr val="AAC3E2"/>
        </a:accent5>
        <a:accent6>
          <a:srgbClr val="96BDC2"/>
        </a:accent6>
        <a:hlink>
          <a:srgbClr val="C7D66A"/>
        </a:hlink>
        <a:folHlink>
          <a:srgbClr val="8DCD5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2_Default Design 1">
      <a:dk1>
        <a:srgbClr val="000000"/>
      </a:dk1>
      <a:lt1>
        <a:srgbClr val="FFFFFF"/>
      </a:lt1>
      <a:dk2>
        <a:srgbClr val="003591"/>
      </a:dk2>
      <a:lt2>
        <a:srgbClr val="4F6464"/>
      </a:lt2>
      <a:accent1>
        <a:srgbClr val="0086CB"/>
      </a:accent1>
      <a:accent2>
        <a:srgbClr val="71A81D"/>
      </a:accent2>
      <a:accent3>
        <a:srgbClr val="FFFFFF"/>
      </a:accent3>
      <a:accent4>
        <a:srgbClr val="000000"/>
      </a:accent4>
      <a:accent5>
        <a:srgbClr val="AAC3E2"/>
      </a:accent5>
      <a:accent6>
        <a:srgbClr val="669819"/>
      </a:accent6>
      <a:hlink>
        <a:srgbClr val="AD361C"/>
      </a:hlink>
      <a:folHlink>
        <a:srgbClr val="5973A3"/>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3591"/>
        </a:dk2>
        <a:lt2>
          <a:srgbClr val="4F6464"/>
        </a:lt2>
        <a:accent1>
          <a:srgbClr val="0086CB"/>
        </a:accent1>
        <a:accent2>
          <a:srgbClr val="71A81D"/>
        </a:accent2>
        <a:accent3>
          <a:srgbClr val="FFFFFF"/>
        </a:accent3>
        <a:accent4>
          <a:srgbClr val="000000"/>
        </a:accent4>
        <a:accent5>
          <a:srgbClr val="AAC3E2"/>
        </a:accent5>
        <a:accent6>
          <a:srgbClr val="669819"/>
        </a:accent6>
        <a:hlink>
          <a:srgbClr val="AD361C"/>
        </a:hlink>
        <a:folHlink>
          <a:srgbClr val="5973A3"/>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3591"/>
        </a:dk2>
        <a:lt2>
          <a:srgbClr val="4F6464"/>
        </a:lt2>
        <a:accent1>
          <a:srgbClr val="0086CB"/>
        </a:accent1>
        <a:accent2>
          <a:srgbClr val="A6D1D6"/>
        </a:accent2>
        <a:accent3>
          <a:srgbClr val="FFFFFF"/>
        </a:accent3>
        <a:accent4>
          <a:srgbClr val="000000"/>
        </a:accent4>
        <a:accent5>
          <a:srgbClr val="AAC3E2"/>
        </a:accent5>
        <a:accent6>
          <a:srgbClr val="96BDC2"/>
        </a:accent6>
        <a:hlink>
          <a:srgbClr val="C7D66A"/>
        </a:hlink>
        <a:folHlink>
          <a:srgbClr val="8DCD57"/>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1_Default Design 1">
      <a:dk1>
        <a:srgbClr val="000000"/>
      </a:dk1>
      <a:lt1>
        <a:srgbClr val="FFFFFF"/>
      </a:lt1>
      <a:dk2>
        <a:srgbClr val="003591"/>
      </a:dk2>
      <a:lt2>
        <a:srgbClr val="4F6464"/>
      </a:lt2>
      <a:accent1>
        <a:srgbClr val="0086CB"/>
      </a:accent1>
      <a:accent2>
        <a:srgbClr val="71A81D"/>
      </a:accent2>
      <a:accent3>
        <a:srgbClr val="FFFFFF"/>
      </a:accent3>
      <a:accent4>
        <a:srgbClr val="000000"/>
      </a:accent4>
      <a:accent5>
        <a:srgbClr val="AAC3E2"/>
      </a:accent5>
      <a:accent6>
        <a:srgbClr val="669819"/>
      </a:accent6>
      <a:hlink>
        <a:srgbClr val="AD361C"/>
      </a:hlink>
      <a:folHlink>
        <a:srgbClr val="5973A3"/>
      </a:folHlink>
    </a:clrScheme>
    <a:fontScheme name="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3591"/>
        </a:dk2>
        <a:lt2>
          <a:srgbClr val="4F6464"/>
        </a:lt2>
        <a:accent1>
          <a:srgbClr val="0086CB"/>
        </a:accent1>
        <a:accent2>
          <a:srgbClr val="71A81D"/>
        </a:accent2>
        <a:accent3>
          <a:srgbClr val="FFFFFF"/>
        </a:accent3>
        <a:accent4>
          <a:srgbClr val="000000"/>
        </a:accent4>
        <a:accent5>
          <a:srgbClr val="AAC3E2"/>
        </a:accent5>
        <a:accent6>
          <a:srgbClr val="669819"/>
        </a:accent6>
        <a:hlink>
          <a:srgbClr val="AD361C"/>
        </a:hlink>
        <a:folHlink>
          <a:srgbClr val="5973A3"/>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3591"/>
        </a:dk2>
        <a:lt2>
          <a:srgbClr val="4F6464"/>
        </a:lt2>
        <a:accent1>
          <a:srgbClr val="0086CB"/>
        </a:accent1>
        <a:accent2>
          <a:srgbClr val="A6D1D6"/>
        </a:accent2>
        <a:accent3>
          <a:srgbClr val="FFFFFF"/>
        </a:accent3>
        <a:accent4>
          <a:srgbClr val="000000"/>
        </a:accent4>
        <a:accent5>
          <a:srgbClr val="AAC3E2"/>
        </a:accent5>
        <a:accent6>
          <a:srgbClr val="96BDC2"/>
        </a:accent6>
        <a:hlink>
          <a:srgbClr val="C7D66A"/>
        </a:hlink>
        <a:folHlink>
          <a:srgbClr val="8DCD57"/>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2_Default Design 1">
      <a:dk1>
        <a:srgbClr val="000000"/>
      </a:dk1>
      <a:lt1>
        <a:srgbClr val="FFFFFF"/>
      </a:lt1>
      <a:dk2>
        <a:srgbClr val="003591"/>
      </a:dk2>
      <a:lt2>
        <a:srgbClr val="4F6464"/>
      </a:lt2>
      <a:accent1>
        <a:srgbClr val="0086CB"/>
      </a:accent1>
      <a:accent2>
        <a:srgbClr val="71A81D"/>
      </a:accent2>
      <a:accent3>
        <a:srgbClr val="FFFFFF"/>
      </a:accent3>
      <a:accent4>
        <a:srgbClr val="000000"/>
      </a:accent4>
      <a:accent5>
        <a:srgbClr val="AAC3E2"/>
      </a:accent5>
      <a:accent6>
        <a:srgbClr val="669819"/>
      </a:accent6>
      <a:hlink>
        <a:srgbClr val="AD361C"/>
      </a:hlink>
      <a:folHlink>
        <a:srgbClr val="5973A3"/>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3591"/>
        </a:dk2>
        <a:lt2>
          <a:srgbClr val="4F6464"/>
        </a:lt2>
        <a:accent1>
          <a:srgbClr val="0086CB"/>
        </a:accent1>
        <a:accent2>
          <a:srgbClr val="71A81D"/>
        </a:accent2>
        <a:accent3>
          <a:srgbClr val="FFFFFF"/>
        </a:accent3>
        <a:accent4>
          <a:srgbClr val="000000"/>
        </a:accent4>
        <a:accent5>
          <a:srgbClr val="AAC3E2"/>
        </a:accent5>
        <a:accent6>
          <a:srgbClr val="669819"/>
        </a:accent6>
        <a:hlink>
          <a:srgbClr val="AD361C"/>
        </a:hlink>
        <a:folHlink>
          <a:srgbClr val="5973A3"/>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3591"/>
        </a:dk2>
        <a:lt2>
          <a:srgbClr val="4F6464"/>
        </a:lt2>
        <a:accent1>
          <a:srgbClr val="0086CB"/>
        </a:accent1>
        <a:accent2>
          <a:srgbClr val="A6D1D6"/>
        </a:accent2>
        <a:accent3>
          <a:srgbClr val="FFFFFF"/>
        </a:accent3>
        <a:accent4>
          <a:srgbClr val="000000"/>
        </a:accent4>
        <a:accent5>
          <a:srgbClr val="AAC3E2"/>
        </a:accent5>
        <a:accent6>
          <a:srgbClr val="96BDC2"/>
        </a:accent6>
        <a:hlink>
          <a:srgbClr val="C7D66A"/>
        </a:hlink>
        <a:folHlink>
          <a:srgbClr val="8DCD57"/>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Blank">
  <a:themeElements>
    <a:clrScheme name="Office Theme 2">
      <a:dk1>
        <a:srgbClr val="000000"/>
      </a:dk1>
      <a:lt1>
        <a:srgbClr val="FFFFFF"/>
      </a:lt1>
      <a:dk2>
        <a:srgbClr val="003591"/>
      </a:dk2>
      <a:lt2>
        <a:srgbClr val="4F6464"/>
      </a:lt2>
      <a:accent1>
        <a:srgbClr val="0086CB"/>
      </a:accent1>
      <a:accent2>
        <a:srgbClr val="A6D1D6"/>
      </a:accent2>
      <a:accent3>
        <a:srgbClr val="FFFFFF"/>
      </a:accent3>
      <a:accent4>
        <a:srgbClr val="000000"/>
      </a:accent4>
      <a:accent5>
        <a:srgbClr val="AAC3E2"/>
      </a:accent5>
      <a:accent6>
        <a:srgbClr val="96BDC2"/>
      </a:accent6>
      <a:hlink>
        <a:srgbClr val="C7D66A"/>
      </a:hlink>
      <a:folHlink>
        <a:srgbClr val="8DCD57"/>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3591"/>
        </a:dk2>
        <a:lt2>
          <a:srgbClr val="4F6464"/>
        </a:lt2>
        <a:accent1>
          <a:srgbClr val="0086CB"/>
        </a:accent1>
        <a:accent2>
          <a:srgbClr val="71A81D"/>
        </a:accent2>
        <a:accent3>
          <a:srgbClr val="FFFFFF"/>
        </a:accent3>
        <a:accent4>
          <a:srgbClr val="000000"/>
        </a:accent4>
        <a:accent5>
          <a:srgbClr val="AAC3E2"/>
        </a:accent5>
        <a:accent6>
          <a:srgbClr val="669819"/>
        </a:accent6>
        <a:hlink>
          <a:srgbClr val="AD361C"/>
        </a:hlink>
        <a:folHlink>
          <a:srgbClr val="5973A3"/>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3591"/>
        </a:dk2>
        <a:lt2>
          <a:srgbClr val="4F6464"/>
        </a:lt2>
        <a:accent1>
          <a:srgbClr val="0086CB"/>
        </a:accent1>
        <a:accent2>
          <a:srgbClr val="A6D1D6"/>
        </a:accent2>
        <a:accent3>
          <a:srgbClr val="FFFFFF"/>
        </a:accent3>
        <a:accent4>
          <a:srgbClr val="000000"/>
        </a:accent4>
        <a:accent5>
          <a:srgbClr val="AAC3E2"/>
        </a:accent5>
        <a:accent6>
          <a:srgbClr val="96BDC2"/>
        </a:accent6>
        <a:hlink>
          <a:srgbClr val="C7D66A"/>
        </a:hlink>
        <a:folHlink>
          <a:srgbClr val="8DCD57"/>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Theme 1">
    <a:dk1>
      <a:srgbClr val="000000"/>
    </a:dk1>
    <a:lt1>
      <a:srgbClr val="FFFFFF"/>
    </a:lt1>
    <a:dk2>
      <a:srgbClr val="003591"/>
    </a:dk2>
    <a:lt2>
      <a:srgbClr val="4F6464"/>
    </a:lt2>
    <a:accent1>
      <a:srgbClr val="0086CB"/>
    </a:accent1>
    <a:accent2>
      <a:srgbClr val="71A81D"/>
    </a:accent2>
    <a:accent3>
      <a:srgbClr val="FFFFFF"/>
    </a:accent3>
    <a:accent4>
      <a:srgbClr val="000000"/>
    </a:accent4>
    <a:accent5>
      <a:srgbClr val="AAC3E2"/>
    </a:accent5>
    <a:accent6>
      <a:srgbClr val="669819"/>
    </a:accent6>
    <a:hlink>
      <a:srgbClr val="AD361C"/>
    </a:hlink>
    <a:folHlink>
      <a:srgbClr val="5973A3"/>
    </a:folHlink>
  </a:clrScheme>
</a:themeOverride>
</file>

<file path=docProps/app.xml><?xml version="1.0" encoding="utf-8"?>
<Properties xmlns="http://schemas.openxmlformats.org/officeDocument/2006/extended-properties" xmlns:vt="http://schemas.openxmlformats.org/officeDocument/2006/docPropsVTypes">
  <Template>blank</Template>
  <TotalTime>2366</TotalTime>
  <Words>9421</Words>
  <Application>Microsoft Office PowerPoint</Application>
  <PresentationFormat>A4 Paper (210x297 mm)</PresentationFormat>
  <Paragraphs>915</Paragraphs>
  <Slides>70</Slides>
  <Notes>57</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70</vt:i4>
      </vt:variant>
    </vt:vector>
  </HeadingPairs>
  <TitlesOfParts>
    <vt:vector size="82" baseType="lpstr">
      <vt:lpstr>Al Tarikh</vt:lpstr>
      <vt:lpstr>Arial</vt:lpstr>
      <vt:lpstr>Calibri</vt:lpstr>
      <vt:lpstr>Courier New</vt:lpstr>
      <vt:lpstr>Gill Sans Light</vt:lpstr>
      <vt:lpstr>ＭＳ Ｐゴシック</vt:lpstr>
      <vt:lpstr>Wingdings</vt:lpstr>
      <vt:lpstr>1_Default Design</vt:lpstr>
      <vt:lpstr>2_Default Design</vt:lpstr>
      <vt:lpstr>3_Default Design</vt:lpstr>
      <vt:lpstr>4_Default Design</vt:lpstr>
      <vt:lpstr>Blank</vt:lpstr>
      <vt:lpstr>Club Forum</vt:lpstr>
      <vt:lpstr>Agenda</vt:lpstr>
      <vt:lpstr>Progress - Participation Strategy 16-18</vt:lpstr>
      <vt:lpstr>Key Resources for Clubs</vt:lpstr>
      <vt:lpstr>Resources Available 2016</vt:lpstr>
      <vt:lpstr>Great British Tennis Weekend</vt:lpstr>
      <vt:lpstr>Benenden Tennis Festivals</vt:lpstr>
      <vt:lpstr>Benenden Tennis Festivals</vt:lpstr>
      <vt:lpstr>Fast 4 Competition Formats </vt:lpstr>
      <vt:lpstr>Clubspark Update</vt:lpstr>
      <vt:lpstr>Clubspark Competition Module</vt:lpstr>
      <vt:lpstr>Calendar of Training Opportunities</vt:lpstr>
      <vt:lpstr>County Update</vt:lpstr>
      <vt:lpstr>County Update</vt:lpstr>
      <vt:lpstr>PowerPoint Presentation</vt:lpstr>
      <vt:lpstr>PowerPoint Presentation</vt:lpstr>
      <vt:lpstr>The four steps that can make a difference</vt:lpstr>
      <vt:lpstr>The four steps that can make a difference</vt:lpstr>
      <vt:lpstr>1. Appoint a volunteer co-ordinator</vt:lpstr>
      <vt:lpstr>Volunteer co-ordinator</vt:lpstr>
      <vt:lpstr>Volunteer co-ordinator</vt:lpstr>
      <vt:lpstr>The four steps that can make a difference</vt:lpstr>
      <vt:lpstr>2. Be prepared</vt:lpstr>
      <vt:lpstr>Download template role descriptions</vt:lpstr>
      <vt:lpstr>What skills should a volunteer have?</vt:lpstr>
      <vt:lpstr>PowerPoint Presentation</vt:lpstr>
      <vt:lpstr>Safe and inclusive recruitment tips</vt:lpstr>
      <vt:lpstr>The four steps that can make a difference</vt:lpstr>
      <vt:lpstr>3. How well do you know your members?</vt:lpstr>
      <vt:lpstr>Caroline Ratcliffe,  Club Secretary</vt:lpstr>
      <vt:lpstr>Make a personal approach</vt:lpstr>
      <vt:lpstr>Carolyn Rothwell, Tennis Director</vt:lpstr>
      <vt:lpstr>Tell them you need help</vt:lpstr>
      <vt:lpstr>It’s not about doing everything. It’s about doing something.</vt:lpstr>
      <vt:lpstr>A one-off event is not as daunting</vt:lpstr>
      <vt:lpstr>How are other clubs doing it?</vt:lpstr>
      <vt:lpstr>Anne’s top five tips</vt:lpstr>
      <vt:lpstr>You have 15 minutes…</vt:lpstr>
      <vt:lpstr>You have 15 minutes…</vt:lpstr>
      <vt:lpstr>The four steps that can make a difference</vt:lpstr>
      <vt:lpstr>4. Reach out to your local community!</vt:lpstr>
      <vt:lpstr>Go where the volunteers are</vt:lpstr>
      <vt:lpstr>Put up posters – tell people you need help!</vt:lpstr>
      <vt:lpstr>Local volunteer databases</vt:lpstr>
      <vt:lpstr>Young people in your community</vt:lpstr>
      <vt:lpstr>Robby Sukhedo, Community Park Manager</vt:lpstr>
      <vt:lpstr>You have 15 minutes…</vt:lpstr>
      <vt:lpstr>Summary: what can you action?</vt:lpstr>
      <vt:lpstr>PowerPoint Presentation</vt:lpstr>
      <vt:lpstr>Growing &amp; Retaining Membership &amp; Participation Venue Forums – Spring 2016  </vt:lpstr>
      <vt:lpstr>What we hope to achieve</vt:lpstr>
      <vt:lpstr>Growing &amp; Retaining Participation &amp; Membership</vt:lpstr>
      <vt:lpstr>Principles of Growing &amp; Retaining</vt:lpstr>
      <vt:lpstr>Principles of Growing &amp; Retaining </vt:lpstr>
      <vt:lpstr>Principles of Growing &amp; Retaining</vt:lpstr>
      <vt:lpstr>Principles of Growing &amp; Retaining</vt:lpstr>
      <vt:lpstr>Principles of Growing &amp; Retaining</vt:lpstr>
      <vt:lpstr>Group Discussion  In groups discuss the situation that the club in the scenario that you are given faces.  What steps would you recommend the club should take?  Consider: 1) Quality of Environment 2) Suitable Product / Offer 3) Marketing &amp; Communication </vt:lpstr>
      <vt:lpstr>Understanding Your Audience</vt:lpstr>
      <vt:lpstr>Juniors – Who are they?</vt:lpstr>
      <vt:lpstr>Juniors</vt:lpstr>
      <vt:lpstr>Adults (21 – 40yrs old)</vt:lpstr>
      <vt:lpstr>Adults (21 – 40yrs old)</vt:lpstr>
      <vt:lpstr>Families</vt:lpstr>
      <vt:lpstr>Group Task  In small groups look at your example and focus on either improving membership retention or growing participation for the target audience and have a go at developing a plan of action.  Don’t forget to think about the 4 key principles: </vt:lpstr>
      <vt:lpstr>Summary</vt:lpstr>
      <vt:lpstr>What can you action tomorrow?</vt:lpstr>
      <vt:lpstr>Summary of Call to Actions this Summer…</vt:lpstr>
      <vt:lpstr>Somerset LTA</vt:lpstr>
      <vt:lpstr>Somerset LTA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Growing &amp; Retaining Participation</dc:title>
  <dc:creator>Simon Walker</dc:creator>
  <cp:lastModifiedBy>Annie</cp:lastModifiedBy>
  <cp:revision>160</cp:revision>
  <dcterms:created xsi:type="dcterms:W3CDTF">2016-01-04T14:50:33Z</dcterms:created>
  <dcterms:modified xsi:type="dcterms:W3CDTF">2016-02-29T17:53:58Z</dcterms:modified>
</cp:coreProperties>
</file>