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5" r:id="rId3"/>
  </p:sldMasterIdLst>
  <p:notesMasterIdLst>
    <p:notesMasterId r:id="rId6"/>
  </p:notesMasterIdLst>
  <p:sldIdLst>
    <p:sldId id="257" r:id="rId4"/>
    <p:sldId id="256" r:id="rId5"/>
  </p:sldIdLst>
  <p:sldSz cx="9906000" cy="6858000" type="A4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B7CD"/>
    <a:srgbClr val="FFBF4A"/>
    <a:srgbClr val="C7D66A"/>
    <a:srgbClr val="A6D1D6"/>
    <a:srgbClr val="8B9EA4"/>
    <a:srgbClr val="D96227"/>
    <a:srgbClr val="8DCD57"/>
    <a:srgbClr val="007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81303" autoAdjust="0"/>
  </p:normalViewPr>
  <p:slideViewPr>
    <p:cSldViewPr>
      <p:cViewPr varScale="1">
        <p:scale>
          <a:sx n="60" d="100"/>
          <a:sy n="60" d="100"/>
        </p:scale>
        <p:origin x="154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chemeClr val="accent1"/>
                </a:solidFill>
              </a:rPr>
              <a:t>Facility Stock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3117551208907062E-2"/>
          <c:w val="0.66660569284867721"/>
          <c:h val="0.8936553345924527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Facility Stock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Covered courts</c:v>
                </c:pt>
                <c:pt idx="1">
                  <c:v>Outdoor flood lit</c:v>
                </c:pt>
                <c:pt idx="2">
                  <c:v>Outdoor non flood lit</c:v>
                </c:pt>
                <c:pt idx="3">
                  <c:v>Seasonal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44</c:v>
                </c:pt>
                <c:pt idx="1">
                  <c:v>139</c:v>
                </c:pt>
                <c:pt idx="2">
                  <c:v>82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733693788996306"/>
          <c:y val="0.2776091327543127"/>
          <c:w val="0.34266306211003694"/>
          <c:h val="0.24363414958250826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chemeClr val="accent1"/>
                </a:solidFill>
              </a:rPr>
              <a:t>Declared Members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Declared Members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11971</c:v>
                </c:pt>
                <c:pt idx="1">
                  <c:v>11045</c:v>
                </c:pt>
                <c:pt idx="2">
                  <c:v>11497</c:v>
                </c:pt>
                <c:pt idx="3">
                  <c:v>11630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603856"/>
        <c:axId val="176760176"/>
        <c:axId val="0"/>
      </c:bar3DChart>
      <c:catAx>
        <c:axId val="176603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1"/>
                </a:solidFill>
              </a:defRPr>
            </a:pPr>
            <a:endParaRPr lang="en-US"/>
          </a:p>
        </c:txPr>
        <c:crossAx val="176760176"/>
        <c:crosses val="autoZero"/>
        <c:auto val="1"/>
        <c:lblAlgn val="ctr"/>
        <c:lblOffset val="100"/>
        <c:noMultiLvlLbl val="0"/>
      </c:catAx>
      <c:valAx>
        <c:axId val="176760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en-US"/>
          </a:p>
        </c:txPr>
        <c:crossAx val="176603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F8E052-6AB4-4D4D-8AF0-7D17CF6920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099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2E1F45-4755-46EB-A4E8-0060A8BFC11E}" type="slidenum">
              <a:rPr lang="en-GB" altLang="en-US"/>
              <a:pPr/>
              <a:t>1</a:t>
            </a:fld>
            <a:endParaRPr lang="en-GB" altLang="en-US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9130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5% Membership growth since 2015</a:t>
            </a:r>
          </a:p>
          <a:p>
            <a:r>
              <a:rPr lang="en-GB" sz="1200" dirty="0" smtClean="0"/>
              <a:t>1% growth since 2016</a:t>
            </a:r>
          </a:p>
          <a:p>
            <a:endParaRPr lang="en-GB" sz="1200" dirty="0" smtClean="0"/>
          </a:p>
          <a:p>
            <a:r>
              <a:rPr lang="en-GB" sz="1200" dirty="0" smtClean="0"/>
              <a:t>2366 Junior</a:t>
            </a:r>
          </a:p>
          <a:p>
            <a:r>
              <a:rPr lang="en-GB" sz="1200" dirty="0" smtClean="0"/>
              <a:t>1873 Mini</a:t>
            </a:r>
          </a:p>
          <a:p>
            <a:endParaRPr lang="en-GB" sz="1200" dirty="0" smtClean="0"/>
          </a:p>
          <a:p>
            <a:endParaRPr lang="en-GB" sz="1200" dirty="0" smtClean="0"/>
          </a:p>
          <a:p>
            <a:endParaRPr lang="en-GB" sz="1200" dirty="0" smtClean="0"/>
          </a:p>
          <a:p>
            <a:r>
              <a:rPr lang="en-GB" sz="1200" dirty="0" smtClean="0"/>
              <a:t>Small 47</a:t>
            </a:r>
          </a:p>
          <a:p>
            <a:r>
              <a:rPr lang="en-GB" sz="1200" dirty="0" smtClean="0"/>
              <a:t>Medium 17</a:t>
            </a:r>
          </a:p>
          <a:p>
            <a:r>
              <a:rPr lang="en-GB" sz="1200" dirty="0" smtClean="0"/>
              <a:t>Large clubs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E5649-8648-4D92-88C4-93E828601ED3}" type="slidenum">
              <a:rPr lang="en-GB" altLang="en-US" smtClean="0">
                <a:solidFill>
                  <a:prstClr val="black"/>
                </a:solidFill>
              </a:rPr>
              <a:pPr/>
              <a:t>2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49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 descr="LTA-PPT-Title-slides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1" name="Picture 15" descr="Mask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Line Device For PP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2022475"/>
            <a:ext cx="889635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73088" y="2014538"/>
            <a:ext cx="8412162" cy="3143250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73088" y="1519238"/>
            <a:ext cx="8412162" cy="479425"/>
          </a:xfrm>
        </p:spPr>
        <p:txBody>
          <a:bodyPr anchor="b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pic>
        <p:nvPicPr>
          <p:cNvPr id="9224" name="Picture 8" descr="LTA-Logo-Reversa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275" y="5802313"/>
            <a:ext cx="1460500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5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771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fld id="{A2A01A73-4965-4BA6-A487-48AA232985F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4CBD1-CE54-4E7D-9657-D4D5D32C97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21833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0410A9-437D-4C59-AF83-EFB346AE25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852932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335088"/>
            <a:ext cx="4381500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335088"/>
            <a:ext cx="4381500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FC346-C9E9-4C62-8F99-8E0EF990CC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97278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02A358-E748-4ADF-B682-A64ECFD898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81803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81404F-CC7B-444A-8F5D-A049379048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985065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87F81-0B9B-443E-AA00-2FCEB62F48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952993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B33CC-BCB9-43FF-84BA-FF2A48D594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421850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32958-89C4-4187-9923-BB869AD1C1B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581205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639AE-B04B-47CB-88C8-DF4CDD3503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462007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146050"/>
            <a:ext cx="222885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46050"/>
            <a:ext cx="653415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D9DC7-5832-483C-B744-CA547EB26B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083749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46050"/>
            <a:ext cx="8915400" cy="922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95300" y="1335088"/>
            <a:ext cx="8915400" cy="4830762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6013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fld id="{BA6DCFC3-9DAA-47F1-B011-C243C6DB23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702658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56BEE5-6266-4804-8D6E-754728E898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550404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3C79F-4025-4A7C-8139-D3A5357DDE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86799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036343-0392-4FB0-AC48-547E8F9B85C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3234749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825" y="1628775"/>
            <a:ext cx="4135438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9663" y="1628775"/>
            <a:ext cx="4137025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62E5A-3BE7-4755-B669-568A032239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34726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A8B1B-5D1E-40C3-94FB-2EED0D00DB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070623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6A81A-B046-4679-969D-352ACE972B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750294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517DA2-8718-4F55-BEE4-9B75B6B60F1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207949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A798F-5082-4541-8FD8-00FF90F866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025780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242FF-E69C-4E40-9CBE-5E7C7D003D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913819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4286F-6382-4F1D-B6CC-393FF062BA4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0078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1663" y="692150"/>
            <a:ext cx="2105025" cy="5473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92150"/>
            <a:ext cx="6167438" cy="5473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D44A1-873E-40B3-A9C8-C906913E467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680368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 descr="LTA-PPT-Title-slides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1" name="Picture 15" descr="Mask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Line Device For PP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2022475"/>
            <a:ext cx="889635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73088" y="2014538"/>
            <a:ext cx="8412162" cy="3143250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73088" y="1519238"/>
            <a:ext cx="8412162" cy="479425"/>
          </a:xfrm>
        </p:spPr>
        <p:txBody>
          <a:bodyPr anchor="b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pic>
        <p:nvPicPr>
          <p:cNvPr id="9224" name="Picture 8" descr="LTA-Logo-Reversa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275" y="5802313"/>
            <a:ext cx="1460500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5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771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fld id="{41D54560-B276-484B-9947-DD5A6B8581E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8949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537B1-C516-4C6A-8FD7-D8F917F6D79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328764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F75C4-A495-4A02-81E9-2877E85C6E9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76396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335088"/>
            <a:ext cx="4381500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335088"/>
            <a:ext cx="4381500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40A18-67FE-4FE2-B2C1-C5B9909C096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5819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50121-CC2B-496E-BD9A-3333693A112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15713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9AFA6-C691-4E01-A21A-E5DA54F30D2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5973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3B1C6-8648-4D54-9C70-E182CB722720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80476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82F30-012B-414E-B76F-B57C8E6D84B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073922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41DEC-19BB-47D9-A440-644AD04ECD8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05171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9D0438-8955-455F-A0EE-B7B491DFC799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70845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146050"/>
            <a:ext cx="222885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46050"/>
            <a:ext cx="653415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09D01-C588-4498-8059-CB08A4C3BFB5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3647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46050"/>
            <a:ext cx="8915400" cy="922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95300" y="1335088"/>
            <a:ext cx="8915400" cy="4830762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6013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fld id="{09094B64-D4A6-4444-AFA5-6EDA2EC124F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48128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in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"/>
          <a:stretch>
            <a:fillRect/>
          </a:stretch>
        </p:blipFill>
        <p:spPr bwMode="auto">
          <a:xfrm>
            <a:off x="12700" y="1036638"/>
            <a:ext cx="98774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46050"/>
            <a:ext cx="89154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335088"/>
            <a:ext cx="8915400" cy="483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6013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2AE1EFF-3355-46CF-A96C-1F894F31FA67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8200" name="Picture 8" descr="LTA-Logo-Positiv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988" y="6275388"/>
            <a:ext cx="1173162" cy="28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84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fontAlgn="base">
        <a:spcBef>
          <a:spcPct val="0"/>
        </a:spcBef>
        <a:spcAft>
          <a:spcPct val="20000"/>
        </a:spcAft>
        <a:defRPr sz="2400" b="1">
          <a:solidFill>
            <a:schemeClr val="accent1"/>
          </a:solidFill>
          <a:latin typeface="+mn-lt"/>
          <a:ea typeface="+mn-ea"/>
          <a:cs typeface="+mn-cs"/>
        </a:defRPr>
      </a:lvl1pPr>
      <a:lvl2pPr marL="1588" algn="l" rtl="0" fontAlgn="base">
        <a:spcBef>
          <a:spcPct val="0"/>
        </a:spcBef>
        <a:spcAft>
          <a:spcPct val="20000"/>
        </a:spcAft>
        <a:defRPr sz="2400">
          <a:solidFill>
            <a:schemeClr val="accent1"/>
          </a:solidFill>
          <a:latin typeface="+mn-lt"/>
          <a:cs typeface="+mn-cs"/>
        </a:defRPr>
      </a:lvl2pPr>
      <a:lvl3pPr marL="3175" algn="l" rtl="0" fontAlgn="base">
        <a:spcBef>
          <a:spcPct val="0"/>
        </a:spcBef>
        <a:spcAft>
          <a:spcPct val="20000"/>
        </a:spcAft>
        <a:defRPr sz="2400">
          <a:solidFill>
            <a:schemeClr val="tx1"/>
          </a:solidFill>
          <a:latin typeface="+mn-lt"/>
          <a:cs typeface="+mn-cs"/>
        </a:defRPr>
      </a:lvl3pPr>
      <a:lvl4pPr marL="4763" algn="l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1841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6413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10985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15557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20129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9" name="Picture 9" descr="BG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31825" y="692150"/>
            <a:ext cx="8424863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1825" y="1628775"/>
            <a:ext cx="8424863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5805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C58D6DD9-2A88-40D7-B588-ED0400F56CB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fontAlgn="base">
        <a:lnSpc>
          <a:spcPct val="90000"/>
        </a:lnSpc>
        <a:spcBef>
          <a:spcPct val="0"/>
        </a:spcBef>
        <a:spcAft>
          <a:spcPct val="20000"/>
        </a:spcAft>
        <a:defRPr sz="3800">
          <a:solidFill>
            <a:schemeClr val="bg1"/>
          </a:solidFill>
          <a:latin typeface="+mn-lt"/>
          <a:ea typeface="+mn-ea"/>
          <a:cs typeface="+mn-cs"/>
        </a:defRPr>
      </a:lvl1pPr>
      <a:lvl2pPr marL="1588" algn="l" rtl="0" fontAlgn="base">
        <a:lnSpc>
          <a:spcPct val="90000"/>
        </a:lnSpc>
        <a:spcBef>
          <a:spcPct val="0"/>
        </a:spcBef>
        <a:spcAft>
          <a:spcPct val="20000"/>
        </a:spcAft>
        <a:defRPr sz="3600">
          <a:solidFill>
            <a:schemeClr val="bg1"/>
          </a:solidFill>
          <a:latin typeface="+mn-lt"/>
          <a:cs typeface="+mn-cs"/>
        </a:defRPr>
      </a:lvl2pPr>
      <a:lvl3pPr marL="3175" algn="l" rtl="0" fontAlgn="base">
        <a:lnSpc>
          <a:spcPct val="90000"/>
        </a:lnSpc>
        <a:spcBef>
          <a:spcPct val="0"/>
        </a:spcBef>
        <a:spcAft>
          <a:spcPct val="20000"/>
        </a:spcAft>
        <a:defRPr sz="3600">
          <a:solidFill>
            <a:schemeClr val="bg1"/>
          </a:solidFill>
          <a:latin typeface="+mn-lt"/>
          <a:cs typeface="+mn-cs"/>
        </a:defRPr>
      </a:lvl3pPr>
      <a:lvl4pPr marL="182563" indent="-177800" algn="l" rtl="0" fontAlgn="base">
        <a:lnSpc>
          <a:spcPct val="90000"/>
        </a:lnSpc>
        <a:spcBef>
          <a:spcPct val="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4pPr>
      <a:lvl5pPr marL="542925" indent="-180975" algn="l" rtl="0" fontAlgn="base">
        <a:lnSpc>
          <a:spcPct val="90000"/>
        </a:lnSpc>
        <a:spcBef>
          <a:spcPct val="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5pPr>
      <a:lvl6pPr marL="1000125" indent="-180975" algn="l" rtl="0" fontAlgn="base">
        <a:lnSpc>
          <a:spcPct val="90000"/>
        </a:lnSpc>
        <a:spcBef>
          <a:spcPct val="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6pPr>
      <a:lvl7pPr marL="1457325" indent="-180975" algn="l" rtl="0" fontAlgn="base">
        <a:lnSpc>
          <a:spcPct val="90000"/>
        </a:lnSpc>
        <a:spcBef>
          <a:spcPct val="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7pPr>
      <a:lvl8pPr marL="1914525" indent="-180975" algn="l" rtl="0" fontAlgn="base">
        <a:lnSpc>
          <a:spcPct val="90000"/>
        </a:lnSpc>
        <a:spcBef>
          <a:spcPct val="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8pPr>
      <a:lvl9pPr marL="2371725" indent="-180975" algn="l" rtl="0" fontAlgn="base">
        <a:lnSpc>
          <a:spcPct val="90000"/>
        </a:lnSpc>
        <a:spcBef>
          <a:spcPct val="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in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"/>
          <a:stretch>
            <a:fillRect/>
          </a:stretch>
        </p:blipFill>
        <p:spPr bwMode="auto">
          <a:xfrm>
            <a:off x="12700" y="1036638"/>
            <a:ext cx="98774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46050"/>
            <a:ext cx="89154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335088"/>
            <a:ext cx="8915400" cy="483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6013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3D70C15-A5CE-46F2-BF71-CF6BDB7013B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pic>
        <p:nvPicPr>
          <p:cNvPr id="8200" name="Picture 8" descr="LTA-Logo-Positiv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988" y="6275388"/>
            <a:ext cx="1173162" cy="28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07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fontAlgn="base">
        <a:spcBef>
          <a:spcPct val="0"/>
        </a:spcBef>
        <a:spcAft>
          <a:spcPct val="20000"/>
        </a:spcAft>
        <a:defRPr sz="2400" b="1">
          <a:solidFill>
            <a:schemeClr val="accent1"/>
          </a:solidFill>
          <a:latin typeface="+mn-lt"/>
          <a:ea typeface="+mn-ea"/>
          <a:cs typeface="+mn-cs"/>
        </a:defRPr>
      </a:lvl1pPr>
      <a:lvl2pPr marL="1588" algn="l" rtl="0" fontAlgn="base">
        <a:spcBef>
          <a:spcPct val="0"/>
        </a:spcBef>
        <a:spcAft>
          <a:spcPct val="20000"/>
        </a:spcAft>
        <a:defRPr sz="2400">
          <a:solidFill>
            <a:schemeClr val="accent1"/>
          </a:solidFill>
          <a:latin typeface="+mn-lt"/>
          <a:cs typeface="+mn-cs"/>
        </a:defRPr>
      </a:lvl2pPr>
      <a:lvl3pPr marL="3175" algn="l" rtl="0" fontAlgn="base">
        <a:spcBef>
          <a:spcPct val="0"/>
        </a:spcBef>
        <a:spcAft>
          <a:spcPct val="20000"/>
        </a:spcAft>
        <a:defRPr sz="2400">
          <a:solidFill>
            <a:schemeClr val="tx1"/>
          </a:solidFill>
          <a:latin typeface="+mn-lt"/>
          <a:cs typeface="+mn-cs"/>
        </a:defRPr>
      </a:lvl3pPr>
      <a:lvl4pPr marL="4763" algn="l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1841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6413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10985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15557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2012950" indent="-177800" algn="l" rtl="0" fontAlgn="base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74617" y="236655"/>
            <a:ext cx="9275440" cy="1080120"/>
          </a:xfrm>
        </p:spPr>
        <p:txBody>
          <a:bodyPr/>
          <a:lstStyle/>
          <a:p>
            <a:r>
              <a:rPr lang="en-GB" altLang="en-US" sz="2400" dirty="0" smtClean="0"/>
              <a:t>LTA REGIONAL TEAM STRUCTURE</a:t>
            </a:r>
            <a:r>
              <a:rPr lang="en-GB" altLang="en-US" sz="2000" dirty="0" smtClean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GB" altLang="en-US" sz="2000" dirty="0" smtClean="0"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en-GB" altLang="en-US" sz="12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464" y="4797152"/>
            <a:ext cx="244827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The Regional Network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9 County Associations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428 registered venues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83 park sites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54 Local Authority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649 accredited coaches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88,421 tennis club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700 education sites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54,000 players in parks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 smtClean="0"/>
              <a:t>126 accredited tennis officials  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3437603" y="1318677"/>
            <a:ext cx="1227289" cy="3928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Head of Region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Simon Johnson 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03251" y="3129685"/>
            <a:ext cx="1018172" cy="44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Regional Tennis Education Officer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Rob Peters 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68824" y="2219923"/>
            <a:ext cx="1364848" cy="44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Regional Club &amp; County Manager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Michelle Murray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51915" y="3129685"/>
            <a:ext cx="1442854" cy="44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Regional Tennis Competitions Co-ordinator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Sam Kemp 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56402" y="2228761"/>
            <a:ext cx="1272155" cy="44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Regional Tennis Participation Manager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Georgie Loosemore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96846" y="3789040"/>
            <a:ext cx="1108803" cy="44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Regional Business Support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Ryan Murphy 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173342" y="2221868"/>
            <a:ext cx="1008112" cy="4504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Facility Project Manager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Colin Corline 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246917" y="1711497"/>
            <a:ext cx="1440160" cy="4504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Talent &amp; Performance Manager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Simon Pender 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681916" y="2230983"/>
            <a:ext cx="1272155" cy="44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Regional Tennis Participation Manager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James Deem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56401" y="2797387"/>
            <a:ext cx="1272155" cy="44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Regional Tennis Participation Manager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Zoe Bambridge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695951" y="2797387"/>
            <a:ext cx="1272155" cy="44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Regional Tennis Participation Manager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Julie Jones 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257256" y="2225602"/>
            <a:ext cx="1440160" cy="4504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Talent &amp; Performance 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Co-ordinator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Dave Kirby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8769424" y="2217793"/>
            <a:ext cx="1008112" cy="4504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Disability Tennis Manager</a:t>
            </a:r>
          </a:p>
          <a:p>
            <a:pPr algn="ctr"/>
            <a:r>
              <a:rPr lang="en-GB" sz="800" dirty="0" smtClean="0">
                <a:solidFill>
                  <a:schemeClr val="tx1"/>
                </a:solidFill>
              </a:rPr>
              <a:t>Sadie Moran 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80003" y="4803980"/>
            <a:ext cx="26922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Contact Details </a:t>
            </a:r>
          </a:p>
          <a:p>
            <a:r>
              <a:rPr lang="en-GB" sz="1100" dirty="0" smtClean="0"/>
              <a:t>Email	SouthWest@LTA.org.uk</a:t>
            </a:r>
          </a:p>
          <a:p>
            <a:r>
              <a:rPr lang="en-GB" sz="1100" dirty="0" smtClean="0"/>
              <a:t>Phone	02380 738550</a:t>
            </a:r>
          </a:p>
          <a:p>
            <a:r>
              <a:rPr lang="en-GB" sz="1100" dirty="0" smtClean="0"/>
              <a:t>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31254" y="4797152"/>
            <a:ext cx="26922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Regional Facility Facts  </a:t>
            </a:r>
          </a:p>
          <a:p>
            <a:r>
              <a:rPr lang="en-GB" sz="1100" dirty="0" smtClean="0"/>
              <a:t>Indoor tennis courts	232</a:t>
            </a:r>
          </a:p>
          <a:p>
            <a:r>
              <a:rPr lang="en-GB" sz="1100" dirty="0" smtClean="0"/>
              <a:t>Tennis courts in clubs	1,142</a:t>
            </a:r>
          </a:p>
          <a:p>
            <a:r>
              <a:rPr lang="en-GB" sz="1100" dirty="0" smtClean="0"/>
              <a:t>Tennis courts in parks	376</a:t>
            </a:r>
          </a:p>
          <a:p>
            <a:r>
              <a:rPr lang="en-GB" sz="1100" dirty="0" smtClean="0"/>
              <a:t>Tennis courts in education	2,336</a:t>
            </a:r>
          </a:p>
          <a:p>
            <a:endParaRPr lang="en-GB" sz="1100" dirty="0" smtClean="0"/>
          </a:p>
        </p:txBody>
      </p:sp>
    </p:spTree>
    <p:extLst>
      <p:ext uri="{BB962C8B-B14F-4D97-AF65-F5344CB8AC3E}">
        <p14:creationId xmlns:p14="http://schemas.microsoft.com/office/powerpoint/2010/main" val="2918789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872" y="3573016"/>
            <a:ext cx="316835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Devon Tennis Landscape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72 </a:t>
            </a:r>
            <a:r>
              <a:rPr lang="en-GB" sz="1800" dirty="0" smtClean="0"/>
              <a:t>Registered Places to Play in the county</a:t>
            </a:r>
          </a:p>
          <a:p>
            <a:r>
              <a:rPr lang="en-GB" sz="1800" dirty="0"/>
              <a:t>c</a:t>
            </a:r>
            <a:r>
              <a:rPr lang="en-GB" sz="1800" dirty="0" smtClean="0"/>
              <a:t>ontribute an income of </a:t>
            </a:r>
            <a:r>
              <a:rPr lang="en-GB" sz="3200" dirty="0" smtClean="0"/>
              <a:t>£26,855</a:t>
            </a:r>
          </a:p>
          <a:p>
            <a:endParaRPr lang="en-GB" sz="1800" dirty="0" smtClean="0"/>
          </a:p>
          <a:p>
            <a:endParaRPr lang="en-GB" sz="1800" dirty="0"/>
          </a:p>
          <a:p>
            <a:endParaRPr lang="en-GB" sz="18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301632747"/>
              </p:ext>
            </p:extLst>
          </p:nvPr>
        </p:nvGraphicFramePr>
        <p:xfrm>
          <a:off x="5529064" y="1340768"/>
          <a:ext cx="408372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16896" y="5229200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6802 Players on programmes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7768" y="3717032"/>
            <a:ext cx="19597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86CB"/>
                </a:solidFill>
              </a:rPr>
              <a:t>Venue size</a:t>
            </a:r>
          </a:p>
          <a:p>
            <a:r>
              <a:rPr lang="en-GB" sz="1600" dirty="0">
                <a:solidFill>
                  <a:srgbClr val="0086CB"/>
                </a:solidFill>
              </a:rPr>
              <a:t>Small 65%</a:t>
            </a:r>
          </a:p>
          <a:p>
            <a:r>
              <a:rPr lang="en-GB" sz="1600" dirty="0">
                <a:solidFill>
                  <a:srgbClr val="0086CB"/>
                </a:solidFill>
              </a:rPr>
              <a:t>Medium 24%</a:t>
            </a:r>
          </a:p>
          <a:p>
            <a:r>
              <a:rPr lang="en-GB" sz="1600" dirty="0">
                <a:solidFill>
                  <a:srgbClr val="0086CB"/>
                </a:solidFill>
              </a:rPr>
              <a:t>Large 11%</a:t>
            </a: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57256" y="5075312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86CB"/>
                </a:solidFill>
              </a:rPr>
              <a:t>78 coaches accredited…</a:t>
            </a:r>
          </a:p>
          <a:p>
            <a:r>
              <a:rPr lang="en-GB" sz="1600" dirty="0">
                <a:solidFill>
                  <a:srgbClr val="0086CB"/>
                </a:solidFill>
              </a:rPr>
              <a:t>488 Coaches living in Devon</a:t>
            </a: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494001787"/>
              </p:ext>
            </p:extLst>
          </p:nvPr>
        </p:nvGraphicFramePr>
        <p:xfrm>
          <a:off x="183480" y="2924300"/>
          <a:ext cx="3617392" cy="2763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0472" y="5895061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86CB"/>
                </a:solidFill>
              </a:rPr>
              <a:t>Healthy membership growth over the last three years</a:t>
            </a:r>
          </a:p>
        </p:txBody>
      </p:sp>
    </p:spTree>
    <p:extLst>
      <p:ext uri="{BB962C8B-B14F-4D97-AF65-F5344CB8AC3E}">
        <p14:creationId xmlns:p14="http://schemas.microsoft.com/office/powerpoint/2010/main" val="1103835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3591"/>
      </a:dk2>
      <a:lt2>
        <a:srgbClr val="4F6464"/>
      </a:lt2>
      <a:accent1>
        <a:srgbClr val="0086CB"/>
      </a:accent1>
      <a:accent2>
        <a:srgbClr val="71A81D"/>
      </a:accent2>
      <a:accent3>
        <a:srgbClr val="FFFFFF"/>
      </a:accent3>
      <a:accent4>
        <a:srgbClr val="000000"/>
      </a:accent4>
      <a:accent5>
        <a:srgbClr val="AAC3E2"/>
      </a:accent5>
      <a:accent6>
        <a:srgbClr val="669819"/>
      </a:accent6>
      <a:hlink>
        <a:srgbClr val="AD361C"/>
      </a:hlink>
      <a:folHlink>
        <a:srgbClr val="5973A3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3591"/>
        </a:dk2>
        <a:lt2>
          <a:srgbClr val="4F6464"/>
        </a:lt2>
        <a:accent1>
          <a:srgbClr val="0086CB"/>
        </a:accent1>
        <a:accent2>
          <a:srgbClr val="71A81D"/>
        </a:accent2>
        <a:accent3>
          <a:srgbClr val="FFFFFF"/>
        </a:accent3>
        <a:accent4>
          <a:srgbClr val="000000"/>
        </a:accent4>
        <a:accent5>
          <a:srgbClr val="AAC3E2"/>
        </a:accent5>
        <a:accent6>
          <a:srgbClr val="669819"/>
        </a:accent6>
        <a:hlink>
          <a:srgbClr val="AD361C"/>
        </a:hlink>
        <a:folHlink>
          <a:srgbClr val="5973A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3591"/>
        </a:dk2>
        <a:lt2>
          <a:srgbClr val="4F6464"/>
        </a:lt2>
        <a:accent1>
          <a:srgbClr val="0086CB"/>
        </a:accent1>
        <a:accent2>
          <a:srgbClr val="A6D1D6"/>
        </a:accent2>
        <a:accent3>
          <a:srgbClr val="FFFFFF"/>
        </a:accent3>
        <a:accent4>
          <a:srgbClr val="000000"/>
        </a:accent4>
        <a:accent5>
          <a:srgbClr val="AAC3E2"/>
        </a:accent5>
        <a:accent6>
          <a:srgbClr val="96BDC2"/>
        </a:accent6>
        <a:hlink>
          <a:srgbClr val="C7D66A"/>
        </a:hlink>
        <a:folHlink>
          <a:srgbClr val="8DCD5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3591"/>
      </a:dk2>
      <a:lt2>
        <a:srgbClr val="4F6464"/>
      </a:lt2>
      <a:accent1>
        <a:srgbClr val="0086CB"/>
      </a:accent1>
      <a:accent2>
        <a:srgbClr val="71A81D"/>
      </a:accent2>
      <a:accent3>
        <a:srgbClr val="FFFFFF"/>
      </a:accent3>
      <a:accent4>
        <a:srgbClr val="000000"/>
      </a:accent4>
      <a:accent5>
        <a:srgbClr val="AAC3E2"/>
      </a:accent5>
      <a:accent6>
        <a:srgbClr val="669819"/>
      </a:accent6>
      <a:hlink>
        <a:srgbClr val="AD361C"/>
      </a:hlink>
      <a:folHlink>
        <a:srgbClr val="5973A3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3591"/>
        </a:dk2>
        <a:lt2>
          <a:srgbClr val="4F6464"/>
        </a:lt2>
        <a:accent1>
          <a:srgbClr val="0086CB"/>
        </a:accent1>
        <a:accent2>
          <a:srgbClr val="71A81D"/>
        </a:accent2>
        <a:accent3>
          <a:srgbClr val="FFFFFF"/>
        </a:accent3>
        <a:accent4>
          <a:srgbClr val="000000"/>
        </a:accent4>
        <a:accent5>
          <a:srgbClr val="AAC3E2"/>
        </a:accent5>
        <a:accent6>
          <a:srgbClr val="669819"/>
        </a:accent6>
        <a:hlink>
          <a:srgbClr val="AD361C"/>
        </a:hlink>
        <a:folHlink>
          <a:srgbClr val="5973A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3591"/>
        </a:dk2>
        <a:lt2>
          <a:srgbClr val="4F6464"/>
        </a:lt2>
        <a:accent1>
          <a:srgbClr val="0086CB"/>
        </a:accent1>
        <a:accent2>
          <a:srgbClr val="A6D1D6"/>
        </a:accent2>
        <a:accent3>
          <a:srgbClr val="FFFFFF"/>
        </a:accent3>
        <a:accent4>
          <a:srgbClr val="000000"/>
        </a:accent4>
        <a:accent5>
          <a:srgbClr val="AAC3E2"/>
        </a:accent5>
        <a:accent6>
          <a:srgbClr val="96BDC2"/>
        </a:accent6>
        <a:hlink>
          <a:srgbClr val="C7D66A"/>
        </a:hlink>
        <a:folHlink>
          <a:srgbClr val="8DCD5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1_Default Design 1">
      <a:dk1>
        <a:srgbClr val="000000"/>
      </a:dk1>
      <a:lt1>
        <a:srgbClr val="FFFFFF"/>
      </a:lt1>
      <a:dk2>
        <a:srgbClr val="003591"/>
      </a:dk2>
      <a:lt2>
        <a:srgbClr val="4F6464"/>
      </a:lt2>
      <a:accent1>
        <a:srgbClr val="0086CB"/>
      </a:accent1>
      <a:accent2>
        <a:srgbClr val="71A81D"/>
      </a:accent2>
      <a:accent3>
        <a:srgbClr val="FFFFFF"/>
      </a:accent3>
      <a:accent4>
        <a:srgbClr val="000000"/>
      </a:accent4>
      <a:accent5>
        <a:srgbClr val="AAC3E2"/>
      </a:accent5>
      <a:accent6>
        <a:srgbClr val="669819"/>
      </a:accent6>
      <a:hlink>
        <a:srgbClr val="AD361C"/>
      </a:hlink>
      <a:folHlink>
        <a:srgbClr val="5973A3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3591"/>
        </a:dk2>
        <a:lt2>
          <a:srgbClr val="4F6464"/>
        </a:lt2>
        <a:accent1>
          <a:srgbClr val="0086CB"/>
        </a:accent1>
        <a:accent2>
          <a:srgbClr val="71A81D"/>
        </a:accent2>
        <a:accent3>
          <a:srgbClr val="FFFFFF"/>
        </a:accent3>
        <a:accent4>
          <a:srgbClr val="000000"/>
        </a:accent4>
        <a:accent5>
          <a:srgbClr val="AAC3E2"/>
        </a:accent5>
        <a:accent6>
          <a:srgbClr val="669819"/>
        </a:accent6>
        <a:hlink>
          <a:srgbClr val="AD361C"/>
        </a:hlink>
        <a:folHlink>
          <a:srgbClr val="5973A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3591"/>
        </a:dk2>
        <a:lt2>
          <a:srgbClr val="4F6464"/>
        </a:lt2>
        <a:accent1>
          <a:srgbClr val="0086CB"/>
        </a:accent1>
        <a:accent2>
          <a:srgbClr val="A6D1D6"/>
        </a:accent2>
        <a:accent3>
          <a:srgbClr val="FFFFFF"/>
        </a:accent3>
        <a:accent4>
          <a:srgbClr val="000000"/>
        </a:accent4>
        <a:accent5>
          <a:srgbClr val="AAC3E2"/>
        </a:accent5>
        <a:accent6>
          <a:srgbClr val="96BDC2"/>
        </a:accent6>
        <a:hlink>
          <a:srgbClr val="C7D66A"/>
        </a:hlink>
        <a:folHlink>
          <a:srgbClr val="8DCD5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</TotalTime>
  <Words>199</Words>
  <Application>Microsoft Office PowerPoint</Application>
  <PresentationFormat>A4 Paper (210x297 mm)</PresentationFormat>
  <Paragraphs>74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1_Default Design</vt:lpstr>
      <vt:lpstr>2_Default Design</vt:lpstr>
      <vt:lpstr>3_Default Design</vt:lpstr>
      <vt:lpstr>LTA REGIONAL TEAM STRUCTURE </vt:lpstr>
      <vt:lpstr>Devon Tennis Landscape</vt:lpstr>
    </vt:vector>
  </TitlesOfParts>
  <Company>LTA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LTA REGIONAL TEAM STRUCTURE</dc:title>
  <dc:creator>Michelle Murray</dc:creator>
  <cp:lastModifiedBy>Christine</cp:lastModifiedBy>
  <cp:revision>2</cp:revision>
  <dcterms:created xsi:type="dcterms:W3CDTF">2018-01-31T18:14:54Z</dcterms:created>
  <dcterms:modified xsi:type="dcterms:W3CDTF">2018-02-01T16:47:08Z</dcterms:modified>
</cp:coreProperties>
</file>