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7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32A6F9-4773-4B06-BE10-C48B7ABBD706}" type="datetimeFigureOut">
              <a:rPr lang="en-GB" smtClean="0"/>
              <a:pPr/>
              <a:t>29/01/2018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9C555A-866A-4C78-BA3A-94983C72A745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arian@vinalls.co.uk" TargetMode="External"/><Relationship Id="rId2" Type="http://schemas.openxmlformats.org/officeDocument/2006/relationships/hyperlink" Target="mailto:safeguarding@lta.org.u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Safeguarding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Getting ahead of the game</a:t>
            </a:r>
            <a:endParaRPr lang="en-GB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LTA apologises for failing to act sooner</a:t>
            </a:r>
          </a:p>
          <a:p>
            <a:r>
              <a:rPr lang="en-GB" dirty="0" smtClean="0"/>
              <a:t>Wrexham July </a:t>
            </a:r>
            <a:r>
              <a:rPr lang="en-GB" dirty="0" smtClean="0"/>
              <a:t>2017</a:t>
            </a:r>
          </a:p>
          <a:p>
            <a:r>
              <a:rPr lang="en-GB" dirty="0" smtClean="0"/>
              <a:t>New Head of Safeguarding – David Humphries</a:t>
            </a:r>
            <a:endParaRPr lang="en-GB" dirty="0" smtClean="0"/>
          </a:p>
          <a:p>
            <a:r>
              <a:rPr lang="en-GB" dirty="0" smtClean="0"/>
              <a:t>Safeguarding </a:t>
            </a:r>
            <a:r>
              <a:rPr lang="en-GB" dirty="0" smtClean="0"/>
              <a:t>Manager – Mathew Lea</a:t>
            </a:r>
          </a:p>
          <a:p>
            <a:r>
              <a:rPr lang="en-GB" dirty="0" smtClean="0"/>
              <a:t>Appointment of county safeguarding officers</a:t>
            </a:r>
          </a:p>
          <a:p>
            <a:r>
              <a:rPr lang="en-GB" dirty="0" smtClean="0"/>
              <a:t>New minimum standards for venues developed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Changes coming in 2018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 </a:t>
            </a:r>
            <a:r>
              <a:rPr lang="en-GB" dirty="0" smtClean="0"/>
              <a:t>Minimum </a:t>
            </a:r>
            <a:r>
              <a:rPr lang="en-GB" dirty="0" smtClean="0"/>
              <a:t>standards for venue registration</a:t>
            </a:r>
          </a:p>
          <a:p>
            <a:r>
              <a:rPr lang="en-GB" dirty="0" smtClean="0"/>
              <a:t> New online reporting system</a:t>
            </a:r>
          </a:p>
          <a:p>
            <a:r>
              <a:rPr lang="en-GB" dirty="0" smtClean="0"/>
              <a:t> Training for all regional teams</a:t>
            </a:r>
          </a:p>
          <a:p>
            <a:r>
              <a:rPr lang="en-GB" dirty="0" smtClean="0"/>
              <a:t> Time to listen </a:t>
            </a:r>
            <a:r>
              <a:rPr lang="en-GB" dirty="0" smtClean="0">
                <a:latin typeface="+mj-lt"/>
              </a:rPr>
              <a:t>2018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Minimum safeguarding </a:t>
            </a:r>
            <a:r>
              <a:rPr lang="en-GB" dirty="0" smtClean="0"/>
              <a:t>standards</a:t>
            </a:r>
            <a:br>
              <a:rPr lang="en-GB" dirty="0" smtClean="0"/>
            </a:br>
            <a:r>
              <a:rPr lang="en-GB" dirty="0" smtClean="0"/>
              <a:t> </a:t>
            </a:r>
            <a:r>
              <a:rPr lang="en-GB" sz="5600" dirty="0" smtClean="0"/>
              <a:t>Standard 1</a:t>
            </a:r>
            <a:endParaRPr lang="en-GB" sz="5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u="sng" dirty="0" smtClean="0"/>
          </a:p>
          <a:p>
            <a:r>
              <a:rPr lang="en-GB" dirty="0" smtClean="0"/>
              <a:t>Safeguarding </a:t>
            </a:r>
            <a:r>
              <a:rPr lang="en-GB" dirty="0" smtClean="0"/>
              <a:t>Policy and Procedures</a:t>
            </a:r>
          </a:p>
          <a:p>
            <a:r>
              <a:rPr lang="en-GB" dirty="0" smtClean="0"/>
              <a:t>Safeguarding policy (for children and adults) should be clearly displayed on the </a:t>
            </a:r>
            <a:r>
              <a:rPr lang="en-GB" dirty="0" err="1" smtClean="0"/>
              <a:t>noticeboard</a:t>
            </a:r>
            <a:r>
              <a:rPr lang="en-GB" dirty="0" smtClean="0"/>
              <a:t>/website.</a:t>
            </a:r>
          </a:p>
          <a:p>
            <a:r>
              <a:rPr lang="en-GB" dirty="0" smtClean="0"/>
              <a:t>Clearly display the relevant safeguarding posters where it is possible to do so.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                 Standard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Diversity and Inclusion Policy and Procedures</a:t>
            </a:r>
          </a:p>
          <a:p>
            <a:r>
              <a:rPr lang="en-GB" dirty="0" smtClean="0"/>
              <a:t>Diversity and Inclusion policy should be clearly displayed on the club website/</a:t>
            </a:r>
            <a:r>
              <a:rPr lang="en-GB" dirty="0" err="1" smtClean="0"/>
              <a:t>noticeboard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                   Standard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Welfare Officer</a:t>
            </a:r>
          </a:p>
          <a:p>
            <a:r>
              <a:rPr lang="en-GB" dirty="0" smtClean="0"/>
              <a:t>Undergone the necessary training.</a:t>
            </a:r>
          </a:p>
          <a:p>
            <a:r>
              <a:rPr lang="en-GB" dirty="0" smtClean="0"/>
              <a:t>Carries out the duties set out in the role description.</a:t>
            </a:r>
          </a:p>
          <a:p>
            <a:r>
              <a:rPr lang="en-GB" dirty="0" smtClean="0"/>
              <a:t>Proactively communicate safeguarding to members, committee, coaches and volunteers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                   Standard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Criminal Record Checks</a:t>
            </a:r>
          </a:p>
          <a:p>
            <a:r>
              <a:rPr lang="en-GB" dirty="0" smtClean="0"/>
              <a:t>All relevant staff and volunteers must have a satisfactory criminal record check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If you have concerns, or wish to report anything, you can call the LTA on: </a:t>
            </a:r>
            <a:r>
              <a:rPr lang="en-GB" dirty="0" smtClean="0">
                <a:latin typeface="+mj-lt"/>
              </a:rPr>
              <a:t>020 </a:t>
            </a:r>
            <a:r>
              <a:rPr lang="en-GB" dirty="0" smtClean="0">
                <a:latin typeface="+mj-lt"/>
              </a:rPr>
              <a:t>8487 7000 </a:t>
            </a:r>
            <a:r>
              <a:rPr lang="en-GB" dirty="0" smtClean="0"/>
              <a:t>(Monday to Friday </a:t>
            </a:r>
            <a:endParaRPr lang="en-GB" dirty="0" smtClean="0"/>
          </a:p>
          <a:p>
            <a:pPr>
              <a:buNone/>
            </a:pPr>
            <a:r>
              <a:rPr lang="en-GB" dirty="0" smtClean="0">
                <a:latin typeface="+mj-lt"/>
              </a:rPr>
              <a:t> </a:t>
            </a:r>
            <a:r>
              <a:rPr lang="en-GB" dirty="0" smtClean="0">
                <a:latin typeface="+mj-lt"/>
              </a:rPr>
              <a:t>   </a:t>
            </a:r>
            <a:r>
              <a:rPr lang="en-GB" dirty="0" smtClean="0">
                <a:latin typeface="+mj-lt"/>
              </a:rPr>
              <a:t>9 </a:t>
            </a:r>
            <a:r>
              <a:rPr lang="en-GB" dirty="0" smtClean="0">
                <a:latin typeface="+mj-lt"/>
              </a:rPr>
              <a:t>– 5</a:t>
            </a:r>
            <a:r>
              <a:rPr lang="en-GB" dirty="0" smtClean="0"/>
              <a:t>) or email the safeguarding team </a:t>
            </a:r>
            <a:r>
              <a:rPr lang="en-GB" dirty="0" smtClean="0">
                <a:solidFill>
                  <a:schemeClr val="accent1"/>
                </a:solidFill>
                <a:hlinkClick r:id="rId2"/>
              </a:rPr>
              <a:t>safeguarding@lta.org.uk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. </a:t>
            </a:r>
          </a:p>
          <a:p>
            <a:r>
              <a:rPr lang="en-GB" dirty="0" smtClean="0"/>
              <a:t>For anything urgent call the police.</a:t>
            </a:r>
          </a:p>
          <a:p>
            <a:r>
              <a:rPr lang="en-GB" dirty="0" smtClean="0"/>
              <a:t>To contact me for help or advice</a:t>
            </a:r>
          </a:p>
          <a:p>
            <a:r>
              <a:rPr lang="en-GB" dirty="0" smtClean="0">
                <a:hlinkClick r:id="rId3"/>
              </a:rPr>
              <a:t>marian@vinalls.co.uk</a:t>
            </a:r>
            <a:r>
              <a:rPr lang="en-GB" dirty="0" smtClean="0"/>
              <a:t> </a:t>
            </a:r>
            <a:r>
              <a:rPr lang="en-GB" dirty="0" smtClean="0">
                <a:latin typeface="+mj-lt"/>
              </a:rPr>
              <a:t>07712 216831</a:t>
            </a:r>
            <a:endParaRPr lang="en-GB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All the information and resources need to achieve the standards is on </a:t>
            </a:r>
            <a:r>
              <a:rPr lang="en-GB" dirty="0" smtClean="0">
                <a:solidFill>
                  <a:srgbClr val="0070C0"/>
                </a:solidFill>
              </a:rPr>
              <a:t>www.LTA.org.uk/Safeguarding</a:t>
            </a:r>
          </a:p>
          <a:p>
            <a:r>
              <a:rPr lang="en-GB" dirty="0" smtClean="0"/>
              <a:t>What’s the Score toolkit provides detailed guidance and advice on a range of topics</a:t>
            </a:r>
          </a:p>
          <a:p>
            <a:r>
              <a:rPr lang="en-GB" dirty="0" smtClean="0"/>
              <a:t>Detailed guidance on running events and competitions is coming!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Pre-Annual LTA Registration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The </a:t>
            </a:r>
            <a:r>
              <a:rPr lang="en-GB" dirty="0"/>
              <a:t>LTA Registration process is </a:t>
            </a:r>
            <a:r>
              <a:rPr lang="en-GB" dirty="0" smtClean="0"/>
              <a:t>changing. From </a:t>
            </a:r>
            <a:r>
              <a:rPr lang="en-GB" dirty="0"/>
              <a:t>November </a:t>
            </a:r>
            <a:r>
              <a:rPr lang="en-GB" dirty="0">
                <a:latin typeface="+mj-lt"/>
              </a:rPr>
              <a:t>2018</a:t>
            </a:r>
            <a:r>
              <a:rPr lang="en-GB" dirty="0"/>
              <a:t> </a:t>
            </a:r>
            <a:r>
              <a:rPr lang="en-GB" dirty="0" smtClean="0"/>
              <a:t>clubs will be required to </a:t>
            </a:r>
            <a:r>
              <a:rPr lang="en-GB" dirty="0"/>
              <a:t>have a named and trained Welfare Officer.</a:t>
            </a:r>
          </a:p>
          <a:p>
            <a:r>
              <a:rPr lang="en-GB" dirty="0" smtClean="0"/>
              <a:t>Welfare </a:t>
            </a:r>
            <a:r>
              <a:rPr lang="en-GB" dirty="0"/>
              <a:t>Officers </a:t>
            </a:r>
            <a:r>
              <a:rPr lang="en-GB" dirty="0" smtClean="0"/>
              <a:t>must </a:t>
            </a:r>
            <a:r>
              <a:rPr lang="en-GB" dirty="0"/>
              <a:t>have an up to date DBS and be appropriately trained if the club is to fulfil the requirements of registration</a:t>
            </a:r>
            <a:r>
              <a:rPr lang="en-GB" dirty="0" smtClean="0"/>
              <a:t>.</a:t>
            </a:r>
          </a:p>
          <a:p>
            <a:r>
              <a:rPr lang="en-GB" dirty="0" smtClean="0"/>
              <a:t>Clubs will also be visited and audited by the LTA from November onwards!</a:t>
            </a:r>
          </a:p>
          <a:p>
            <a:r>
              <a:rPr lang="en-GB" dirty="0" smtClean="0"/>
              <a:t>One county was audited as a pilot and </a:t>
            </a:r>
            <a:r>
              <a:rPr lang="en-GB" dirty="0" smtClean="0">
                <a:latin typeface="+mj-lt"/>
              </a:rPr>
              <a:t>71</a:t>
            </a:r>
            <a:r>
              <a:rPr lang="en-GB" dirty="0" smtClean="0"/>
              <a:t>% of clubs had no welfare officer who had appropriate training and current DBS</a:t>
            </a:r>
            <a:r>
              <a:rPr lang="en-GB" dirty="0" smtClean="0"/>
              <a:t>! (35/50 clubs stated they had a welfare officer)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Courses to book quickly!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Safeguarding Workshop – Tues Feb </a:t>
            </a:r>
            <a:r>
              <a:rPr lang="en-GB" dirty="0" smtClean="0">
                <a:latin typeface="+mj-lt"/>
              </a:rPr>
              <a:t>20</a:t>
            </a:r>
            <a:r>
              <a:rPr lang="en-GB" baseline="30000" dirty="0" smtClean="0"/>
              <a:t>th</a:t>
            </a:r>
            <a:r>
              <a:rPr lang="en-GB" dirty="0" smtClean="0"/>
              <a:t> Exeter </a:t>
            </a:r>
            <a:r>
              <a:rPr lang="en-GB" dirty="0" smtClean="0">
                <a:latin typeface="+mj-lt"/>
              </a:rPr>
              <a:t>6</a:t>
            </a:r>
            <a:r>
              <a:rPr lang="en-GB" dirty="0" smtClean="0"/>
              <a:t>pm to </a:t>
            </a:r>
            <a:r>
              <a:rPr lang="en-GB" dirty="0" smtClean="0">
                <a:latin typeface="+mj-lt"/>
              </a:rPr>
              <a:t>9</a:t>
            </a:r>
            <a:r>
              <a:rPr lang="en-GB" dirty="0" smtClean="0"/>
              <a:t>pm</a:t>
            </a:r>
          </a:p>
          <a:p>
            <a:r>
              <a:rPr lang="en-GB" dirty="0" smtClean="0"/>
              <a:t>Time to Listen – Taunton and </a:t>
            </a:r>
            <a:r>
              <a:rPr lang="en-GB" dirty="0" err="1" smtClean="0"/>
              <a:t>Pickeridge</a:t>
            </a:r>
            <a:r>
              <a:rPr lang="en-GB" dirty="0" smtClean="0"/>
              <a:t> Golf Club – Wednesday March </a:t>
            </a:r>
            <a:r>
              <a:rPr lang="en-GB" dirty="0" smtClean="0">
                <a:latin typeface="+mj-lt"/>
              </a:rPr>
              <a:t>14</a:t>
            </a:r>
            <a:r>
              <a:rPr lang="en-GB" baseline="30000" dirty="0" smtClean="0"/>
              <a:t>th</a:t>
            </a:r>
            <a:r>
              <a:rPr lang="en-GB" dirty="0" smtClean="0"/>
              <a:t> 6pm to </a:t>
            </a:r>
            <a:r>
              <a:rPr lang="en-GB" dirty="0" smtClean="0">
                <a:latin typeface="+mj-lt"/>
              </a:rPr>
              <a:t>9</a:t>
            </a:r>
            <a:r>
              <a:rPr lang="en-GB" dirty="0" smtClean="0"/>
              <a:t>pm</a:t>
            </a:r>
          </a:p>
          <a:p>
            <a:r>
              <a:rPr lang="en-GB" dirty="0" smtClean="0"/>
              <a:t>This course will support you as a Welfare Officer </a:t>
            </a:r>
            <a:r>
              <a:rPr lang="en-GB" u="sng" dirty="0" smtClean="0"/>
              <a:t>but </a:t>
            </a:r>
            <a:r>
              <a:rPr lang="en-GB" dirty="0" smtClean="0"/>
              <a:t>you must have done a face to face LTA safeguarding course in the last </a:t>
            </a:r>
            <a:r>
              <a:rPr lang="en-GB" dirty="0" smtClean="0">
                <a:latin typeface="+mj-lt"/>
              </a:rPr>
              <a:t>3 </a:t>
            </a:r>
            <a:r>
              <a:rPr lang="en-GB" dirty="0" smtClean="0"/>
              <a:t>years</a:t>
            </a:r>
          </a:p>
          <a:p>
            <a:r>
              <a:rPr lang="en-GB" dirty="0" smtClean="0"/>
              <a:t>Both bookable on LTA website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Coach Accreditation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Safeguarding </a:t>
            </a:r>
            <a:r>
              <a:rPr lang="en-GB" dirty="0"/>
              <a:t>and coaching are very strongly linked. </a:t>
            </a:r>
          </a:p>
          <a:p>
            <a:pPr lvl="0"/>
            <a:r>
              <a:rPr lang="en-GB" dirty="0"/>
              <a:t>Coaches must </a:t>
            </a:r>
            <a:r>
              <a:rPr lang="en-GB" u="sng" dirty="0"/>
              <a:t>not</a:t>
            </a:r>
            <a:r>
              <a:rPr lang="en-GB" dirty="0"/>
              <a:t> be Welfare Officers</a:t>
            </a:r>
          </a:p>
          <a:p>
            <a:pPr lvl="0"/>
            <a:r>
              <a:rPr lang="en-GB" dirty="0"/>
              <a:t>The importance of being LTA Accredited or LTA Accredited+</a:t>
            </a:r>
          </a:p>
          <a:p>
            <a:pPr lvl="0"/>
            <a:r>
              <a:rPr lang="en-GB" dirty="0"/>
              <a:t>Being LTA qualified is </a:t>
            </a:r>
            <a:r>
              <a:rPr lang="en-GB" u="sng" dirty="0"/>
              <a:t>not</a:t>
            </a:r>
            <a:r>
              <a:rPr lang="en-GB" dirty="0"/>
              <a:t> an Accreditation.</a:t>
            </a:r>
          </a:p>
          <a:p>
            <a:pPr lvl="0"/>
            <a:r>
              <a:rPr lang="en-GB" dirty="0"/>
              <a:t>LTA Accredited (and +) must undertake regular Safeguarding and Child Protection training and maintain their DBS to retain their </a:t>
            </a:r>
            <a:r>
              <a:rPr lang="en-GB" dirty="0" smtClean="0"/>
              <a:t>Accreditation</a:t>
            </a:r>
          </a:p>
          <a:p>
            <a:pPr lvl="0"/>
            <a:r>
              <a:rPr lang="en-GB" dirty="0" smtClean="0"/>
              <a:t>Again in the same county mentioned previously, an audit showed </a:t>
            </a:r>
            <a:r>
              <a:rPr lang="en-GB" dirty="0" smtClean="0">
                <a:latin typeface="+mj-lt"/>
              </a:rPr>
              <a:t>50</a:t>
            </a:r>
            <a:r>
              <a:rPr lang="en-GB" dirty="0" smtClean="0"/>
              <a:t>%  </a:t>
            </a:r>
            <a:r>
              <a:rPr lang="en-GB" smtClean="0"/>
              <a:t>of </a:t>
            </a:r>
            <a:r>
              <a:rPr lang="en-GB" smtClean="0"/>
              <a:t>coaches were </a:t>
            </a:r>
            <a:r>
              <a:rPr lang="en-GB" dirty="0" smtClean="0"/>
              <a:t>found to be not LTA accredited</a:t>
            </a:r>
          </a:p>
          <a:p>
            <a:pPr lvl="0"/>
            <a:r>
              <a:rPr lang="en-GB" dirty="0" smtClean="0"/>
              <a:t>Have you checked your coaches recently? Is that clear on your website?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When it comes to safeguarding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7200" dirty="0" smtClean="0"/>
              <a:t>The ball is in your              court!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119</TotalTime>
  <Words>534</Words>
  <Application>Microsoft Office PowerPoint</Application>
  <PresentationFormat>On-screen Show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Safeguarding</vt:lpstr>
      <vt:lpstr>Why now?</vt:lpstr>
      <vt:lpstr>Changes coming in 2018</vt:lpstr>
      <vt:lpstr>Minimum safeguarding standards  Standard 1</vt:lpstr>
      <vt:lpstr>                  Standard 2</vt:lpstr>
      <vt:lpstr>                    Standard 3</vt:lpstr>
      <vt:lpstr>                    Standard 4</vt:lpstr>
      <vt:lpstr>Contacts</vt:lpstr>
      <vt:lpstr>Resources</vt:lpstr>
      <vt:lpstr>Pre-Annual LTA Registration </vt:lpstr>
      <vt:lpstr>Courses to book quickly!</vt:lpstr>
      <vt:lpstr>Coach Accreditation </vt:lpstr>
      <vt:lpstr>When it comes to safeguarding …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Safeguarding</dc:title>
  <dc:creator>Marian</dc:creator>
  <cp:lastModifiedBy>Marian</cp:lastModifiedBy>
  <cp:revision>12</cp:revision>
  <dcterms:created xsi:type="dcterms:W3CDTF">2018-01-29T14:42:19Z</dcterms:created>
  <dcterms:modified xsi:type="dcterms:W3CDTF">2018-01-29T18:35:30Z</dcterms:modified>
</cp:coreProperties>
</file>